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theme/themeOverride7.xml" ContentType="application/vnd.openxmlformats-officedocument.themeOverride+xml"/>
  <Override PartName="/ppt/theme/themeOverride12.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theme/themeOverride19.xml" ContentType="application/vnd.openxmlformats-officedocument.themeOverr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heme/themeOverride17.xml" ContentType="application/vnd.openxmlformats-officedocument.themeOverr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heme/themeOverride15.xml" ContentType="application/vnd.openxmlformats-officedocument.themeOverride+xml"/>
  <Override PartName="/ppt/theme/themeOverride16.xml" ContentType="application/vnd.openxmlformats-officedocument.themeOverr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9.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theme/themeOverride20.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Override6.xml" ContentType="application/vnd.openxmlformats-officedocument.themeOverrid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heme/themeOverride18.xml" ContentType="application/vnd.openxmlformats-officedocument.themeOverr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806" r:id="rId1"/>
  </p:sldMasterIdLst>
  <p:notesMasterIdLst>
    <p:notesMasterId r:id="rId23"/>
  </p:notesMasterIdLst>
  <p:handoutMasterIdLst>
    <p:handoutMasterId r:id="rId24"/>
  </p:handoutMasterIdLst>
  <p:sldIdLst>
    <p:sldId id="391" r:id="rId2"/>
    <p:sldId id="351" r:id="rId3"/>
    <p:sldId id="415" r:id="rId4"/>
    <p:sldId id="425" r:id="rId5"/>
    <p:sldId id="355" r:id="rId6"/>
    <p:sldId id="358" r:id="rId7"/>
    <p:sldId id="416" r:id="rId8"/>
    <p:sldId id="417" r:id="rId9"/>
    <p:sldId id="418" r:id="rId10"/>
    <p:sldId id="420" r:id="rId11"/>
    <p:sldId id="421" r:id="rId12"/>
    <p:sldId id="422" r:id="rId13"/>
    <p:sldId id="423" r:id="rId14"/>
    <p:sldId id="424" r:id="rId15"/>
    <p:sldId id="426" r:id="rId16"/>
    <p:sldId id="427" r:id="rId17"/>
    <p:sldId id="362" r:id="rId18"/>
    <p:sldId id="401" r:id="rId19"/>
    <p:sldId id="402" r:id="rId20"/>
    <p:sldId id="428" r:id="rId21"/>
    <p:sldId id="459" r:id="rId22"/>
  </p:sldIdLst>
  <p:sldSz cx="9144000" cy="6858000" type="screen4x3"/>
  <p:notesSz cx="7010400" cy="9296400"/>
  <p:embeddedFontLst>
    <p:embeddedFont>
      <p:font typeface="ＭＳ Ｐゴシック" pitchFamily="34" charset="-128"/>
      <p:regular r:id="rId25"/>
    </p:embeddedFont>
    <p:embeddedFont>
      <p:font typeface="Playbill" pitchFamily="82" charset="0"/>
      <p:regular r:id="rId26"/>
    </p:embeddedFont>
  </p:embeddedFontLst>
  <p:defaultTextStyle>
    <a:defPPr>
      <a:defRPr lang="en-US"/>
    </a:defPPr>
    <a:lvl1pPr algn="l" rtl="0" fontAlgn="base">
      <a:spcBef>
        <a:spcPct val="0"/>
      </a:spcBef>
      <a:spcAft>
        <a:spcPct val="0"/>
      </a:spcAft>
      <a:defRPr sz="1000" b="1" kern="1200">
        <a:solidFill>
          <a:schemeClr val="tx1"/>
        </a:solidFill>
        <a:latin typeface="Arial" charset="0"/>
        <a:ea typeface="ＭＳ Ｐゴシック" charset="-128"/>
        <a:cs typeface="+mn-cs"/>
      </a:defRPr>
    </a:lvl1pPr>
    <a:lvl2pPr marL="457200" algn="l" rtl="0" fontAlgn="base">
      <a:spcBef>
        <a:spcPct val="0"/>
      </a:spcBef>
      <a:spcAft>
        <a:spcPct val="0"/>
      </a:spcAft>
      <a:defRPr sz="1000" b="1" kern="1200">
        <a:solidFill>
          <a:schemeClr val="tx1"/>
        </a:solidFill>
        <a:latin typeface="Arial" charset="0"/>
        <a:ea typeface="ＭＳ Ｐゴシック" charset="-128"/>
        <a:cs typeface="+mn-cs"/>
      </a:defRPr>
    </a:lvl2pPr>
    <a:lvl3pPr marL="914400" algn="l" rtl="0" fontAlgn="base">
      <a:spcBef>
        <a:spcPct val="0"/>
      </a:spcBef>
      <a:spcAft>
        <a:spcPct val="0"/>
      </a:spcAft>
      <a:defRPr sz="1000" b="1" kern="1200">
        <a:solidFill>
          <a:schemeClr val="tx1"/>
        </a:solidFill>
        <a:latin typeface="Arial" charset="0"/>
        <a:ea typeface="ＭＳ Ｐゴシック" charset="-128"/>
        <a:cs typeface="+mn-cs"/>
      </a:defRPr>
    </a:lvl3pPr>
    <a:lvl4pPr marL="1371600" algn="l" rtl="0" fontAlgn="base">
      <a:spcBef>
        <a:spcPct val="0"/>
      </a:spcBef>
      <a:spcAft>
        <a:spcPct val="0"/>
      </a:spcAft>
      <a:defRPr sz="1000" b="1" kern="1200">
        <a:solidFill>
          <a:schemeClr val="tx1"/>
        </a:solidFill>
        <a:latin typeface="Arial" charset="0"/>
        <a:ea typeface="ＭＳ Ｐゴシック" charset="-128"/>
        <a:cs typeface="+mn-cs"/>
      </a:defRPr>
    </a:lvl4pPr>
    <a:lvl5pPr marL="1828800" algn="l" rtl="0" fontAlgn="base">
      <a:spcBef>
        <a:spcPct val="0"/>
      </a:spcBef>
      <a:spcAft>
        <a:spcPct val="0"/>
      </a:spcAft>
      <a:defRPr sz="1000" b="1" kern="1200">
        <a:solidFill>
          <a:schemeClr val="tx1"/>
        </a:solidFill>
        <a:latin typeface="Arial" charset="0"/>
        <a:ea typeface="ＭＳ Ｐゴシック" charset="-128"/>
        <a:cs typeface="+mn-cs"/>
      </a:defRPr>
    </a:lvl5pPr>
    <a:lvl6pPr marL="2286000" algn="l" defTabSz="914400" rtl="0" eaLnBrk="1" latinLnBrk="0" hangingPunct="1">
      <a:defRPr sz="1000" b="1" kern="1200">
        <a:solidFill>
          <a:schemeClr val="tx1"/>
        </a:solidFill>
        <a:latin typeface="Arial" charset="0"/>
        <a:ea typeface="ＭＳ Ｐゴシック" charset="-128"/>
        <a:cs typeface="+mn-cs"/>
      </a:defRPr>
    </a:lvl6pPr>
    <a:lvl7pPr marL="2743200" algn="l" defTabSz="914400" rtl="0" eaLnBrk="1" latinLnBrk="0" hangingPunct="1">
      <a:defRPr sz="1000" b="1" kern="1200">
        <a:solidFill>
          <a:schemeClr val="tx1"/>
        </a:solidFill>
        <a:latin typeface="Arial" charset="0"/>
        <a:ea typeface="ＭＳ Ｐゴシック" charset="-128"/>
        <a:cs typeface="+mn-cs"/>
      </a:defRPr>
    </a:lvl7pPr>
    <a:lvl8pPr marL="3200400" algn="l" defTabSz="914400" rtl="0" eaLnBrk="1" latinLnBrk="0" hangingPunct="1">
      <a:defRPr sz="1000" b="1" kern="1200">
        <a:solidFill>
          <a:schemeClr val="tx1"/>
        </a:solidFill>
        <a:latin typeface="Arial" charset="0"/>
        <a:ea typeface="ＭＳ Ｐゴシック" charset="-128"/>
        <a:cs typeface="+mn-cs"/>
      </a:defRPr>
    </a:lvl8pPr>
    <a:lvl9pPr marL="3657600" algn="l" defTabSz="914400" rtl="0" eaLnBrk="1" latinLnBrk="0" hangingPunct="1">
      <a:defRPr sz="1000" b="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7C18"/>
    <a:srgbClr val="DEE9F2"/>
    <a:srgbClr val="FAE9D6"/>
    <a:srgbClr val="5F81AA"/>
    <a:srgbClr val="DF9F94"/>
    <a:srgbClr val="D9E1EB"/>
    <a:srgbClr val="FCF2E8"/>
    <a:srgbClr val="80808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2785" autoAdjust="0"/>
    <p:restoredTop sz="93548" autoAdjust="0"/>
  </p:normalViewPr>
  <p:slideViewPr>
    <p:cSldViewPr>
      <p:cViewPr>
        <p:scale>
          <a:sx n="70" d="100"/>
          <a:sy n="70" d="100"/>
        </p:scale>
        <p:origin x="-1290" y="-342"/>
      </p:cViewPr>
      <p:guideLst>
        <p:guide orient="horz" pos="605"/>
        <p:guide pos="3592"/>
        <p:guide pos="265"/>
        <p:guide pos="3779"/>
        <p:guide pos="5494"/>
      </p:guideLst>
    </p:cSldViewPr>
  </p:slideViewPr>
  <p:outlineViewPr>
    <p:cViewPr>
      <p:scale>
        <a:sx n="33" d="100"/>
        <a:sy n="33" d="100"/>
      </p:scale>
      <p:origin x="0" y="13776"/>
    </p:cViewPr>
    <p:sldLst>
      <p:sld r:id="rId1" collapse="1"/>
    </p:sldLst>
  </p:outlineViewPr>
  <p:notesTextViewPr>
    <p:cViewPr>
      <p:scale>
        <a:sx n="125" d="100"/>
        <a:sy n="125" d="100"/>
      </p:scale>
      <p:origin x="0" y="0"/>
    </p:cViewPr>
  </p:notesTextViewPr>
  <p:sorterViewPr>
    <p:cViewPr>
      <p:scale>
        <a:sx n="100" d="100"/>
        <a:sy n="100" d="100"/>
      </p:scale>
      <p:origin x="0" y="9822"/>
    </p:cViewPr>
  </p:sorterViewPr>
  <p:notesViewPr>
    <p:cSldViewPr>
      <p:cViewPr varScale="1">
        <p:scale>
          <a:sx n="54" d="100"/>
          <a:sy n="54" d="100"/>
        </p:scale>
        <p:origin x="-2904" y="-10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ea typeface="ＭＳ Ｐゴシック" pitchFamily="-112" charset="-128"/>
                <a:cs typeface="+mn-cs"/>
              </a:defRPr>
            </a:lvl1pPr>
          </a:lstStyle>
          <a:p>
            <a:pPr>
              <a:defRPr/>
            </a:pPr>
            <a:endParaRPr lang="en-US"/>
          </a:p>
        </p:txBody>
      </p:sp>
      <p:sp>
        <p:nvSpPr>
          <p:cNvPr id="47107" name="Rectangle 3"/>
          <p:cNvSpPr>
            <a:spLocks noGrp="1" noChangeArrowheads="1"/>
          </p:cNvSpPr>
          <p:nvPr>
            <p:ph type="dt" sz="quarter" idx="1"/>
          </p:nvPr>
        </p:nvSpPr>
        <p:spPr bwMode="auto">
          <a:xfrm>
            <a:off x="3973513" y="0"/>
            <a:ext cx="3036887"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ea typeface="ＭＳ Ｐゴシック" pitchFamily="-112" charset="-128"/>
                <a:cs typeface="+mn-cs"/>
              </a:defRPr>
            </a:lvl1pPr>
          </a:lstStyle>
          <a:p>
            <a:pPr>
              <a:defRPr/>
            </a:pPr>
            <a:endParaRPr lang="en-US"/>
          </a:p>
        </p:txBody>
      </p:sp>
      <p:sp>
        <p:nvSpPr>
          <p:cNvPr id="47108" name="Rectangle 4"/>
          <p:cNvSpPr>
            <a:spLocks noGrp="1" noChangeArrowheads="1"/>
          </p:cNvSpPr>
          <p:nvPr>
            <p:ph type="ftr" sz="quarter" idx="2"/>
          </p:nvPr>
        </p:nvSpPr>
        <p:spPr bwMode="auto">
          <a:xfrm>
            <a:off x="0" y="8831263"/>
            <a:ext cx="3036888"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ea typeface="ＭＳ Ｐゴシック" pitchFamily="-112" charset="-128"/>
                <a:cs typeface="+mn-cs"/>
              </a:defRPr>
            </a:lvl1pPr>
          </a:lstStyle>
          <a:p>
            <a:pPr>
              <a:defRPr/>
            </a:pPr>
            <a:endParaRPr lang="en-US"/>
          </a:p>
        </p:txBody>
      </p:sp>
      <p:sp>
        <p:nvSpPr>
          <p:cNvPr id="47109" name="Rectangle 5"/>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ea typeface="ＭＳ Ｐゴシック" pitchFamily="-112" charset="-128"/>
                <a:cs typeface="+mn-cs"/>
              </a:defRPr>
            </a:lvl1pPr>
          </a:lstStyle>
          <a:p>
            <a:pPr>
              <a:defRPr/>
            </a:pPr>
            <a:fld id="{10A4F04C-1C18-4353-B8F7-488A3983F061}" type="slidenum">
              <a:rPr lang="en-US"/>
              <a:pPr>
                <a:defRPr/>
              </a:pPr>
              <a:t>‹#›</a:t>
            </a:fld>
            <a:endParaRPr lang="en-US"/>
          </a:p>
        </p:txBody>
      </p:sp>
    </p:spTree>
    <p:extLst>
      <p:ext uri="{BB962C8B-B14F-4D97-AF65-F5344CB8AC3E}">
        <p14:creationId xmlns:p14="http://schemas.microsoft.com/office/powerpoint/2010/main" xmlns="" val="582390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ea typeface="ＭＳ Ｐゴシック" pitchFamily="-112" charset="-128"/>
                <a:cs typeface="+mn-cs"/>
              </a:defRPr>
            </a:lvl1pPr>
          </a:lstStyle>
          <a:p>
            <a:pPr>
              <a:defRPr/>
            </a:pPr>
            <a:endParaRPr lang="en-US"/>
          </a:p>
        </p:txBody>
      </p:sp>
      <p:sp>
        <p:nvSpPr>
          <p:cNvPr id="4099" name="Rectangle 3"/>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ea typeface="ＭＳ Ｐゴシック" pitchFamily="-112" charset="-128"/>
                <a:cs typeface="+mn-cs"/>
              </a:defRPr>
            </a:lvl1pPr>
          </a:lstStyle>
          <a:p>
            <a:pPr>
              <a:defRPr/>
            </a:pPr>
            <a:endParaRPr lang="en-US"/>
          </a:p>
        </p:txBody>
      </p:sp>
      <p:sp>
        <p:nvSpPr>
          <p:cNvPr id="542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31263"/>
            <a:ext cx="3036888"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ea typeface="ＭＳ Ｐゴシック" pitchFamily="-112" charset="-128"/>
                <a:cs typeface="+mn-cs"/>
              </a:defRPr>
            </a:lvl1pPr>
          </a:lstStyle>
          <a:p>
            <a:pPr>
              <a:defRPr/>
            </a:pPr>
            <a:endParaRPr lang="en-US"/>
          </a:p>
        </p:txBody>
      </p:sp>
      <p:sp>
        <p:nvSpPr>
          <p:cNvPr id="4103" name="Rectangle 7"/>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ea typeface="ＭＳ Ｐゴシック" pitchFamily="-112" charset="-128"/>
                <a:cs typeface="+mn-cs"/>
              </a:defRPr>
            </a:lvl1pPr>
          </a:lstStyle>
          <a:p>
            <a:pPr>
              <a:defRPr/>
            </a:pPr>
            <a:fld id="{3F166F18-858D-40A9-AA65-4F2D317D97B1}" type="slidenum">
              <a:rPr lang="en-US"/>
              <a:pPr>
                <a:defRPr/>
              </a:pPr>
              <a:t>‹#›</a:t>
            </a:fld>
            <a:endParaRPr lang="en-US"/>
          </a:p>
        </p:txBody>
      </p:sp>
    </p:spTree>
    <p:extLst>
      <p:ext uri="{BB962C8B-B14F-4D97-AF65-F5344CB8AC3E}">
        <p14:creationId xmlns:p14="http://schemas.microsoft.com/office/powerpoint/2010/main" xmlns="" val="2273682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ＭＳ Ｐゴシック"/>
      </a:defRPr>
    </a:lvl2pPr>
    <a:lvl3pPr marL="9144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ＭＳ Ｐゴシック"/>
      </a:defRPr>
    </a:lvl3pPr>
    <a:lvl4pPr marL="13716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ＭＳ Ｐゴシック"/>
      </a:defRPr>
    </a:lvl4pPr>
    <a:lvl5pPr marL="18288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r>
              <a:rPr lang="en-US" sz="1000" dirty="0" smtClean="0">
                <a:latin typeface="Times New Roman" pitchFamily="18" charset="0"/>
                <a:ea typeface="ＭＳ Ｐゴシック" charset="-128"/>
              </a:rPr>
              <a:t>Now you are ready to begin.  But you </a:t>
            </a:r>
            <a:r>
              <a:rPr lang="en-US" sz="1000" u="sng" dirty="0" smtClean="0">
                <a:latin typeface="Times New Roman" pitchFamily="18" charset="0"/>
                <a:ea typeface="ＭＳ Ｐゴシック" charset="-128"/>
              </a:rPr>
              <a:t>will need a resume</a:t>
            </a:r>
            <a:r>
              <a:rPr lang="en-US" sz="1000" dirty="0" smtClean="0">
                <a:latin typeface="Times New Roman" pitchFamily="18" charset="0"/>
                <a:ea typeface="ＭＳ Ｐゴシック" charset="-128"/>
              </a:rPr>
              <a:t>. </a:t>
            </a:r>
          </a:p>
          <a:p>
            <a:pPr algn="r" rtl="1"/>
            <a:r>
              <a:rPr lang="ar-SA" sz="1000" dirty="0" smtClean="0">
                <a:latin typeface="Times New Roman" pitchFamily="18" charset="0"/>
                <a:ea typeface="ＭＳ Ｐゴシック" charset="-128"/>
              </a:rPr>
              <a:t>الآن انت مستعد </a:t>
            </a:r>
            <a:r>
              <a:rPr lang="ar-SA" sz="1000" dirty="0" err="1" smtClean="0">
                <a:latin typeface="Times New Roman" pitchFamily="18" charset="0"/>
                <a:ea typeface="ＭＳ Ｐゴシック" charset="-128"/>
              </a:rPr>
              <a:t>للانطلاق.</a:t>
            </a:r>
            <a:r>
              <a:rPr lang="ar-SA" sz="1000" dirty="0" smtClean="0">
                <a:latin typeface="Times New Roman" pitchFamily="18" charset="0"/>
                <a:ea typeface="ＭＳ Ｐゴシック" charset="-128"/>
              </a:rPr>
              <a:t> ولكنك بحاجة لسيرة ذاتية</a:t>
            </a:r>
            <a:endParaRPr lang="en-US" sz="1000" dirty="0" smtClean="0">
              <a:latin typeface="Times New Roman" pitchFamily="18" charset="0"/>
              <a:ea typeface="ＭＳ Ｐゴシック" charset="-128"/>
            </a:endParaRPr>
          </a:p>
        </p:txBody>
      </p:sp>
      <p:sp>
        <p:nvSpPr>
          <p:cNvPr id="4" name="Slide Number Placeholder 3"/>
          <p:cNvSpPr>
            <a:spLocks noGrp="1"/>
          </p:cNvSpPr>
          <p:nvPr>
            <p:ph type="sldNum" sz="quarter" idx="5"/>
          </p:nvPr>
        </p:nvSpPr>
        <p:spPr/>
        <p:txBody>
          <a:bodyPr/>
          <a:lstStyle/>
          <a:p>
            <a:pPr>
              <a:defRPr/>
            </a:pPr>
            <a:fld id="{D3C10C8D-FD72-45A3-8A13-924B5DDD6456}"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pPr algn="r" rtl="1"/>
            <a:r>
              <a:rPr lang="ar-SA" sz="1000" dirty="0" smtClean="0">
                <a:latin typeface="Times New Roman" pitchFamily="18" charset="0"/>
                <a:ea typeface="ＭＳ Ｐゴシック" charset="-128"/>
              </a:rPr>
              <a:t>أنواع السيرة الذاتية وأشكالها</a:t>
            </a:r>
          </a:p>
          <a:p>
            <a:pPr algn="r" rtl="1"/>
            <a:r>
              <a:rPr lang="ar-SA" sz="1000" dirty="0" smtClean="0">
                <a:latin typeface="Times New Roman" pitchFamily="18" charset="0"/>
                <a:ea typeface="ＭＳ Ｐゴシック" charset="-128"/>
              </a:rPr>
              <a:t>هناك طريقتان أساسيتان</a:t>
            </a:r>
            <a:r>
              <a:rPr lang="ar-SA" sz="1000" baseline="0" dirty="0" smtClean="0">
                <a:latin typeface="Times New Roman" pitchFamily="18" charset="0"/>
                <a:ea typeface="ＭＳ Ｐゴシック" charset="-128"/>
              </a:rPr>
              <a:t> لترتيب سيرتك الذاتية وأشكال عدة يمكنك أن تعدها </a:t>
            </a:r>
            <a:r>
              <a:rPr lang="ar-SA" sz="1000" baseline="0" dirty="0" err="1" smtClean="0">
                <a:latin typeface="Times New Roman" pitchFamily="18" charset="0"/>
                <a:ea typeface="ＭＳ Ｐゴシック" charset="-128"/>
              </a:rPr>
              <a:t>بها.</a:t>
            </a:r>
            <a:r>
              <a:rPr lang="ar-SA" sz="1000" baseline="0" dirty="0" smtClean="0">
                <a:latin typeface="Times New Roman" pitchFamily="18" charset="0"/>
                <a:ea typeface="ＭＳ Ｐゴシック" charset="-128"/>
              </a:rPr>
              <a:t> قد تبدو كل تلك الخيارات مربكة ولكن حال أن تسهل الأمر بأن تقرر الأنواع والترتيب المناسب بالنسبة لك.</a:t>
            </a:r>
            <a:endParaRPr lang="en-US" sz="1000" dirty="0" smtClean="0">
              <a:latin typeface="Times New Roman" pitchFamily="18" charset="0"/>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a:noFill/>
          <a:ln/>
        </p:spPr>
        <p:txBody>
          <a:bodyPr/>
          <a:lstStyle/>
          <a:p>
            <a:endParaRPr lang="en-US" sz="1000" dirty="0" smtClean="0">
              <a:latin typeface="Times New Roman" pitchFamily="18" charset="0"/>
              <a:ea typeface="ＭＳ Ｐゴシック" charset="-128"/>
            </a:endParaRPr>
          </a:p>
          <a:p>
            <a:pPr algn="r" rtl="1"/>
            <a:r>
              <a:rPr lang="ar-SA" sz="1000" dirty="0" smtClean="0">
                <a:latin typeface="Times New Roman" pitchFamily="18" charset="0"/>
                <a:ea typeface="ＭＳ Ｐゴシック" charset="-128"/>
              </a:rPr>
              <a:t>السيرة الذاتية حسب التسلسل الزمني</a:t>
            </a:r>
          </a:p>
          <a:p>
            <a:pPr algn="r" rtl="1"/>
            <a:r>
              <a:rPr lang="ar-SA" sz="1000" dirty="0" smtClean="0">
                <a:latin typeface="Times New Roman" pitchFamily="18" charset="0"/>
                <a:ea typeface="ＭＳ Ｐゴシック" charset="-128"/>
              </a:rPr>
              <a:t>السيرة الذاتية حسب التسلسل الزمني هي الأكثر </a:t>
            </a:r>
            <a:r>
              <a:rPr lang="ar-SA" sz="1000" dirty="0" err="1" smtClean="0">
                <a:latin typeface="Times New Roman" pitchFamily="18" charset="0"/>
                <a:ea typeface="ＭＳ Ｐゴシック" charset="-128"/>
              </a:rPr>
              <a:t>شيوعا.</a:t>
            </a:r>
            <a:r>
              <a:rPr lang="ar-SA" sz="1000" dirty="0" smtClean="0">
                <a:latin typeface="Times New Roman" pitchFamily="18" charset="0"/>
                <a:ea typeface="ＭＳ Ｐゴシック" charset="-128"/>
              </a:rPr>
              <a:t> حيث يتم إبراز تاريخك الوظيفي</a:t>
            </a:r>
            <a:r>
              <a:rPr lang="ar-SA" sz="1000" baseline="0" dirty="0" smtClean="0">
                <a:latin typeface="Times New Roman" pitchFamily="18" charset="0"/>
                <a:ea typeface="ＭＳ Ｐゴシック" charset="-128"/>
              </a:rPr>
              <a:t> والتطوعي كل سنة بسنتها بدءا من آخر عمل تعمل </a:t>
            </a:r>
            <a:r>
              <a:rPr lang="ar-SA" sz="1000" baseline="0" dirty="0" err="1" smtClean="0">
                <a:latin typeface="Times New Roman" pitchFamily="18" charset="0"/>
                <a:ea typeface="ＭＳ Ｐゴシック" charset="-128"/>
              </a:rPr>
              <a:t>به</a:t>
            </a:r>
            <a:r>
              <a:rPr lang="ar-SA" sz="1000" baseline="0" dirty="0" smtClean="0">
                <a:latin typeface="Times New Roman" pitchFamily="18" charset="0"/>
                <a:ea typeface="ＭＳ Ｐゴシック" charset="-128"/>
              </a:rPr>
              <a:t> مع العودة إلى  </a:t>
            </a:r>
            <a:r>
              <a:rPr lang="ar-SA" sz="1000" baseline="0" dirty="0" err="1" smtClean="0">
                <a:latin typeface="Times New Roman" pitchFamily="18" charset="0"/>
                <a:ea typeface="ＭＳ Ｐゴシック" charset="-128"/>
              </a:rPr>
              <a:t>الوراء.</a:t>
            </a:r>
            <a:r>
              <a:rPr lang="ar-SA" sz="1000" baseline="0" dirty="0" smtClean="0">
                <a:latin typeface="Times New Roman" pitchFamily="18" charset="0"/>
                <a:ea typeface="ＭＳ Ｐゴシック" charset="-128"/>
              </a:rPr>
              <a:t> السيرة الذاتية تنجح مع الأشخاص ذوي التاريخ المهني المتمرس الذين يحافظون على  العمل في المجال </a:t>
            </a:r>
            <a:r>
              <a:rPr lang="ar-SA" sz="1000" baseline="0" dirty="0" err="1" smtClean="0">
                <a:latin typeface="Times New Roman" pitchFamily="18" charset="0"/>
                <a:ea typeface="ＭＳ Ｐゴシック" charset="-128"/>
              </a:rPr>
              <a:t>نفسه.</a:t>
            </a:r>
            <a:r>
              <a:rPr lang="ar-SA" sz="1000" baseline="0" dirty="0" smtClean="0">
                <a:latin typeface="Times New Roman" pitchFamily="18" charset="0"/>
                <a:ea typeface="ＭＳ Ｐゴシック" charset="-128"/>
              </a:rPr>
              <a:t> ولكن إذا كان هذا النوع من السيرة الذاتية غير مناسبا بالنسبة لك فإننا نعرض عليك طرقا أخرى تجربها:</a:t>
            </a:r>
            <a:endParaRPr lang="en-US" sz="1000" dirty="0" smtClean="0">
              <a:latin typeface="Times New Roman" pitchFamily="18" charset="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a:noFill/>
          <a:ln/>
        </p:spPr>
        <p:txBody>
          <a:bodyPr/>
          <a:lstStyle/>
          <a:p>
            <a:pPr algn="r" rtl="1"/>
            <a:r>
              <a:rPr lang="ar-SA" sz="1000" dirty="0" smtClean="0">
                <a:latin typeface="Times New Roman" pitchFamily="18" charset="0"/>
                <a:ea typeface="ＭＳ Ｐゴシック" charset="-128"/>
              </a:rPr>
              <a:t>السيرة الذاتية الوظيفية</a:t>
            </a:r>
          </a:p>
          <a:p>
            <a:pPr algn="r" rtl="1"/>
            <a:r>
              <a:rPr lang="ar-SA" sz="1000" dirty="0" smtClean="0">
                <a:latin typeface="Times New Roman" pitchFamily="18" charset="0"/>
                <a:ea typeface="ＭＳ Ｐゴシック" charset="-128"/>
              </a:rPr>
              <a:t>تركز السيرة الذاتية  الوظيفية على المهارات التي اكتسبتها أكثر مما تركز على تاريخك </a:t>
            </a:r>
            <a:r>
              <a:rPr lang="ar-SA" sz="1000" dirty="0" err="1" smtClean="0">
                <a:latin typeface="Times New Roman" pitchFamily="18" charset="0"/>
                <a:ea typeface="ＭＳ Ｐゴシック" charset="-128"/>
              </a:rPr>
              <a:t>الوظيفي.</a:t>
            </a:r>
            <a:r>
              <a:rPr lang="ar-SA" sz="1000" dirty="0" smtClean="0">
                <a:latin typeface="Times New Roman" pitchFamily="18" charset="0"/>
                <a:ea typeface="ＭＳ Ｐゴシック" charset="-128"/>
              </a:rPr>
              <a:t> ويمكن أن تكون قد اكتسبت تلك المهارات من خلال عمل</a:t>
            </a:r>
            <a:r>
              <a:rPr lang="ar-SA" sz="1000" baseline="0" dirty="0" smtClean="0">
                <a:latin typeface="Times New Roman" pitchFamily="18" charset="0"/>
                <a:ea typeface="ＭＳ Ｐゴシック" charset="-128"/>
              </a:rPr>
              <a:t> بأجر أو من خلال عمل تطوعي أو من خلال التعليم أو وظائف ونشاطات أخرى </a:t>
            </a:r>
            <a:r>
              <a:rPr lang="ar-SA" sz="1000" baseline="0" dirty="0" err="1" smtClean="0">
                <a:latin typeface="Times New Roman" pitchFamily="18" charset="0"/>
                <a:ea typeface="ＭＳ Ｐゴシック" charset="-128"/>
              </a:rPr>
              <a:t>مختلفة.</a:t>
            </a:r>
            <a:r>
              <a:rPr lang="ar-SA" sz="1000" baseline="0" dirty="0" smtClean="0">
                <a:latin typeface="Times New Roman" pitchFamily="18" charset="0"/>
                <a:ea typeface="ＭＳ Ｐゴシック" charset="-128"/>
              </a:rPr>
              <a:t> قد يحقق هذا النوع من السير الذاتية نجاحا بالنسبة للخريجين الجديد وأولئك الذين يغيرون توجههم المهني أو بالنسبة لأي شخص ليس لديه تاريخ مهني مطرد.</a:t>
            </a:r>
            <a:endParaRPr lang="en-US" sz="1000" dirty="0" smtClean="0">
              <a:latin typeface="Times New Roman" pitchFamily="18" charset="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xfrm>
            <a:off x="1184275" y="723900"/>
            <a:ext cx="4643438" cy="3482975"/>
          </a:xfrm>
          <a:ln w="12700" cap="flat">
            <a:solidFill>
              <a:schemeClr val="tx1"/>
            </a:solidFill>
          </a:ln>
        </p:spPr>
      </p:sp>
      <p:sp>
        <p:nvSpPr>
          <p:cNvPr id="147459" name="Rectangle 3"/>
          <p:cNvSpPr>
            <a:spLocks noGrp="1" noChangeArrowheads="1"/>
          </p:cNvSpPr>
          <p:nvPr>
            <p:ph type="body" idx="1"/>
          </p:nvPr>
        </p:nvSpPr>
        <p:spPr>
          <a:xfrm>
            <a:off x="933450" y="4441825"/>
            <a:ext cx="5143500" cy="4130675"/>
          </a:xfrm>
          <a:noFill/>
          <a:ln/>
        </p:spPr>
        <p:txBody>
          <a:bodyPr lIns="93554" tIns="46778" rIns="93554" bIns="46778"/>
          <a:lstStyle/>
          <a:p>
            <a:endParaRPr lang="en-US" sz="1000" dirty="0" smtClean="0">
              <a:latin typeface="Times New Roman" pitchFamily="18" charset="0"/>
              <a:ea typeface="ＭＳ Ｐゴシック" charset="-128"/>
            </a:endParaRPr>
          </a:p>
          <a:p>
            <a:endParaRPr lang="en-US" sz="1000" dirty="0" smtClean="0">
              <a:latin typeface="Times New Roman" pitchFamily="18" charset="0"/>
              <a:ea typeface="ＭＳ Ｐゴシック" charset="-128"/>
            </a:endParaRPr>
          </a:p>
          <a:p>
            <a:endParaRPr lang="en-US" sz="1000" dirty="0" smtClean="0">
              <a:latin typeface="Times New Roman" pitchFamily="18" charset="0"/>
              <a:ea typeface="ＭＳ Ｐゴシック" charset="-128"/>
            </a:endParaRPr>
          </a:p>
          <a:p>
            <a:pPr algn="r" rtl="1"/>
            <a:r>
              <a:rPr lang="ar-SA" sz="1000" dirty="0" smtClean="0">
                <a:latin typeface="Times New Roman" pitchFamily="18" charset="0"/>
                <a:ea typeface="ＭＳ Ｐゴシック" charset="-128"/>
              </a:rPr>
              <a:t>السيرة</a:t>
            </a:r>
            <a:r>
              <a:rPr lang="ar-SA" sz="1000" baseline="0" dirty="0" smtClean="0">
                <a:latin typeface="Times New Roman" pitchFamily="18" charset="0"/>
                <a:ea typeface="ＭＳ Ｐゴシック" charset="-128"/>
              </a:rPr>
              <a:t> الذاتية التقليدية الورقية </a:t>
            </a:r>
          </a:p>
          <a:p>
            <a:pPr algn="r" rtl="1"/>
            <a:r>
              <a:rPr lang="ar-SA" sz="1000" baseline="0" dirty="0" smtClean="0">
                <a:latin typeface="Times New Roman" pitchFamily="18" charset="0"/>
                <a:ea typeface="ＭＳ Ｐゴシック" charset="-128"/>
              </a:rPr>
              <a:t>لننظر الآن إلى أكثر أشكال السيرة الذاتية </a:t>
            </a:r>
            <a:r>
              <a:rPr lang="ar-SA" sz="1000" baseline="0" dirty="0" err="1" smtClean="0">
                <a:latin typeface="Times New Roman" pitchFamily="18" charset="0"/>
                <a:ea typeface="ＭＳ Ｐゴシック" charset="-128"/>
              </a:rPr>
              <a:t>بساطة </a:t>
            </a:r>
            <a:r>
              <a:rPr lang="ar-SA" sz="1000" baseline="0" dirty="0" smtClean="0">
                <a:latin typeface="Times New Roman" pitchFamily="18" charset="0"/>
                <a:ea typeface="ＭＳ Ｐゴシック" charset="-128"/>
              </a:rPr>
              <a:t>– السيرة الذاتية </a:t>
            </a:r>
            <a:r>
              <a:rPr lang="ar-SA" sz="1000" baseline="0" dirty="0" err="1" smtClean="0">
                <a:latin typeface="Times New Roman" pitchFamily="18" charset="0"/>
                <a:ea typeface="ＭＳ Ｐゴシック" charset="-128"/>
              </a:rPr>
              <a:t>التقليدية.</a:t>
            </a:r>
            <a:r>
              <a:rPr lang="ar-SA" sz="1000" baseline="0" dirty="0" smtClean="0">
                <a:latin typeface="Times New Roman" pitchFamily="18" charset="0"/>
                <a:ea typeface="ＭＳ Ｐゴシック" charset="-128"/>
              </a:rPr>
              <a:t> اليرة الذاتية التقليدية عبارة عن  الخطوط العريضة لمسيرتك المهنية، ملخصة على ورق فاخر وعليها الأهداف والملخصات والخبرات والأفعال التي تعبر عن المبادرة وقوائم </a:t>
            </a:r>
            <a:r>
              <a:rPr lang="ar-SA" sz="1000" baseline="0" dirty="0" err="1" smtClean="0">
                <a:latin typeface="Times New Roman" pitchFamily="18" charset="0"/>
                <a:ea typeface="ＭＳ Ｐゴシック" charset="-128"/>
              </a:rPr>
              <a:t>مرقمة.</a:t>
            </a:r>
            <a:r>
              <a:rPr lang="ar-SA" sz="1000" baseline="0" dirty="0" smtClean="0">
                <a:latin typeface="Times New Roman" pitchFamily="18" charset="0"/>
                <a:ea typeface="ＭＳ Ｐゴシック" charset="-128"/>
              </a:rPr>
              <a:t> ويظل هو العمود الفقري في عملية البحث عن عمل الخاصة </a:t>
            </a:r>
            <a:r>
              <a:rPr lang="ar-SA" sz="1000" baseline="0" dirty="0" err="1" smtClean="0">
                <a:latin typeface="Times New Roman" pitchFamily="18" charset="0"/>
                <a:ea typeface="ＭＳ Ｐゴシック" charset="-128"/>
              </a:rPr>
              <a:t>بك.</a:t>
            </a:r>
            <a:r>
              <a:rPr lang="ar-SA" sz="1000" baseline="0" dirty="0" smtClean="0">
                <a:latin typeface="Times New Roman" pitchFamily="18" charset="0"/>
                <a:ea typeface="ＭＳ Ｐゴシック" charset="-128"/>
              </a:rPr>
              <a:t> هذه ليست الوسيلة الأهم للبحث عن عمل فحسب ومع ذلك تظلون بحاجة لسيرة ذاتية منمقة تماما للمقابلات المباشرة.</a:t>
            </a:r>
          </a:p>
          <a:p>
            <a:pPr algn="r" rtl="1"/>
            <a:endParaRPr lang="ar-SA" sz="1000" baseline="0" dirty="0" smtClean="0">
              <a:latin typeface="Times New Roman" pitchFamily="18" charset="0"/>
              <a:ea typeface="ＭＳ Ｐゴシック" charset="-128"/>
            </a:endParaRPr>
          </a:p>
          <a:p>
            <a:pPr algn="r" rtl="1"/>
            <a:r>
              <a:rPr lang="ar-SA" sz="1000" baseline="0" dirty="0" smtClean="0">
                <a:latin typeface="Times New Roman" pitchFamily="18" charset="0"/>
                <a:ea typeface="ＭＳ Ｐゴシック" charset="-128"/>
              </a:rPr>
              <a:t>ما يزيد من </a:t>
            </a:r>
            <a:r>
              <a:rPr lang="ar-SA" sz="1000" baseline="0" dirty="0" err="1" smtClean="0">
                <a:latin typeface="Times New Roman" pitchFamily="18" charset="0"/>
                <a:ea typeface="ＭＳ Ｐゴシック" charset="-128"/>
              </a:rPr>
              <a:t>نجاحعة</a:t>
            </a:r>
            <a:r>
              <a:rPr lang="ar-SA" sz="1000" baseline="0" dirty="0" smtClean="0">
                <a:latin typeface="Times New Roman" pitchFamily="18" charset="0"/>
                <a:ea typeface="ＭＳ Ｐゴシック" charset="-128"/>
              </a:rPr>
              <a:t> هذه الأداة هي التكيف مع سوق </a:t>
            </a:r>
            <a:r>
              <a:rPr lang="ar-SA" sz="1000" baseline="0" dirty="0" err="1" smtClean="0">
                <a:latin typeface="Times New Roman" pitchFamily="18" charset="0"/>
                <a:ea typeface="ＭＳ Ｐゴシック" charset="-128"/>
              </a:rPr>
              <a:t>اليوم.</a:t>
            </a:r>
            <a:r>
              <a:rPr lang="ar-SA" sz="1000" baseline="0" dirty="0" smtClean="0">
                <a:latin typeface="Times New Roman" pitchFamily="18" charset="0"/>
                <a:ea typeface="ＭＳ Ｐゴシック" charset="-128"/>
              </a:rPr>
              <a:t> بعد قليل سوف نناقش السير الذاتية القابلة للقراءة بالآلة وتلك القابل للإرسال عبر البريد الإلكتروني والتي يطلب الكثير من أصحاب العمل </a:t>
            </a:r>
            <a:r>
              <a:rPr lang="ar-SA" sz="1000" baseline="0" dirty="0" err="1" smtClean="0">
                <a:latin typeface="Times New Roman" pitchFamily="18" charset="0"/>
                <a:ea typeface="ＭＳ Ｐゴシック" charset="-128"/>
              </a:rPr>
              <a:t>استلامها.</a:t>
            </a:r>
            <a:r>
              <a:rPr lang="ar-SA" sz="1000" baseline="0" dirty="0" smtClean="0">
                <a:latin typeface="Times New Roman" pitchFamily="18" charset="0"/>
                <a:ea typeface="ＭＳ Ｐゴシック" charset="-128"/>
              </a:rPr>
              <a:t> ولكن لنستفد أولا من التوجيهات التي قدمناها عن السيرة الذاتية والمحتوى والأقسام والأنواع وعملية الكتابة لإنشاء سيرة ذاتية تقليدية يمكن فيما بعد تكييفها مع الاستخدامات الأخرى.</a:t>
            </a:r>
            <a:endParaRPr lang="en-US" sz="1000" baseline="0" dirty="0" smtClean="0">
              <a:latin typeface="Times New Roman" pitchFamily="18" charset="0"/>
              <a:ea typeface="ＭＳ Ｐゴシック" charset="-128"/>
            </a:endParaRPr>
          </a:p>
          <a:p>
            <a:pPr algn="r" rtl="1"/>
            <a:endParaRPr lang="en-US" sz="1000" baseline="0" dirty="0" smtClean="0">
              <a:latin typeface="Times New Roman" pitchFamily="18" charset="0"/>
              <a:ea typeface="ＭＳ Ｐゴシック" charset="-128"/>
            </a:endParaRPr>
          </a:p>
          <a:p>
            <a:pPr algn="r" rtl="1"/>
            <a:r>
              <a:rPr lang="ar-SA" sz="1000" baseline="0" dirty="0" smtClean="0">
                <a:latin typeface="Times New Roman" pitchFamily="18" charset="0"/>
                <a:ea typeface="ＭＳ Ｐゴシック" charset="-128"/>
              </a:rPr>
              <a:t>[في حال توفر المادة المجهزة عن السيرة الذاتية] ولتسهيل الأمر لتجميع تفاصيل سيرتك الذاتية، فقد وضعت </a:t>
            </a:r>
            <a:r>
              <a:rPr lang="ar-SA" sz="1000" b="1" baseline="0" dirty="0" smtClean="0">
                <a:latin typeface="Times New Roman" pitchFamily="18" charset="0"/>
                <a:ea typeface="ＭＳ Ｐゴシック" charset="-128"/>
              </a:rPr>
              <a:t>ورقة تغطي السيرة الذاتية</a:t>
            </a:r>
            <a:r>
              <a:rPr lang="ar-SA" sz="1000" b="0" baseline="0" dirty="0" smtClean="0">
                <a:latin typeface="Times New Roman" pitchFamily="18" charset="0"/>
                <a:ea typeface="ＭＳ Ｐゴシック" charset="-128"/>
              </a:rPr>
              <a:t> يمكن أن تساعدكم في الخطوط  العريضة التي تحتاجون لوضعها على السيرة الذاتية</a:t>
            </a:r>
          </a:p>
          <a:p>
            <a:pPr algn="r" rtl="1"/>
            <a:endParaRPr lang="ar-SA" sz="1000" b="0" baseline="0" dirty="0" smtClean="0">
              <a:latin typeface="Times New Roman" pitchFamily="18" charset="0"/>
              <a:ea typeface="ＭＳ Ｐゴシック" charset="-128"/>
            </a:endParaRPr>
          </a:p>
          <a:p>
            <a:pPr algn="r" rtl="1"/>
            <a:r>
              <a:rPr lang="ar-SA" sz="1000" b="1" baseline="0" dirty="0" smtClean="0">
                <a:latin typeface="Times New Roman" pitchFamily="18" charset="0"/>
                <a:ea typeface="ＭＳ Ｐゴシック" charset="-128"/>
              </a:rPr>
              <a:t>تمرين اختياري لكتابة سيرة </a:t>
            </a:r>
            <a:r>
              <a:rPr lang="ar-SA" sz="1000" b="1" baseline="0" dirty="0" err="1" smtClean="0">
                <a:latin typeface="Times New Roman" pitchFamily="18" charset="0"/>
                <a:ea typeface="ＭＳ Ｐゴシック" charset="-128"/>
              </a:rPr>
              <a:t>ذاتية </a:t>
            </a:r>
            <a:r>
              <a:rPr lang="ar-SA" sz="1000" b="0" baseline="0" dirty="0" smtClean="0">
                <a:latin typeface="Times New Roman" pitchFamily="18" charset="0"/>
                <a:ea typeface="ＭＳ Ｐゴシック" charset="-128"/>
              </a:rPr>
              <a:t>[إذا كانت المادة المخصصة للسيرة الذاتية وبعض عينات السيرة الذاتية متاحة]: باستخدام المواد الموزعة بخصوص السيرة الذاتية وعينة بات </a:t>
            </a:r>
            <a:r>
              <a:rPr lang="ar-SA" sz="1000" b="0" baseline="0" dirty="0" err="1" smtClean="0">
                <a:latin typeface="Times New Roman" pitchFamily="18" charset="0"/>
                <a:ea typeface="ＭＳ Ｐゴシック" charset="-128"/>
              </a:rPr>
              <a:t>م.</a:t>
            </a:r>
            <a:r>
              <a:rPr lang="ar-SA" sz="1000" b="0" baseline="0" dirty="0" smtClean="0">
                <a:latin typeface="Times New Roman" pitchFamily="18" charset="0"/>
                <a:ea typeface="ＭＳ Ｐゴシック" charset="-128"/>
              </a:rPr>
              <a:t> </a:t>
            </a:r>
            <a:r>
              <a:rPr lang="ar-SA" sz="1000" b="0" baseline="0" dirty="0" err="1" smtClean="0">
                <a:latin typeface="Times New Roman" pitchFamily="18" charset="0"/>
                <a:ea typeface="ＭＳ Ｐゴシック" charset="-128"/>
              </a:rPr>
              <a:t>سامبلز</a:t>
            </a:r>
            <a:r>
              <a:rPr lang="ar-SA" sz="1000" b="0" baseline="0" dirty="0" smtClean="0">
                <a:latin typeface="Times New Roman" pitchFamily="18" charset="0"/>
                <a:ea typeface="ＭＳ Ｐゴシック" charset="-128"/>
              </a:rPr>
              <a:t> على سبيل الاسترشاد، ابدءوا بتعبئة المعلومات على ورقة العمل المخصصة للسيرة </a:t>
            </a:r>
            <a:r>
              <a:rPr lang="ar-SA" sz="1000" b="0" baseline="0" dirty="0" err="1" smtClean="0">
                <a:latin typeface="Times New Roman" pitchFamily="18" charset="0"/>
                <a:ea typeface="ＭＳ Ｐゴシック" charset="-128"/>
              </a:rPr>
              <a:t>الذاتية.</a:t>
            </a:r>
            <a:r>
              <a:rPr lang="ar-SA" sz="1000" b="0" baseline="0" dirty="0" smtClean="0">
                <a:latin typeface="Times New Roman" pitchFamily="18" charset="0"/>
                <a:ea typeface="ＭＳ Ｐゴシック" charset="-128"/>
              </a:rPr>
              <a:t> قد يلزمكم أوراقا إضافية لوضع المعلومات حول خبرات  العمل الرئيسية </a:t>
            </a:r>
            <a:r>
              <a:rPr lang="ar-SA" sz="1000" b="0" baseline="0" dirty="0" err="1" smtClean="0">
                <a:latin typeface="Times New Roman" pitchFamily="18" charset="0"/>
                <a:ea typeface="ＭＳ Ｐゴシック" charset="-128"/>
              </a:rPr>
              <a:t>لديكم.</a:t>
            </a:r>
            <a:r>
              <a:rPr lang="ar-SA" sz="1000" b="0" baseline="0" dirty="0" smtClean="0">
                <a:latin typeface="Times New Roman" pitchFamily="18" charset="0"/>
                <a:ea typeface="ＭＳ Ｐゴシック" charset="-128"/>
              </a:rPr>
              <a:t> سوف أمر في أنحاء الغرفة وأساعدكم وأرد على أسئلتكم.</a:t>
            </a:r>
            <a:endParaRPr lang="ar-SA" sz="1000" b="1" baseline="0" dirty="0" smtClean="0">
              <a:latin typeface="Times New Roman" pitchFamily="18" charset="0"/>
              <a:ea typeface="ＭＳ Ｐゴシック" charset="-128"/>
            </a:endParaRPr>
          </a:p>
          <a:p>
            <a:pPr algn="r" rtl="1"/>
            <a:endParaRPr lang="ar-SA" sz="1000" baseline="0" dirty="0" smtClean="0">
              <a:latin typeface="Times New Roman" pitchFamily="18" charset="0"/>
              <a:ea typeface="ＭＳ Ｐゴシック" charset="-128"/>
            </a:endParaRPr>
          </a:p>
          <a:p>
            <a:pPr algn="r" rtl="1"/>
            <a:endParaRPr lang="ar-SA" sz="1000" baseline="0" dirty="0" smtClean="0">
              <a:latin typeface="Times New Roman" pitchFamily="18" charset="0"/>
              <a:ea typeface="ＭＳ Ｐゴシック" charset="-128"/>
            </a:endParaRPr>
          </a:p>
          <a:p>
            <a:pPr algn="r" rtl="1"/>
            <a:endParaRPr lang="en-US" sz="1000" dirty="0" smtClean="0">
              <a:latin typeface="Times New Roman" pitchFamily="18" charset="0"/>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xfrm>
            <a:off x="1184275" y="723900"/>
            <a:ext cx="4643438" cy="3482975"/>
          </a:xfrm>
          <a:ln w="12700" cap="flat">
            <a:solidFill>
              <a:schemeClr val="tx1"/>
            </a:solidFill>
          </a:ln>
        </p:spPr>
      </p:sp>
      <p:sp>
        <p:nvSpPr>
          <p:cNvPr id="149507" name="Rectangle 3"/>
          <p:cNvSpPr>
            <a:spLocks noGrp="1" noChangeArrowheads="1"/>
          </p:cNvSpPr>
          <p:nvPr>
            <p:ph type="body" idx="1"/>
          </p:nvPr>
        </p:nvSpPr>
        <p:spPr>
          <a:xfrm>
            <a:off x="933450" y="4441825"/>
            <a:ext cx="5143500" cy="4130675"/>
          </a:xfrm>
          <a:noFill/>
          <a:ln/>
        </p:spPr>
        <p:txBody>
          <a:bodyPr lIns="93554" tIns="46778" rIns="93554" bIns="46778"/>
          <a:lstStyle/>
          <a:p>
            <a:pPr algn="r" rtl="1"/>
            <a:r>
              <a:rPr lang="ar-SA" sz="1000" b="1" dirty="0" smtClean="0">
                <a:latin typeface="Times New Roman" pitchFamily="18" charset="0"/>
                <a:ea typeface="ＭＳ Ｐゴシック" charset="-128"/>
              </a:rPr>
              <a:t>السيرة الذاتية القابلة للقراءة بالآلة</a:t>
            </a:r>
          </a:p>
          <a:p>
            <a:pPr algn="r" rtl="1"/>
            <a:r>
              <a:rPr lang="ar-SA" sz="1000" b="0" dirty="0" smtClean="0">
                <a:latin typeface="Times New Roman" pitchFamily="18" charset="0"/>
                <a:ea typeface="ＭＳ Ｐゴシック" charset="-128"/>
              </a:rPr>
              <a:t>السيرة الذاتية القابلة للقراءة بالآلة عبارة عن نسخة معدلة عن السيرة الذاتية </a:t>
            </a:r>
            <a:r>
              <a:rPr lang="ar-SA" sz="1000" b="0" dirty="0" err="1" smtClean="0">
                <a:latin typeface="Times New Roman" pitchFamily="18" charset="0"/>
                <a:ea typeface="ＭＳ Ｐゴシック" charset="-128"/>
              </a:rPr>
              <a:t>التقليدية.</a:t>
            </a:r>
            <a:r>
              <a:rPr lang="ar-SA" sz="1000" b="0" dirty="0" smtClean="0">
                <a:latin typeface="Times New Roman" pitchFamily="18" charset="0"/>
                <a:ea typeface="ＭＳ Ｐゴシック" charset="-128"/>
              </a:rPr>
              <a:t> ويمكن أن تكون شبيهة بسيرتك الذاتية </a:t>
            </a:r>
            <a:r>
              <a:rPr lang="ar-SA" sz="1000" b="0" dirty="0" err="1" smtClean="0">
                <a:latin typeface="Times New Roman" pitchFamily="18" charset="0"/>
                <a:ea typeface="ＭＳ Ｐゴシック" charset="-128"/>
              </a:rPr>
              <a:t>التقليدية.</a:t>
            </a:r>
            <a:r>
              <a:rPr lang="ar-SA" sz="1000" b="0" dirty="0" smtClean="0">
                <a:latin typeface="Times New Roman" pitchFamily="18" charset="0"/>
                <a:ea typeface="ＭＳ Ｐゴシック" charset="-128"/>
              </a:rPr>
              <a:t> ولكن يتم تنظيم المعلومات فيه بحيث يمكن أن تقوم آلة </a:t>
            </a:r>
            <a:r>
              <a:rPr lang="ar-SA" sz="1000" b="0" dirty="0" err="1" smtClean="0">
                <a:latin typeface="Times New Roman" pitchFamily="18" charset="0"/>
                <a:ea typeface="ＭＳ Ｐゴシック" charset="-128"/>
              </a:rPr>
              <a:t>السكانر</a:t>
            </a:r>
            <a:r>
              <a:rPr lang="ar-SA" sz="1000" b="0" dirty="0" smtClean="0">
                <a:latin typeface="Times New Roman" pitchFamily="18" charset="0"/>
                <a:ea typeface="ＭＳ Ｐゴシック" charset="-128"/>
              </a:rPr>
              <a:t> </a:t>
            </a:r>
            <a:r>
              <a:rPr lang="ar-SA" sz="1000" b="0" dirty="0" err="1" smtClean="0">
                <a:latin typeface="Times New Roman" pitchFamily="18" charset="0"/>
                <a:ea typeface="ＭＳ Ｐゴシック" charset="-128"/>
              </a:rPr>
              <a:t>بقراءته </a:t>
            </a:r>
            <a:r>
              <a:rPr lang="ar-SA" sz="1000" b="0" dirty="0" smtClean="0">
                <a:latin typeface="Times New Roman" pitchFamily="18" charset="0"/>
                <a:ea typeface="ＭＳ Ｐゴシック" charset="-128"/>
              </a:rPr>
              <a:t>(القراءة عبر المسح الضوئي</a:t>
            </a:r>
            <a:r>
              <a:rPr lang="ar-SA" sz="1000" b="0" dirty="0" err="1" smtClean="0">
                <a:latin typeface="Times New Roman" pitchFamily="18" charset="0"/>
                <a:ea typeface="ＭＳ Ｐゴシック" charset="-128"/>
              </a:rPr>
              <a:t>).</a:t>
            </a:r>
            <a:r>
              <a:rPr lang="ar-SA" sz="1000" b="0" dirty="0" smtClean="0">
                <a:latin typeface="Times New Roman" pitchFamily="18" charset="0"/>
                <a:ea typeface="ＭＳ Ｐゴシック" charset="-128"/>
              </a:rPr>
              <a:t> وهذا ضروري لأن هناك عدد متزايد من الشركات</a:t>
            </a:r>
            <a:r>
              <a:rPr lang="ar-SA" sz="1000" b="0" baseline="0" dirty="0" smtClean="0">
                <a:latin typeface="Times New Roman" pitchFamily="18" charset="0"/>
                <a:ea typeface="ＭＳ Ｐゴシック" charset="-128"/>
              </a:rPr>
              <a:t> التي تطبق أو تطور أنظمة تتبع من خلال الحاسوب لحفظ ملفات المتقدمين لوظائف. وبهذا يمكن أن تخضع سيرتك الذاتية للقراءة عبر الماسح الضوئي ومن ثم يتم تصنيفها داخل قاعدة بيانات حيث </a:t>
            </a:r>
            <a:r>
              <a:rPr lang="ar-SA" sz="1000" b="0" baseline="0" dirty="0" err="1" smtClean="0">
                <a:latin typeface="Times New Roman" pitchFamily="18" charset="0"/>
                <a:ea typeface="ＭＳ Ｐゴシック" charset="-128"/>
              </a:rPr>
              <a:t>تتم </a:t>
            </a:r>
            <a:r>
              <a:rPr lang="ar-SA" sz="1000" b="0" baseline="0" dirty="0" smtClean="0">
                <a:latin typeface="Times New Roman" pitchFamily="18" charset="0"/>
                <a:ea typeface="ＭＳ Ｐゴシック" charset="-128"/>
              </a:rPr>
              <a:t>”</a:t>
            </a:r>
            <a:r>
              <a:rPr lang="ar-SA" sz="1000" b="0" baseline="0" dirty="0" err="1" smtClean="0">
                <a:latin typeface="Times New Roman" pitchFamily="18" charset="0"/>
                <a:ea typeface="ＭＳ Ｐゴシック" charset="-128"/>
              </a:rPr>
              <a:t>قراؤتها</a:t>
            </a:r>
            <a:r>
              <a:rPr lang="ar-SA" sz="1000" b="0" baseline="0" dirty="0" smtClean="0">
                <a:latin typeface="Times New Roman" pitchFamily="18" charset="0"/>
                <a:ea typeface="ＭＳ Ｐゴシック" charset="-128"/>
              </a:rPr>
              <a:t>“ وفرزها وتقييمها </a:t>
            </a:r>
            <a:r>
              <a:rPr lang="ar-SA" sz="1000" b="0" baseline="0" dirty="0" err="1" smtClean="0">
                <a:latin typeface="Times New Roman" pitchFamily="18" charset="0"/>
                <a:ea typeface="ＭＳ Ｐゴシック" charset="-128"/>
              </a:rPr>
              <a:t>إلكترونيا.</a:t>
            </a:r>
            <a:r>
              <a:rPr lang="ar-SA" sz="1000" b="0" baseline="0" dirty="0" smtClean="0">
                <a:latin typeface="Times New Roman" pitchFamily="18" charset="0"/>
                <a:ea typeface="ＭＳ Ｐゴシック" charset="-128"/>
              </a:rPr>
              <a:t> ومن ثم يستطيع المدراء المسئولون عن التعيين عمل بحث سريع عن أصحاب الطلبات المؤهلين استنادا للكلمات الرئيسية في السيرة </a:t>
            </a:r>
            <a:r>
              <a:rPr lang="ar-SA" sz="1000" b="0" baseline="0" dirty="0" err="1" smtClean="0">
                <a:latin typeface="Times New Roman" pitchFamily="18" charset="0"/>
                <a:ea typeface="ＭＳ Ｐゴシック" charset="-128"/>
              </a:rPr>
              <a:t>الذاتية.</a:t>
            </a:r>
            <a:r>
              <a:rPr lang="ar-SA" sz="1000" b="0" baseline="0" dirty="0" smtClean="0">
                <a:latin typeface="Times New Roman" pitchFamily="18" charset="0"/>
                <a:ea typeface="ＭＳ Ｐゴシック" charset="-128"/>
              </a:rPr>
              <a:t> لهذا ينبغي أن تفهموا كيف تحضرون سيرة ذاتية تقرأ بالآلة وكيف تستخدمون الكلمات الرئيسية.</a:t>
            </a:r>
          </a:p>
          <a:p>
            <a:pPr algn="r" rtl="1"/>
            <a:endParaRPr lang="ar-SA" sz="1000" b="0" baseline="0" dirty="0" smtClean="0">
              <a:latin typeface="Times New Roman" pitchFamily="18" charset="0"/>
              <a:ea typeface="ＭＳ Ｐゴシック" charset="-128"/>
            </a:endParaRPr>
          </a:p>
          <a:p>
            <a:pPr algn="r" rtl="1"/>
            <a:r>
              <a:rPr lang="ar-SA" sz="1000" b="0" baseline="0" dirty="0" smtClean="0">
                <a:latin typeface="Times New Roman" pitchFamily="18" charset="0"/>
                <a:ea typeface="ＭＳ Ｐゴシック" charset="-128"/>
              </a:rPr>
              <a:t>لإعداد سيرتكم الذاتية بحيث تكون مقروءة بالآلة أوصيكم بأن تبدءوا بإعداد السيرة الذاتية التقليدية ومن ثم هناك قائمة من التعليمات  التي تضعونها للتأكد من أن السيرة الذاتية تستوفي متطلبات القراءة </a:t>
            </a:r>
            <a:r>
              <a:rPr lang="ar-SA" sz="1000" b="0" baseline="0" dirty="0" err="1" smtClean="0">
                <a:latin typeface="Times New Roman" pitchFamily="18" charset="0"/>
                <a:ea typeface="ＭＳ Ｐゴシック" charset="-128"/>
              </a:rPr>
              <a:t>بالآلة.</a:t>
            </a:r>
            <a:r>
              <a:rPr lang="ar-SA" sz="1000" b="0" baseline="0" dirty="0" smtClean="0">
                <a:latin typeface="Times New Roman" pitchFamily="18" charset="0"/>
                <a:ea typeface="ＭＳ Ｐゴシック" charset="-128"/>
              </a:rPr>
              <a:t> [إذا تم توزيع </a:t>
            </a:r>
            <a:r>
              <a:rPr lang="ar-SA" sz="1000" b="1" baseline="0" dirty="0" smtClean="0">
                <a:latin typeface="Times New Roman" pitchFamily="18" charset="0"/>
                <a:ea typeface="ＭＳ Ｐゴシック" charset="-128"/>
              </a:rPr>
              <a:t>المادة ا لمخصصة للسيرة الذاتية</a:t>
            </a:r>
            <a:r>
              <a:rPr lang="ar-SA" sz="1000" b="0" baseline="0" dirty="0" smtClean="0">
                <a:latin typeface="Times New Roman" pitchFamily="18" charset="0"/>
                <a:ea typeface="ＭＳ Ｐゴシック" charset="-128"/>
              </a:rPr>
              <a:t>، يمكن الرجوع </a:t>
            </a:r>
            <a:r>
              <a:rPr lang="ar-SA" sz="1000" b="0" baseline="0" dirty="0" err="1" smtClean="0">
                <a:latin typeface="Times New Roman" pitchFamily="18" charset="0"/>
                <a:ea typeface="ＭＳ Ｐゴシック" charset="-128"/>
              </a:rPr>
              <a:t>للتفاصل</a:t>
            </a:r>
            <a:r>
              <a:rPr lang="ar-SA" sz="1000" b="0" baseline="0" dirty="0" smtClean="0">
                <a:latin typeface="Times New Roman" pitchFamily="18" charset="0"/>
                <a:ea typeface="ＭＳ Ｐゴシック" charset="-128"/>
              </a:rPr>
              <a:t> على تلك الورقة</a:t>
            </a:r>
            <a:r>
              <a:rPr lang="ar-SA" sz="1000" b="0" baseline="0" dirty="0" err="1" smtClean="0">
                <a:latin typeface="Times New Roman" pitchFamily="18" charset="0"/>
                <a:ea typeface="ＭＳ Ｐゴシック" charset="-128"/>
              </a:rPr>
              <a:t>).</a:t>
            </a:r>
            <a:r>
              <a:rPr lang="ar-SA" sz="1000" b="0" baseline="0" dirty="0" smtClean="0">
                <a:latin typeface="Times New Roman" pitchFamily="18" charset="0"/>
                <a:ea typeface="ＭＳ Ｐゴシック" charset="-128"/>
              </a:rPr>
              <a:t> مثلا يجب أن تتجنبوا الخطوط المزخرفة والكتابة المنمقة والخطوط </a:t>
            </a:r>
            <a:r>
              <a:rPr lang="ar-SA" sz="1000" b="0" baseline="0" dirty="0" err="1" smtClean="0">
                <a:latin typeface="Times New Roman" pitchFamily="18" charset="0"/>
                <a:ea typeface="ＭＳ Ｐゴシック" charset="-128"/>
              </a:rPr>
              <a:t>العامودية</a:t>
            </a:r>
            <a:r>
              <a:rPr lang="ar-SA" sz="1000" b="0" baseline="0" dirty="0" smtClean="0">
                <a:latin typeface="Times New Roman" pitchFamily="18" charset="0"/>
                <a:ea typeface="ＭＳ Ｐゴシック" charset="-128"/>
              </a:rPr>
              <a:t> </a:t>
            </a:r>
            <a:r>
              <a:rPr lang="ar-SA" sz="1000" b="0" baseline="0" dirty="0" err="1" smtClean="0">
                <a:latin typeface="Times New Roman" pitchFamily="18" charset="0"/>
                <a:ea typeface="ＭＳ Ｐゴシック" charset="-128"/>
              </a:rPr>
              <a:t>وهكذا.</a:t>
            </a:r>
            <a:r>
              <a:rPr lang="ar-SA" sz="1000" b="0" baseline="0" dirty="0" smtClean="0">
                <a:latin typeface="Times New Roman" pitchFamily="18" charset="0"/>
                <a:ea typeface="ＭＳ Ｐゴシック" charset="-128"/>
              </a:rPr>
              <a:t> ويجب أن تستخدموا أنواع الخطوط من أنواع </a:t>
            </a:r>
            <a:r>
              <a:rPr lang="en-US" sz="1000" b="0" baseline="0" dirty="0" smtClean="0">
                <a:latin typeface="Times New Roman" pitchFamily="18" charset="0"/>
                <a:ea typeface="ＭＳ Ｐゴシック" charset="-128"/>
              </a:rPr>
              <a:t>sans-serif</a:t>
            </a:r>
            <a:r>
              <a:rPr lang="ar-SA" sz="1000" b="0" baseline="0" dirty="0" smtClean="0">
                <a:latin typeface="Times New Roman" pitchFamily="18" charset="0"/>
                <a:ea typeface="ＭＳ Ｐゴシック" charset="-128"/>
              </a:rPr>
              <a:t> وهي تشمل للغات اللاتينية </a:t>
            </a:r>
            <a:r>
              <a:rPr lang="ar-SA" sz="1000" b="0" baseline="0" dirty="0" err="1" smtClean="0">
                <a:latin typeface="Times New Roman" pitchFamily="18" charset="0"/>
                <a:ea typeface="ＭＳ Ｐゴシック" charset="-128"/>
              </a:rPr>
              <a:t>على (</a:t>
            </a:r>
            <a:r>
              <a:rPr lang="en-US" sz="1000" b="0" baseline="0" dirty="0" smtClean="0">
                <a:latin typeface="Times New Roman" pitchFamily="18" charset="0"/>
                <a:ea typeface="ＭＳ Ｐゴシック" charset="-128"/>
              </a:rPr>
              <a:t>Arial, Helvetica or Tahoma</a:t>
            </a:r>
            <a:r>
              <a:rPr lang="ar-SA" sz="1000" b="0" baseline="0" dirty="0" smtClean="0">
                <a:latin typeface="Times New Roman" pitchFamily="18" charset="0"/>
                <a:ea typeface="ＭＳ Ｐゴシック" charset="-128"/>
              </a:rPr>
              <a:t>) ولكن تفادوا الخط </a:t>
            </a:r>
            <a:r>
              <a:rPr lang="en-US" sz="1000" b="0" baseline="0" dirty="0" smtClean="0">
                <a:latin typeface="Times New Roman" pitchFamily="18" charset="0"/>
                <a:ea typeface="ＭＳ Ｐゴシック" charset="-128"/>
              </a:rPr>
              <a:t>(Times New Roman)</a:t>
            </a:r>
            <a:r>
              <a:rPr lang="ar-SA" sz="1000" b="0" baseline="0" dirty="0" smtClean="0">
                <a:latin typeface="Times New Roman" pitchFamily="18" charset="0"/>
                <a:ea typeface="ＭＳ Ｐゴシック" charset="-128"/>
              </a:rPr>
              <a:t> الذي يضيف </a:t>
            </a:r>
            <a:r>
              <a:rPr lang="ar-SA" sz="1000" b="0" baseline="0" dirty="0" err="1" smtClean="0">
                <a:latin typeface="Times New Roman" pitchFamily="18" charset="0"/>
                <a:ea typeface="ＭＳ Ｐゴシック" charset="-128"/>
              </a:rPr>
              <a:t>حفة</a:t>
            </a:r>
            <a:r>
              <a:rPr lang="ar-SA" sz="1000" b="0" baseline="0" dirty="0" smtClean="0">
                <a:latin typeface="Times New Roman" pitchFamily="18" charset="0"/>
                <a:ea typeface="ＭＳ Ｐゴシック" charset="-128"/>
              </a:rPr>
              <a:t> للحرف علوية وسفلية</a:t>
            </a:r>
            <a:r>
              <a:rPr lang="ar-SA" sz="1000" b="0" baseline="0" dirty="0" err="1" smtClean="0">
                <a:latin typeface="Times New Roman" pitchFamily="18" charset="0"/>
                <a:ea typeface="ＭＳ Ｐゴシック" charset="-128"/>
              </a:rPr>
              <a:t>).</a:t>
            </a:r>
            <a:r>
              <a:rPr lang="ar-SA" sz="1000" b="0" baseline="0" dirty="0" smtClean="0">
                <a:latin typeface="Times New Roman" pitchFamily="18" charset="0"/>
                <a:ea typeface="ＭＳ Ｐゴシック" charset="-128"/>
              </a:rPr>
              <a:t> ويجب أن تضعوا مساحة كافية من الفراغات البيضاء، وأن تطبعوا النص على طابعة من النوعية الممتازة مع ورق أبيض أو ذي لون فاتح.</a:t>
            </a:r>
          </a:p>
          <a:p>
            <a:pPr algn="r" rtl="1"/>
            <a:endParaRPr lang="ar-SA" sz="1000" b="0" baseline="0" dirty="0" smtClean="0">
              <a:latin typeface="Times New Roman" pitchFamily="18" charset="0"/>
              <a:ea typeface="ＭＳ Ｐゴシック" charset="-128"/>
            </a:endParaRPr>
          </a:p>
          <a:p>
            <a:pPr algn="r" rtl="1"/>
            <a:r>
              <a:rPr lang="ar-SA" sz="1000" b="0" baseline="0" dirty="0" smtClean="0">
                <a:latin typeface="Times New Roman" pitchFamily="18" charset="0"/>
                <a:ea typeface="ＭＳ Ｐゴシック" charset="-128"/>
              </a:rPr>
              <a:t>السيرة الذاتية الجيدة والمعدة للقراءة بالآلة تحتوي على ملخصا مع كلمات رئيسية وسوف نتحدث عن هذه النقطة بعد قليل</a:t>
            </a:r>
            <a:endParaRPr lang="en-US" sz="1000" b="0" dirty="0" smtClean="0">
              <a:latin typeface="Times New Roman" pitchFamily="18" charset="0"/>
              <a:ea typeface="ＭＳ Ｐゴシック" charset="-128"/>
            </a:endParaRPr>
          </a:p>
          <a:p>
            <a:endParaRPr lang="en-US" sz="1000" dirty="0" smtClean="0">
              <a:latin typeface="Times New Roman" pitchFamily="18" charset="0"/>
              <a:ea typeface="ＭＳ Ｐゴシック" charset="-128"/>
            </a:endParaRPr>
          </a:p>
          <a:p>
            <a:pPr algn="r" rtl="1"/>
            <a:r>
              <a:rPr lang="ar-SA" b="1" dirty="0" smtClean="0">
                <a:latin typeface="Times New Roman" pitchFamily="18" charset="0"/>
                <a:ea typeface="ＭＳ Ｐゴシック" charset="-128"/>
              </a:rPr>
              <a:t>تمرين  اختياري لإعداد سيرة ذاتية قابلة للقراءة بالآلة: </a:t>
            </a:r>
            <a:r>
              <a:rPr lang="ar-SA" b="0" dirty="0" smtClean="0">
                <a:latin typeface="Times New Roman" pitchFamily="18" charset="0"/>
                <a:ea typeface="ＭＳ Ｐゴシック" charset="-128"/>
              </a:rPr>
              <a:t>[إذا كانت كافة المواد المخصصة للسيرة</a:t>
            </a:r>
            <a:r>
              <a:rPr lang="ar-SA" b="0" baseline="0" dirty="0" smtClean="0">
                <a:latin typeface="Times New Roman" pitchFamily="18" charset="0"/>
                <a:ea typeface="ＭＳ Ｐゴシック" charset="-128"/>
              </a:rPr>
              <a:t> الذاتية أو عينات من السيرة الذاتية متوفرة]. يمكن العمل على إعداد سيرة </a:t>
            </a:r>
            <a:r>
              <a:rPr lang="ar-SA" b="0" baseline="0" dirty="0" err="1" smtClean="0">
                <a:latin typeface="Times New Roman" pitchFamily="18" charset="0"/>
                <a:ea typeface="ＭＳ Ｐゴシック" charset="-128"/>
              </a:rPr>
              <a:t>ذاتية.</a:t>
            </a:r>
            <a:r>
              <a:rPr lang="ar-SA" b="0" baseline="0" dirty="0" smtClean="0">
                <a:latin typeface="Times New Roman" pitchFamily="18" charset="0"/>
                <a:ea typeface="ＭＳ Ｐゴシック" charset="-128"/>
              </a:rPr>
              <a:t> لمساعدتكم على  البدء، نقدم لكم فيما يلي عينة سيرة ذاتية </a:t>
            </a:r>
            <a:r>
              <a:rPr lang="ar-SA" b="0" baseline="0" dirty="0" err="1" smtClean="0">
                <a:latin typeface="Times New Roman" pitchFamily="18" charset="0"/>
                <a:ea typeface="ＭＳ Ｐゴシック" charset="-128"/>
              </a:rPr>
              <a:t>ل </a:t>
            </a:r>
            <a:r>
              <a:rPr lang="ar-SA" b="0" baseline="0" dirty="0" smtClean="0">
                <a:latin typeface="Times New Roman" pitchFamily="18" charset="0"/>
                <a:ea typeface="ＭＳ Ｐゴシック" charset="-128"/>
              </a:rPr>
              <a:t>(بات </a:t>
            </a:r>
            <a:r>
              <a:rPr lang="ar-SA" b="0" baseline="0" dirty="0" err="1" smtClean="0">
                <a:latin typeface="Times New Roman" pitchFamily="18" charset="0"/>
                <a:ea typeface="ＭＳ Ｐゴシック" charset="-128"/>
              </a:rPr>
              <a:t>م.</a:t>
            </a:r>
            <a:r>
              <a:rPr lang="ar-SA" b="0" baseline="0" dirty="0" smtClean="0">
                <a:latin typeface="Times New Roman" pitchFamily="18" charset="0"/>
                <a:ea typeface="ＭＳ Ｐゴシック" charset="-128"/>
              </a:rPr>
              <a:t> </a:t>
            </a:r>
            <a:r>
              <a:rPr lang="ar-SA" b="0" baseline="0" dirty="0" err="1" smtClean="0">
                <a:latin typeface="Times New Roman" pitchFamily="18" charset="0"/>
                <a:ea typeface="ＭＳ Ｐゴシック" charset="-128"/>
              </a:rPr>
              <a:t>سامبلز).</a:t>
            </a:r>
            <a:r>
              <a:rPr lang="ar-SA" b="0" baseline="0" dirty="0" smtClean="0">
                <a:latin typeface="Times New Roman" pitchFamily="18" charset="0"/>
                <a:ea typeface="ＭＳ Ｐゴシック" charset="-128"/>
              </a:rPr>
              <a:t> تبين السيرة الذاتية الخاصة </a:t>
            </a:r>
            <a:r>
              <a:rPr lang="ar-SA" b="0" baseline="0" dirty="0" err="1" smtClean="0">
                <a:latin typeface="Times New Roman" pitchFamily="18" charset="0"/>
                <a:ea typeface="ＭＳ Ｐゴシック" charset="-128"/>
              </a:rPr>
              <a:t>ب </a:t>
            </a:r>
            <a:r>
              <a:rPr lang="ar-SA" b="0" baseline="0" dirty="0" smtClean="0">
                <a:latin typeface="Times New Roman" pitchFamily="18" charset="0"/>
                <a:ea typeface="ＭＳ Ｐゴシック" charset="-128"/>
              </a:rPr>
              <a:t>[بات] قوائم بتحصيله العلمي أولا لأنه/ ها خريج </a:t>
            </a:r>
            <a:r>
              <a:rPr lang="ar-SA" b="0" baseline="0" dirty="0" err="1" smtClean="0">
                <a:latin typeface="Times New Roman" pitchFamily="18" charset="0"/>
                <a:ea typeface="ＭＳ Ｐゴシック" charset="-128"/>
              </a:rPr>
              <a:t>جديد.</a:t>
            </a:r>
            <a:r>
              <a:rPr lang="ar-SA" b="0" baseline="0" dirty="0" smtClean="0">
                <a:latin typeface="Times New Roman" pitchFamily="18" charset="0"/>
                <a:ea typeface="ＭＳ Ｐゴシック" charset="-128"/>
              </a:rPr>
              <a:t> إذا كانت لديكم خبرة عملية لعدة سنوات، يتم وضع القسم المخصص للتحصيل العملي بعد الخبرة العملية.</a:t>
            </a:r>
            <a:endParaRPr lang="en-US" b="1" dirty="0" smtClean="0">
              <a:latin typeface="Times New Roman" pitchFamily="18" charset="0"/>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a:noFill/>
          <a:ln/>
        </p:spPr>
        <p:txBody>
          <a:bodyPr/>
          <a:lstStyle/>
          <a:p>
            <a:pPr algn="r" rtl="1"/>
            <a:r>
              <a:rPr lang="ar-SA" sz="1000" b="1" dirty="0" smtClean="0">
                <a:latin typeface="Times New Roman" pitchFamily="18" charset="0"/>
                <a:ea typeface="ＭＳ Ｐゴシック" charset="-128"/>
              </a:rPr>
              <a:t>نصائح</a:t>
            </a:r>
            <a:r>
              <a:rPr lang="ar-SA" sz="1000" b="1" baseline="0" dirty="0" smtClean="0">
                <a:latin typeface="Times New Roman" pitchFamily="18" charset="0"/>
                <a:ea typeface="ＭＳ Ｐゴシック" charset="-128"/>
              </a:rPr>
              <a:t> لملخص الكلمات الرئيسية</a:t>
            </a:r>
          </a:p>
          <a:p>
            <a:pPr algn="r" rtl="1"/>
            <a:r>
              <a:rPr lang="ar-SA" sz="1000" b="0" baseline="0" dirty="0" smtClean="0">
                <a:latin typeface="Times New Roman" pitchFamily="18" charset="0"/>
                <a:ea typeface="ＭＳ Ｐゴシック" charset="-128"/>
              </a:rPr>
              <a:t>ملخص الكلمات الرئيسية عبارة عن قائمة من الأسماء تصف خبرة الباحثين عن عمل وتعليمهم </a:t>
            </a:r>
            <a:r>
              <a:rPr lang="ar-SA" sz="1000" b="0" baseline="0" dirty="0" err="1" smtClean="0">
                <a:latin typeface="Times New Roman" pitchFamily="18" charset="0"/>
                <a:ea typeface="ＭＳ Ｐゴシック" charset="-128"/>
              </a:rPr>
              <a:t>ومهاراتهم.</a:t>
            </a:r>
            <a:r>
              <a:rPr lang="ar-SA" sz="1000" b="0" baseline="0" dirty="0" smtClean="0">
                <a:latin typeface="Times New Roman" pitchFamily="18" charset="0"/>
                <a:ea typeface="ＭＳ Ｐゴシック" charset="-128"/>
              </a:rPr>
              <a:t> وهذه الكلمات  الأساسية مهمة في حال السيرة الذاتية المعدة للقراءة بالآلة بقدر أهمية الأفعال في السيرة الذاتية </a:t>
            </a:r>
            <a:r>
              <a:rPr lang="ar-SA" sz="1000" b="0" baseline="0" dirty="0" err="1" smtClean="0">
                <a:latin typeface="Times New Roman" pitchFamily="18" charset="0"/>
                <a:ea typeface="ＭＳ Ｐゴシック" charset="-128"/>
              </a:rPr>
              <a:t>التقليدية.</a:t>
            </a:r>
            <a:r>
              <a:rPr lang="ar-SA" sz="1000" b="0" baseline="0" dirty="0" smtClean="0">
                <a:latin typeface="Times New Roman" pitchFamily="18" charset="0"/>
                <a:ea typeface="ＭＳ Ｐゴシック" charset="-128"/>
              </a:rPr>
              <a:t> توضع الملخصات التي تحتوي على الكلمات </a:t>
            </a:r>
            <a:r>
              <a:rPr lang="ar-SA" sz="1000" b="0" baseline="0" dirty="0" err="1" smtClean="0">
                <a:latin typeface="Times New Roman" pitchFamily="18" charset="0"/>
                <a:ea typeface="ＭＳ Ｐゴシック" charset="-128"/>
              </a:rPr>
              <a:t>الرئيسيةة</a:t>
            </a:r>
            <a:r>
              <a:rPr lang="ar-SA" sz="1000" b="0" baseline="0" dirty="0" smtClean="0">
                <a:latin typeface="Times New Roman" pitchFamily="18" charset="0"/>
                <a:ea typeface="ＭＳ Ｐゴシック" charset="-128"/>
              </a:rPr>
              <a:t> </a:t>
            </a:r>
            <a:r>
              <a:rPr lang="ar-SA" sz="1000" b="0" baseline="0" dirty="0" err="1" smtClean="0">
                <a:latin typeface="Times New Roman" pitchFamily="18" charset="0"/>
                <a:ea typeface="ＭＳ Ｐゴシック" charset="-128"/>
              </a:rPr>
              <a:t>عادةة</a:t>
            </a:r>
            <a:r>
              <a:rPr lang="ar-SA" sz="1000" b="0" baseline="0" dirty="0" smtClean="0">
                <a:latin typeface="Times New Roman" pitchFamily="18" charset="0"/>
                <a:ea typeface="ＭＳ Ｐゴシック" charset="-128"/>
              </a:rPr>
              <a:t> أسف الاسم </a:t>
            </a:r>
            <a:r>
              <a:rPr lang="ar-SA" sz="1000" b="0" baseline="0" dirty="0" err="1" smtClean="0">
                <a:latin typeface="Times New Roman" pitchFamily="18" charset="0"/>
                <a:ea typeface="ＭＳ Ｐゴシック" charset="-128"/>
              </a:rPr>
              <a:t>وفوق</a:t>
            </a:r>
            <a:r>
              <a:rPr lang="ar-SA" sz="1000" b="0" baseline="0" dirty="0" smtClean="0">
                <a:latin typeface="Times New Roman" pitchFamily="18" charset="0"/>
                <a:ea typeface="ＭＳ Ｐゴシック" charset="-128"/>
              </a:rPr>
              <a:t> ملخص المسيرة المهنة أو الهدف  الوظيفي.</a:t>
            </a:r>
          </a:p>
          <a:p>
            <a:pPr algn="r" rtl="1"/>
            <a:r>
              <a:rPr lang="ar-SA" sz="1000" b="0" baseline="0" dirty="0" smtClean="0">
                <a:latin typeface="Times New Roman" pitchFamily="18" charset="0"/>
                <a:ea typeface="ＭＳ Ｐゴシック" charset="-128"/>
              </a:rPr>
              <a:t>من خلال إضافة قسم  الكلمات الرئيسية فإن سيرتك الذاتية سوف تحتوي على كلمات وعبارات ولغة تخصصية أكثر من بين ما يبحث عنه عادة أي صاحب عمل محتمل وبخاصة في حال البحث إلكترونيا عن سيرة </a:t>
            </a:r>
            <a:r>
              <a:rPr lang="ar-SA" sz="1000" b="0" baseline="0" dirty="0" err="1" smtClean="0">
                <a:latin typeface="Times New Roman" pitchFamily="18" charset="0"/>
                <a:ea typeface="ＭＳ Ｐゴシック" charset="-128"/>
              </a:rPr>
              <a:t>ذاتية.</a:t>
            </a:r>
            <a:r>
              <a:rPr lang="ar-SA" sz="1000" b="0" baseline="0" dirty="0" smtClean="0">
                <a:latin typeface="Times New Roman" pitchFamily="18" charset="0"/>
                <a:ea typeface="ＭＳ Ｐゴシック" charset="-128"/>
              </a:rPr>
              <a:t> من الأمثلة على الكلمات الرئيسية، جافا، البرمجة، المبيعات، الأبحاث، الحسابات الدائنة، </a:t>
            </a:r>
            <a:r>
              <a:rPr lang="ar-SA" sz="1000" b="0" baseline="0" dirty="0" err="1" smtClean="0">
                <a:latin typeface="Times New Roman" pitchFamily="18" charset="0"/>
                <a:ea typeface="ＭＳ Ｐゴシック" charset="-128"/>
              </a:rPr>
              <a:t>إلخ.</a:t>
            </a:r>
            <a:r>
              <a:rPr lang="ar-SA" sz="1000" b="0" baseline="0" dirty="0" smtClean="0">
                <a:latin typeface="Times New Roman" pitchFamily="18" charset="0"/>
                <a:ea typeface="ＭＳ Ｐゴシック" charset="-128"/>
              </a:rPr>
              <a:t> وأعتقد أن هذا يوضح لكم الصورة.</a:t>
            </a:r>
          </a:p>
          <a:p>
            <a:pPr algn="r" rtl="1"/>
            <a:endParaRPr lang="ar-SA" sz="1000" b="0" baseline="0" dirty="0" smtClean="0">
              <a:latin typeface="Times New Roman" pitchFamily="18" charset="0"/>
              <a:ea typeface="ＭＳ Ｐゴシック" charset="-128"/>
            </a:endParaRPr>
          </a:p>
          <a:p>
            <a:pPr algn="r" rtl="1"/>
            <a:r>
              <a:rPr lang="ar-SA" sz="1000" b="0" baseline="0" dirty="0" smtClean="0">
                <a:latin typeface="Times New Roman" pitchFamily="18" charset="0"/>
                <a:ea typeface="ＭＳ Ｐゴシック" charset="-128"/>
              </a:rPr>
              <a:t>هذا المبدأ هو سبب آخر وراء وضع الأفعال التي تدل على المبادرة في تاريخكم الوظيفي نظرا لأن هذه الكلمات يمكن أن تدخل أيضا ضمن البحث الإلكتروني.</a:t>
            </a:r>
          </a:p>
          <a:p>
            <a:pPr algn="r" rtl="1"/>
            <a:endParaRPr lang="ar-SA" sz="1000" b="0" baseline="0" dirty="0" smtClean="0">
              <a:latin typeface="Times New Roman" pitchFamily="18" charset="0"/>
              <a:ea typeface="ＭＳ Ｐゴシック" charset="-128"/>
            </a:endParaRPr>
          </a:p>
          <a:p>
            <a:pPr algn="r" rtl="1"/>
            <a:r>
              <a:rPr lang="ar-SA" sz="1000" b="0" baseline="0" dirty="0" smtClean="0">
                <a:latin typeface="Times New Roman" pitchFamily="18" charset="0"/>
                <a:ea typeface="ＭＳ Ｐゴシック" charset="-128"/>
              </a:rPr>
              <a:t>[إذا تم توزيع الأوراق المخصصة] ولمساعدتكم على الاستفادة من الكلمات الرئيسية إلى أقصى حد أقدم لكم </a:t>
            </a:r>
            <a:r>
              <a:rPr lang="ar-SA" sz="1000" b="1" baseline="0" dirty="0" smtClean="0">
                <a:latin typeface="Times New Roman" pitchFamily="18" charset="0"/>
                <a:ea typeface="ＭＳ Ｐゴシック" charset="-128"/>
              </a:rPr>
              <a:t>ورقتين اثنتين</a:t>
            </a:r>
            <a:r>
              <a:rPr lang="ar-SA" sz="1000" b="0" baseline="0" dirty="0" smtClean="0">
                <a:latin typeface="Times New Roman" pitchFamily="18" charset="0"/>
                <a:ea typeface="ＭＳ Ｐゴシック" charset="-128"/>
              </a:rPr>
              <a:t> حيث يوجد على واحدة منها قائمة </a:t>
            </a:r>
            <a:r>
              <a:rPr lang="ar-SA" sz="1000" b="1" baseline="0" dirty="0" smtClean="0">
                <a:latin typeface="Times New Roman" pitchFamily="18" charset="0"/>
                <a:ea typeface="ＭＳ Ｐゴシック" charset="-128"/>
              </a:rPr>
              <a:t>بالأفعال الدالة على المبادرة</a:t>
            </a:r>
            <a:r>
              <a:rPr lang="ar-SA" sz="1000" b="0" baseline="0" dirty="0" smtClean="0">
                <a:latin typeface="Times New Roman" pitchFamily="18" charset="0"/>
                <a:ea typeface="ＭＳ Ｐゴシック" charset="-128"/>
              </a:rPr>
              <a:t> لصياغة سيرة ذاتية </a:t>
            </a:r>
            <a:r>
              <a:rPr lang="ar-SA" sz="1000" b="0" baseline="0" dirty="0" err="1" smtClean="0">
                <a:latin typeface="Times New Roman" pitchFamily="18" charset="0"/>
                <a:ea typeface="ＭＳ Ｐゴシック" charset="-128"/>
              </a:rPr>
              <a:t>تقليدية.</a:t>
            </a:r>
            <a:r>
              <a:rPr lang="ar-SA" sz="1000" b="0" baseline="0" dirty="0" smtClean="0">
                <a:latin typeface="Times New Roman" pitchFamily="18" charset="0"/>
                <a:ea typeface="ＭＳ Ｐゴシック" charset="-128"/>
              </a:rPr>
              <a:t> بينما تشمل الورقة الثانية على قائمة </a:t>
            </a:r>
            <a:r>
              <a:rPr lang="ar-SA" sz="1000" b="1" baseline="0" dirty="0" smtClean="0">
                <a:latin typeface="Times New Roman" pitchFamily="18" charset="0"/>
                <a:ea typeface="ＭＳ Ｐゴシック" charset="-128"/>
              </a:rPr>
              <a:t>بالأسماء الرئيسية </a:t>
            </a:r>
            <a:r>
              <a:rPr lang="ar-SA" sz="1000" b="0" baseline="0" dirty="0" smtClean="0">
                <a:latin typeface="Times New Roman" pitchFamily="18" charset="0"/>
                <a:ea typeface="ＭＳ Ｐゴシック" charset="-128"/>
              </a:rPr>
              <a:t>التي تريدون أيضا </a:t>
            </a:r>
            <a:r>
              <a:rPr lang="ar-SA" sz="1000" b="0" baseline="0" dirty="0" err="1" smtClean="0">
                <a:latin typeface="Times New Roman" pitchFamily="18" charset="0"/>
                <a:ea typeface="ＭＳ Ｐゴシック" charset="-128"/>
              </a:rPr>
              <a:t>إدخارها.</a:t>
            </a:r>
            <a:r>
              <a:rPr lang="ar-SA" sz="1000" b="0" baseline="0" dirty="0" smtClean="0">
                <a:latin typeface="Times New Roman" pitchFamily="18" charset="0"/>
                <a:ea typeface="ＭＳ Ｐゴシック" charset="-128"/>
              </a:rPr>
              <a:t> كلما زادت فعاليتكم في استخدام الكلمات </a:t>
            </a:r>
            <a:r>
              <a:rPr lang="ar-SA" sz="1000" b="0" baseline="0" dirty="0" err="1" smtClean="0">
                <a:latin typeface="Times New Roman" pitchFamily="18" charset="0"/>
                <a:ea typeface="ＭＳ Ｐゴシック" charset="-128"/>
              </a:rPr>
              <a:t>الرئيسية </a:t>
            </a:r>
            <a:r>
              <a:rPr lang="ar-SA" sz="1000" b="0" baseline="0" dirty="0" smtClean="0">
                <a:latin typeface="Times New Roman" pitchFamily="18" charset="0"/>
                <a:ea typeface="ＭＳ Ｐゴシック" charset="-128"/>
              </a:rPr>
              <a:t>”</a:t>
            </a:r>
            <a:r>
              <a:rPr lang="ar-SA" sz="1000" b="0" baseline="0" dirty="0" err="1" smtClean="0">
                <a:latin typeface="Times New Roman" pitchFamily="18" charset="0"/>
                <a:ea typeface="ＭＳ Ｐゴシック" charset="-128"/>
              </a:rPr>
              <a:t>المفتاحية</a:t>
            </a:r>
            <a:r>
              <a:rPr lang="ar-SA" sz="1000" b="0" baseline="0" dirty="0" smtClean="0">
                <a:latin typeface="Times New Roman" pitchFamily="18" charset="0"/>
                <a:ea typeface="ＭＳ Ｐゴシック" charset="-128"/>
              </a:rPr>
              <a:t>“ كلما زادت فرص سيرتكم الذاتية في الوصول إلى المدراء المسئولين عن </a:t>
            </a:r>
            <a:r>
              <a:rPr lang="ar-SA" sz="1000" b="0" baseline="0" dirty="0" err="1" smtClean="0">
                <a:latin typeface="Times New Roman" pitchFamily="18" charset="0"/>
                <a:ea typeface="ＭＳ Ｐゴシック" charset="-128"/>
              </a:rPr>
              <a:t>التعيين.</a:t>
            </a:r>
            <a:r>
              <a:rPr lang="ar-SA" sz="1000" b="0" baseline="0" dirty="0" smtClean="0">
                <a:latin typeface="Times New Roman" pitchFamily="18" charset="0"/>
                <a:ea typeface="ＭＳ Ｐゴシック" charset="-128"/>
              </a:rPr>
              <a:t> قبل أن نواصل العمل، هل لديكم </a:t>
            </a:r>
            <a:r>
              <a:rPr lang="ar-SA" sz="1000" b="0" baseline="0" dirty="0" err="1" smtClean="0">
                <a:latin typeface="Times New Roman" pitchFamily="18" charset="0"/>
                <a:ea typeface="ＭＳ Ｐゴシック" charset="-128"/>
              </a:rPr>
              <a:t>أيئلة</a:t>
            </a:r>
            <a:r>
              <a:rPr lang="ar-SA" sz="1000" b="0" baseline="0" dirty="0" smtClean="0">
                <a:latin typeface="Times New Roman" pitchFamily="18" charset="0"/>
                <a:ea typeface="ＭＳ Ｐゴシック" charset="-128"/>
              </a:rPr>
              <a:t> حول البحث عن الكلمات الرئيسية؟</a:t>
            </a:r>
            <a:endParaRPr lang="en-US" sz="1000" b="0" dirty="0" smtClean="0">
              <a:latin typeface="Times New Roman" pitchFamily="18" charset="0"/>
              <a:ea typeface="ＭＳ Ｐゴシック" charset="-128"/>
            </a:endParaRPr>
          </a:p>
          <a:p>
            <a:pPr algn="r" rtl="1"/>
            <a:r>
              <a:rPr lang="ar-SA" sz="1000" b="1" dirty="0" smtClean="0">
                <a:latin typeface="Times New Roman" pitchFamily="18" charset="0"/>
                <a:ea typeface="ＭＳ Ｐゴシック" charset="-128"/>
              </a:rPr>
              <a:t>تمرين اختياري عل</a:t>
            </a:r>
            <a:r>
              <a:rPr lang="ar-SA" sz="1000" b="1" baseline="0" dirty="0" smtClean="0">
                <a:latin typeface="Times New Roman" pitchFamily="18" charset="0"/>
                <a:ea typeface="ＭＳ Ｐゴシック" charset="-128"/>
              </a:rPr>
              <a:t>ى اللوح القلاب: </a:t>
            </a:r>
            <a:r>
              <a:rPr lang="ar-SA" sz="1000" b="0" baseline="0" dirty="0" smtClean="0">
                <a:latin typeface="Times New Roman" pitchFamily="18" charset="0"/>
                <a:ea typeface="ＭＳ Ｐゴシック" charset="-128"/>
              </a:rPr>
              <a:t>خذوا بضع دقائق لعمل عصف ذهني بالكلمات الرئيسية من الوظائف والمهارات والتجارب التي لدى المشاركين في القاعة. وسوف أكتبها  على اللوح </a:t>
            </a:r>
            <a:r>
              <a:rPr lang="ar-SA" sz="1000" b="0" baseline="0" dirty="0" err="1" smtClean="0">
                <a:latin typeface="Times New Roman" pitchFamily="18" charset="0"/>
                <a:ea typeface="ＭＳ Ｐゴシック" charset="-128"/>
              </a:rPr>
              <a:t>القلاب.</a:t>
            </a:r>
            <a:endParaRPr lang="en-US" sz="1000" b="1" dirty="0" smtClean="0">
              <a:latin typeface="Times New Roman" pitchFamily="18" charset="0"/>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184275" y="723900"/>
            <a:ext cx="4643438" cy="3482975"/>
          </a:xfrm>
          <a:ln w="12700" cap="flat">
            <a:solidFill>
              <a:schemeClr val="tx1"/>
            </a:solidFill>
          </a:ln>
        </p:spPr>
      </p:sp>
      <p:sp>
        <p:nvSpPr>
          <p:cNvPr id="154627" name="Rectangle 3"/>
          <p:cNvSpPr>
            <a:spLocks noGrp="1" noChangeArrowheads="1"/>
          </p:cNvSpPr>
          <p:nvPr>
            <p:ph type="body" idx="1"/>
          </p:nvPr>
        </p:nvSpPr>
        <p:spPr>
          <a:xfrm>
            <a:off x="933450" y="4441825"/>
            <a:ext cx="5143500" cy="4130675"/>
          </a:xfrm>
          <a:noFill/>
          <a:ln/>
        </p:spPr>
        <p:txBody>
          <a:bodyPr lIns="93554" tIns="46778" rIns="93554" bIns="46778"/>
          <a:lstStyle/>
          <a:p>
            <a:pPr algn="r" rtl="1"/>
            <a:r>
              <a:rPr lang="ar-SA" sz="1000" b="1" dirty="0" smtClean="0">
                <a:latin typeface="Times New Roman" pitchFamily="18" charset="0"/>
                <a:ea typeface="ＭＳ Ｐゴシック" charset="-128"/>
              </a:rPr>
              <a:t>السيرة الذاتية</a:t>
            </a:r>
            <a:r>
              <a:rPr lang="ar-SA" sz="1000" b="1" baseline="0" dirty="0" smtClean="0">
                <a:latin typeface="Times New Roman" pitchFamily="18" charset="0"/>
                <a:ea typeface="ＭＳ Ｐゴシック" charset="-128"/>
              </a:rPr>
              <a:t> القابلة للإرسال بالبريد الإلكتروني</a:t>
            </a:r>
          </a:p>
          <a:p>
            <a:pPr algn="r" rtl="1"/>
            <a:r>
              <a:rPr lang="ar-SA" sz="1000" b="0" baseline="0" dirty="0" smtClean="0">
                <a:latin typeface="Times New Roman" pitchFamily="18" charset="0"/>
                <a:ea typeface="ＭＳ Ｐゴシック" charset="-128"/>
              </a:rPr>
              <a:t>في بعض الأوقات وخاصة في المجالات أو المؤسسات التي تستخدم التكنولوجيا بشكل كبير فإن الشركة او المسئول عن التوظيف قد يطلب منك إرسال السيرة الذاتية بالبريد </a:t>
            </a:r>
            <a:r>
              <a:rPr lang="ar-SA" sz="1000" b="0" baseline="0" dirty="0" err="1" smtClean="0">
                <a:latin typeface="Times New Roman" pitchFamily="18" charset="0"/>
                <a:ea typeface="ＭＳ Ｐゴシック" charset="-128"/>
              </a:rPr>
              <a:t>الإلكتروني.</a:t>
            </a:r>
            <a:r>
              <a:rPr lang="ar-SA" sz="1000" b="0" baseline="0" dirty="0" smtClean="0">
                <a:latin typeface="Times New Roman" pitchFamily="18" charset="0"/>
                <a:ea typeface="ＭＳ Ｐゴシック" charset="-128"/>
              </a:rPr>
              <a:t> أو إذا كنت تبحث عن وظيفة من خلال الإنترنت، قد تتطلب بعض المواقع أن ترسل سيرة ذاتية عبر البريد </a:t>
            </a:r>
            <a:r>
              <a:rPr lang="ar-SA" sz="1000" b="0" baseline="0" dirty="0" err="1" smtClean="0">
                <a:latin typeface="Times New Roman" pitchFamily="18" charset="0"/>
                <a:ea typeface="ＭＳ Ｐゴシック" charset="-128"/>
              </a:rPr>
              <a:t>الإلكتروني.</a:t>
            </a:r>
            <a:r>
              <a:rPr lang="ar-SA" sz="1000" b="0" baseline="0" dirty="0" smtClean="0">
                <a:latin typeface="Times New Roman" pitchFamily="18" charset="0"/>
                <a:ea typeface="ＭＳ Ｐゴシック" charset="-128"/>
              </a:rPr>
              <a:t> [إن توفرت المادة </a:t>
            </a:r>
            <a:r>
              <a:rPr lang="ar-SA" sz="1000" b="0" baseline="0" dirty="0" err="1" smtClean="0">
                <a:latin typeface="Times New Roman" pitchFamily="18" charset="0"/>
                <a:ea typeface="ＭＳ Ｐゴシック" charset="-128"/>
              </a:rPr>
              <a:t>المخصة: </a:t>
            </a:r>
            <a:r>
              <a:rPr lang="ar-SA" sz="1000" b="0" baseline="0" dirty="0" smtClean="0">
                <a:latin typeface="Times New Roman" pitchFamily="18" charset="0"/>
                <a:ea typeface="ＭＳ Ｐゴシック" charset="-128"/>
              </a:rPr>
              <a:t>”كل ما يتعلق بالسيرة الذاتية“، التي تحدثت عنها سابقا، صف النصائح للتأكد من أن السيرة الذاتية التي أرسلتها بالبريد الإلكتروني قد وصلت بسلام إلى يد الجهة </a:t>
            </a:r>
            <a:r>
              <a:rPr lang="ar-SA" sz="1000" b="0" baseline="0" dirty="0" err="1" smtClean="0">
                <a:latin typeface="Times New Roman" pitchFamily="18" charset="0"/>
                <a:ea typeface="ＭＳ Ｐゴシック" charset="-128"/>
              </a:rPr>
              <a:t>المستقبلة.“]</a:t>
            </a:r>
            <a:endParaRPr lang="ar-SA" sz="1000" b="0" baseline="0" dirty="0" smtClean="0">
              <a:latin typeface="Times New Roman" pitchFamily="18" charset="0"/>
              <a:ea typeface="ＭＳ Ｐゴシック" charset="-128"/>
            </a:endParaRPr>
          </a:p>
          <a:p>
            <a:pPr algn="r" rtl="1"/>
            <a:endParaRPr lang="ar-SA" sz="1000" b="0" baseline="0" dirty="0" smtClean="0">
              <a:latin typeface="Times New Roman" pitchFamily="18" charset="0"/>
              <a:ea typeface="ＭＳ Ｐゴシック" charset="-128"/>
            </a:endParaRPr>
          </a:p>
          <a:p>
            <a:pPr algn="r" rtl="1"/>
            <a:r>
              <a:rPr lang="ar-SA" sz="1000" b="0" baseline="0" dirty="0" smtClean="0">
                <a:latin typeface="Times New Roman" pitchFamily="18" charset="0"/>
                <a:ea typeface="ＭＳ Ｐゴシック" charset="-128"/>
              </a:rPr>
              <a:t>وهذا يتطلب  الانتباه على بعض التفاصيل </a:t>
            </a:r>
            <a:r>
              <a:rPr lang="ar-SA" sz="1000" b="0" baseline="0" dirty="0" err="1" smtClean="0">
                <a:latin typeface="Times New Roman" pitchFamily="18" charset="0"/>
                <a:ea typeface="ＭＳ Ｐゴシック" charset="-128"/>
              </a:rPr>
              <a:t>الخاصةز</a:t>
            </a:r>
            <a:r>
              <a:rPr lang="ar-SA" sz="1000" b="0" baseline="0" dirty="0" smtClean="0">
                <a:latin typeface="Times New Roman" pitchFamily="18" charset="0"/>
                <a:ea typeface="ＭＳ Ｐゴシック" charset="-128"/>
              </a:rPr>
              <a:t> عندما تقوم بإرسال سيرتك الذاتية بالبريد الإلكتروني، اجعلها في متن الرسالة </a:t>
            </a:r>
            <a:r>
              <a:rPr lang="ar-SA" sz="1000" b="0" baseline="0" dirty="0" err="1" smtClean="0">
                <a:latin typeface="Times New Roman" pitchFamily="18" charset="0"/>
                <a:ea typeface="ＭＳ Ｐゴシック" charset="-128"/>
              </a:rPr>
              <a:t>نفسهاز</a:t>
            </a:r>
            <a:r>
              <a:rPr lang="ar-SA" sz="1000" b="0" baseline="0" dirty="0" smtClean="0">
                <a:latin typeface="Times New Roman" pitchFamily="18" charset="0"/>
                <a:ea typeface="ＭＳ Ｐゴシック" charset="-128"/>
              </a:rPr>
              <a:t> أي بعبارة أخرى أنت تلقي بعمل إضافي على كتف مسئول التوظيف إذا وضعت السيرة الذاتية على شكل وثيقة </a:t>
            </a:r>
            <a:r>
              <a:rPr lang="ar-SA" sz="1000" b="0" baseline="0" dirty="0" err="1" smtClean="0">
                <a:latin typeface="Times New Roman" pitchFamily="18" charset="0"/>
                <a:ea typeface="ＭＳ Ｐゴシック" charset="-128"/>
              </a:rPr>
              <a:t>مرفقة.</a:t>
            </a:r>
            <a:r>
              <a:rPr lang="ar-SA" sz="1000" b="0" baseline="0" dirty="0" smtClean="0">
                <a:latin typeface="Times New Roman" pitchFamily="18" charset="0"/>
                <a:ea typeface="ＭＳ Ｐゴシック" charset="-128"/>
              </a:rPr>
              <a:t> وهنا قد يتم التغاضي عن سيرتك </a:t>
            </a:r>
            <a:r>
              <a:rPr lang="ar-SA" sz="1000" b="0" baseline="0" dirty="0" err="1" smtClean="0">
                <a:latin typeface="Times New Roman" pitchFamily="18" charset="0"/>
                <a:ea typeface="ＭＳ Ｐゴシック" charset="-128"/>
              </a:rPr>
              <a:t>الذاتية.</a:t>
            </a:r>
            <a:r>
              <a:rPr lang="ar-SA" sz="1000" b="0" baseline="0" dirty="0" smtClean="0">
                <a:latin typeface="Times New Roman" pitchFamily="18" charset="0"/>
                <a:ea typeface="ＭＳ Ｐゴシック" charset="-128"/>
              </a:rPr>
              <a:t> ويلزمك أيضا أن تخزن/ تكتب سيرتك الذاتية على ملفات حاسوب من النوع المناسب </a:t>
            </a:r>
            <a:r>
              <a:rPr lang="en-US" sz="1000" b="0" baseline="0" dirty="0" smtClean="0">
                <a:latin typeface="Times New Roman" pitchFamily="18" charset="0"/>
                <a:ea typeface="ＭＳ Ｐゴシック" charset="-128"/>
              </a:rPr>
              <a:t>(ASCII)</a:t>
            </a:r>
            <a:r>
              <a:rPr lang="ar-SA" sz="1000" b="0" baseline="0" dirty="0" smtClean="0">
                <a:latin typeface="Times New Roman" pitchFamily="18" charset="0"/>
                <a:ea typeface="ＭＳ Ｐゴシック" charset="-128"/>
              </a:rPr>
              <a:t> (وتلفظ </a:t>
            </a:r>
            <a:r>
              <a:rPr lang="ar-SA" sz="1000" b="0" baseline="0" dirty="0" err="1" smtClean="0">
                <a:latin typeface="Times New Roman" pitchFamily="18" charset="0"/>
                <a:ea typeface="ＭＳ Ｐゴシック" charset="-128"/>
              </a:rPr>
              <a:t>ملفات </a:t>
            </a:r>
            <a:r>
              <a:rPr lang="ar-SA" sz="1000" b="0" baseline="0" dirty="0" smtClean="0">
                <a:latin typeface="Times New Roman" pitchFamily="18" charset="0"/>
                <a:ea typeface="ＭＳ Ｐゴシック" charset="-128"/>
              </a:rPr>
              <a:t>– كي) أو ملفات النص غير المبرمج </a:t>
            </a:r>
            <a:r>
              <a:rPr lang="en-US" sz="1000" b="0" baseline="0" dirty="0" smtClean="0">
                <a:latin typeface="Times New Roman" pitchFamily="18" charset="0"/>
                <a:ea typeface="ＭＳ Ｐゴシック" charset="-128"/>
              </a:rPr>
              <a:t>(Plain text)</a:t>
            </a:r>
            <a:r>
              <a:rPr lang="ar-SA" sz="1000" b="0" baseline="0" dirty="0" smtClean="0">
                <a:latin typeface="Times New Roman" pitchFamily="18" charset="0"/>
                <a:ea typeface="ＭＳ Ｐゴシック" charset="-128"/>
              </a:rPr>
              <a:t> حيث لا تتخطى عدد الكلمات في السطر الواحد 60 كلمة وتكون هناك </a:t>
            </a:r>
            <a:r>
              <a:rPr lang="ar-SA" sz="1000" b="0" baseline="0" dirty="0" err="1" smtClean="0">
                <a:latin typeface="Times New Roman" pitchFamily="18" charset="0"/>
                <a:ea typeface="ＭＳ Ｐゴシック" charset="-128"/>
              </a:rPr>
              <a:t>علامات </a:t>
            </a:r>
            <a:r>
              <a:rPr lang="ar-SA" sz="1000" b="0" baseline="0" dirty="0" smtClean="0">
                <a:latin typeface="Times New Roman" pitchFamily="18" charset="0"/>
                <a:ea typeface="ＭＳ Ｐゴシック" charset="-128"/>
              </a:rPr>
              <a:t>”بارزة“ في نهاية كل </a:t>
            </a:r>
            <a:r>
              <a:rPr lang="ar-SA" sz="1000" b="0" baseline="0" dirty="0" err="1" smtClean="0">
                <a:latin typeface="Times New Roman" pitchFamily="18" charset="0"/>
                <a:ea typeface="ＭＳ Ｐゴシック" charset="-128"/>
              </a:rPr>
              <a:t>سطر.</a:t>
            </a:r>
            <a:r>
              <a:rPr lang="ar-SA" sz="1000" b="0" baseline="0" dirty="0" smtClean="0">
                <a:latin typeface="Times New Roman" pitchFamily="18" charset="0"/>
                <a:ea typeface="ＭＳ Ｐゴシック" charset="-128"/>
              </a:rPr>
              <a:t> ويتم هذا من خلال استخدام زر الرجوع على  الحاسوب في نهاية كل سطر بدلا من جعل النص يرتب نفسه </a:t>
            </a:r>
            <a:r>
              <a:rPr lang="ar-SA" sz="1000" b="0" baseline="0" dirty="0" err="1" smtClean="0">
                <a:latin typeface="Times New Roman" pitchFamily="18" charset="0"/>
                <a:ea typeface="ＭＳ Ｐゴシック" charset="-128"/>
              </a:rPr>
              <a:t>بنفسه.</a:t>
            </a:r>
            <a:r>
              <a:rPr lang="ar-SA" sz="1000" b="0" baseline="0" dirty="0" smtClean="0">
                <a:latin typeface="Times New Roman" pitchFamily="18" charset="0"/>
                <a:ea typeface="ＭＳ Ｐゴシック" charset="-128"/>
              </a:rPr>
              <a:t> كما يلزم تفادي الخطوط العريضة والمسطرة وغير ذلك من الإضافات على الخطوط وتفادي الخطوط التي لا </a:t>
            </a:r>
            <a:r>
              <a:rPr lang="ar-SA" sz="1000" b="0" baseline="0" dirty="0" err="1" smtClean="0">
                <a:latin typeface="Times New Roman" pitchFamily="18" charset="0"/>
                <a:ea typeface="ＭＳ Ｐゴシック" charset="-128"/>
              </a:rPr>
              <a:t>يمكن </a:t>
            </a:r>
            <a:r>
              <a:rPr lang="ar-SA" sz="1000" b="0" baseline="0" dirty="0" smtClean="0">
                <a:latin typeface="Times New Roman" pitchFamily="18" charset="0"/>
                <a:ea typeface="ＭＳ Ｐゴシック" charset="-128"/>
              </a:rPr>
              <a:t>”ترجمتها“ من خلال بيئة </a:t>
            </a:r>
            <a:r>
              <a:rPr lang="ar-SA" sz="1000" b="0" baseline="0" dirty="0" err="1" smtClean="0">
                <a:latin typeface="Times New Roman" pitchFamily="18" charset="0"/>
                <a:ea typeface="ＭＳ Ｐゴシック" charset="-128"/>
              </a:rPr>
              <a:t>الإنترنت.</a:t>
            </a:r>
            <a:r>
              <a:rPr lang="ar-SA" sz="1000" b="0" baseline="0" dirty="0" smtClean="0">
                <a:latin typeface="Times New Roman" pitchFamily="18" charset="0"/>
                <a:ea typeface="ＭＳ Ｐゴシック" charset="-128"/>
              </a:rPr>
              <a:t> المادة المخصصة لكل ما تعرفه عن السيرة الذاتية تغطي الشكل التنسيقي للسيرة الذاتية المرسلة بالبريد الإلكتروني بتفاصيل أكبر لا يمكن تغطيتها كلها في الوقت المتوفر لنا لهذا النقاش.</a:t>
            </a:r>
          </a:p>
          <a:p>
            <a:pPr algn="r" rtl="1"/>
            <a:r>
              <a:rPr lang="ar-SA" sz="1000" b="0" baseline="0" dirty="0" smtClean="0">
                <a:latin typeface="Times New Roman" pitchFamily="18" charset="0"/>
                <a:ea typeface="ＭＳ Ｐゴシック" charset="-128"/>
              </a:rPr>
              <a:t>[نقطة تحذيرية: حددوا أي قسم من السيرة الذاتية المرسلة بالبريد الإلكتروني ذا صلة بالجمهور </a:t>
            </a:r>
            <a:r>
              <a:rPr lang="ar-SA" sz="1000" b="0" baseline="0" dirty="0" err="1" smtClean="0">
                <a:latin typeface="Times New Roman" pitchFamily="18" charset="0"/>
                <a:ea typeface="ＭＳ Ｐゴシック" charset="-128"/>
              </a:rPr>
              <a:t>المتلقي.</a:t>
            </a:r>
            <a:r>
              <a:rPr lang="ar-SA" sz="1000" b="0" baseline="0" dirty="0" smtClean="0">
                <a:latin typeface="Times New Roman" pitchFamily="18" charset="0"/>
                <a:ea typeface="ＭＳ Ｐゴシック" charset="-128"/>
              </a:rPr>
              <a:t> فقد لا يشعر العاملون في مجالات معينة أو غير المتمكنين من التكنولوجيا بالراحة ويجدون أن هذا النوع من السير الذاتية يشعرهم بالخجل.</a:t>
            </a:r>
            <a:endParaRPr lang="en-US" sz="1000" b="0" dirty="0" smtClean="0">
              <a:latin typeface="Times New Roman" pitchFamily="18" charset="0"/>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pPr marL="228600" indent="-228600" algn="r" rtl="1" eaLnBrk="1" hangingPunct="1">
              <a:lnSpc>
                <a:spcPct val="90000"/>
              </a:lnSpc>
            </a:pPr>
            <a:r>
              <a:rPr lang="ar-SA" sz="1000" b="1" dirty="0" smtClean="0">
                <a:latin typeface="Times New Roman" pitchFamily="18" charset="0"/>
                <a:ea typeface="ＭＳ Ｐゴシック" charset="-128"/>
              </a:rPr>
              <a:t>بعض النصائح الخاصة بالسيرة</a:t>
            </a:r>
            <a:r>
              <a:rPr lang="ar-SA" sz="1000" b="1" baseline="0" dirty="0" smtClean="0">
                <a:latin typeface="Times New Roman" pitchFamily="18" charset="0"/>
                <a:ea typeface="ＭＳ Ｐゴシック" charset="-128"/>
              </a:rPr>
              <a:t> الذاتية</a:t>
            </a:r>
          </a:p>
          <a:p>
            <a:pPr marL="228600" indent="-228600" algn="r" rtl="1" eaLnBrk="1" hangingPunct="1">
              <a:lnSpc>
                <a:spcPct val="90000"/>
              </a:lnSpc>
            </a:pPr>
            <a:r>
              <a:rPr lang="ar-SA" sz="1000" b="0" baseline="0" dirty="0" smtClean="0">
                <a:latin typeface="Times New Roman" pitchFamily="18" charset="0"/>
                <a:ea typeface="ＭＳ Ｐゴシック" charset="-128"/>
              </a:rPr>
              <a:t>في ملخص مناقشتنا للسيرة الذاتية، أعرض عليكم فيما يلي بعض النصائح الختامية التي من شأنها أن تساعدكم في تحضير سيرتكم  الذاتية وإعدادها بشكل </a:t>
            </a:r>
            <a:r>
              <a:rPr lang="ar-SA" sz="1000" b="0" baseline="0" dirty="0" err="1" smtClean="0">
                <a:latin typeface="Times New Roman" pitchFamily="18" charset="0"/>
                <a:ea typeface="ＭＳ Ｐゴシック" charset="-128"/>
              </a:rPr>
              <a:t>فعال.</a:t>
            </a:r>
            <a:r>
              <a:rPr lang="ar-SA" sz="1000" b="0" baseline="0" dirty="0" smtClean="0">
                <a:latin typeface="Times New Roman" pitchFamily="18" charset="0"/>
                <a:ea typeface="ＭＳ Ｐゴシック" charset="-128"/>
              </a:rPr>
              <a:t> 1) يجب أن تكون خالية من الأخطاء؛ 2) التركيز على المهارات والإنجازات؛ 3) استخدام الكلمات  الرئيسية و/أو الأفعال ا لدالة على ا لمبادرة؛ 4) الأمانة؛ 5) سوقوا أنفسكم؛ 6) حددوا كمية الإنجازات؛ 7) النظام 8) الالتزام بالعناوين/ الكلمات المشتركة؛ 9) وضع مساحات بيضاء؛ 10) التجانس في النغمة واللغة؛ و) 11) تحديث السيرة الذاتية بآخر المعلومات.</a:t>
            </a:r>
            <a:endParaRPr lang="en-US" sz="1000" b="0" dirty="0" smtClean="0">
              <a:latin typeface="Times New Roman" pitchFamily="18" charset="0"/>
              <a:ea typeface="ＭＳ Ｐゴシック" charset="-128"/>
            </a:endParaRPr>
          </a:p>
          <a:p>
            <a:pPr marL="228600" indent="-228600" eaLnBrk="1" hangingPunct="1">
              <a:lnSpc>
                <a:spcPct val="90000"/>
              </a:lnSpc>
            </a:pPr>
            <a:endParaRPr lang="en-US" sz="1000" dirty="0" smtClean="0">
              <a:latin typeface="Times New Roman" pitchFamily="18" charset="0"/>
              <a:ea typeface="ＭＳ Ｐゴシック" charset="-128"/>
            </a:endParaRPr>
          </a:p>
          <a:p>
            <a:pPr marL="228600" indent="-228600" eaLnBrk="1" hangingPunct="1">
              <a:lnSpc>
                <a:spcPct val="90000"/>
              </a:lnSpc>
            </a:pPr>
            <a:endParaRPr lang="en-US" sz="1000" dirty="0" smtClean="0">
              <a:latin typeface="Times New Roman" pitchFamily="18" charset="0"/>
              <a:ea typeface="ＭＳ Ｐゴシック" charset="-128"/>
            </a:endParaRPr>
          </a:p>
          <a:p>
            <a:pPr marL="228600" indent="-228600" algn="r" rtl="1" eaLnBrk="1" hangingPunct="1">
              <a:lnSpc>
                <a:spcPct val="90000"/>
              </a:lnSpc>
              <a:buNone/>
            </a:pPr>
            <a:r>
              <a:rPr lang="ar-SA" sz="1000" dirty="0" smtClean="0">
                <a:latin typeface="Times New Roman" pitchFamily="18" charset="0"/>
                <a:ea typeface="ＭＳ Ｐゴシック" charset="-128"/>
              </a:rPr>
              <a:t>الأسئلة الشائعة [تأكدوا من تغطية تلك الأسئلة</a:t>
            </a:r>
            <a:r>
              <a:rPr lang="ar-SA" sz="1000" baseline="0" dirty="0" smtClean="0">
                <a:latin typeface="Times New Roman" pitchFamily="18" charset="0"/>
                <a:ea typeface="ＭＳ Ｐゴシック" charset="-128"/>
              </a:rPr>
              <a:t> في النقاش]:</a:t>
            </a:r>
          </a:p>
          <a:p>
            <a:pPr marL="228600" indent="-228600" algn="r" rtl="1" eaLnBrk="1" hangingPunct="1">
              <a:lnSpc>
                <a:spcPct val="90000"/>
              </a:lnSpc>
              <a:buAutoNum type="arabicPeriod"/>
            </a:pPr>
            <a:r>
              <a:rPr lang="ar-SA" sz="1000" baseline="0" dirty="0" smtClean="0">
                <a:latin typeface="Times New Roman" pitchFamily="18" charset="0"/>
                <a:ea typeface="ＭＳ Ｐゴシック" charset="-128"/>
              </a:rPr>
              <a:t>ولكن لدي ظرف يستدعي مواءمة خاصة لوضع جسمي هل يجب أن أضع هذا الموضوع في السيرة الذاتية أو رسالة </a:t>
            </a:r>
            <a:r>
              <a:rPr lang="ar-SA" sz="1000" baseline="0" dirty="0" err="1" smtClean="0">
                <a:latin typeface="Times New Roman" pitchFamily="18" charset="0"/>
                <a:ea typeface="ＭＳ Ｐゴシック" charset="-128"/>
              </a:rPr>
              <a:t>الغلاف؟</a:t>
            </a:r>
            <a:endParaRPr lang="ar-SA" sz="1000" baseline="0" dirty="0" smtClean="0">
              <a:latin typeface="Times New Roman" pitchFamily="18" charset="0"/>
              <a:ea typeface="ＭＳ Ｐゴシック" charset="-128"/>
            </a:endParaRPr>
          </a:p>
          <a:p>
            <a:pPr marL="228600" indent="-228600" algn="r" rtl="1" eaLnBrk="1" hangingPunct="1">
              <a:lnSpc>
                <a:spcPct val="90000"/>
              </a:lnSpc>
              <a:buNone/>
            </a:pPr>
            <a:r>
              <a:rPr lang="ar-SA" sz="1000" baseline="0" dirty="0" smtClean="0">
                <a:latin typeface="Times New Roman" pitchFamily="18" charset="0"/>
                <a:ea typeface="ＭＳ Ｐゴシック" charset="-128"/>
              </a:rPr>
              <a:t>الإجابة: ناقش أي من طرق التكيف الخاصة التي تلزمك خلال </a:t>
            </a:r>
            <a:r>
              <a:rPr lang="ar-SA" sz="1000" baseline="0" dirty="0" err="1" smtClean="0">
                <a:latin typeface="Times New Roman" pitchFamily="18" charset="0"/>
                <a:ea typeface="ＭＳ Ｐゴシック" charset="-128"/>
              </a:rPr>
              <a:t>المقابلة.</a:t>
            </a:r>
            <a:r>
              <a:rPr lang="ar-SA" sz="1000" baseline="0" dirty="0" smtClean="0">
                <a:latin typeface="Times New Roman" pitchFamily="18" charset="0"/>
                <a:ea typeface="ＭＳ Ｐゴシック" charset="-128"/>
              </a:rPr>
              <a:t> من الصعب شرح هذا الموضوع من خلال السيرة الذاتية/ رسالة الغلاف إذا أردت تفادي توليد لبس لدى القائم على مراجعة الأوراق في هذه المرحلة من العملية.</a:t>
            </a:r>
          </a:p>
          <a:p>
            <a:pPr marL="228600" indent="-228600" algn="r" rtl="1" eaLnBrk="1" hangingPunct="1">
              <a:lnSpc>
                <a:spcPct val="90000"/>
              </a:lnSpc>
              <a:buNone/>
            </a:pPr>
            <a:endParaRPr lang="ar-SA" sz="1000" baseline="0" dirty="0" smtClean="0">
              <a:latin typeface="Times New Roman" pitchFamily="18" charset="0"/>
              <a:ea typeface="ＭＳ Ｐゴシック" charset="-128"/>
            </a:endParaRPr>
          </a:p>
          <a:p>
            <a:pPr marL="228600" indent="-228600" algn="r" rtl="1" eaLnBrk="1" hangingPunct="1">
              <a:lnSpc>
                <a:spcPct val="90000"/>
              </a:lnSpc>
              <a:buNone/>
            </a:pPr>
            <a:r>
              <a:rPr lang="ar-SA" sz="1000" baseline="0" dirty="0" err="1" smtClean="0">
                <a:latin typeface="Times New Roman" pitchFamily="18" charset="0"/>
                <a:ea typeface="ＭＳ Ｐゴシック" charset="-128"/>
              </a:rPr>
              <a:t>2.</a:t>
            </a:r>
            <a:r>
              <a:rPr lang="ar-SA" sz="1000" baseline="0" dirty="0" smtClean="0">
                <a:latin typeface="Times New Roman" pitchFamily="18" charset="0"/>
                <a:ea typeface="ＭＳ Ｐゴシック" charset="-128"/>
              </a:rPr>
              <a:t> ولكن قيل لي ألا أضع تاريخ التخرج من المدرسة الثانوية أو الكلية المتوسطة بحيث لا يستطيع أي شخص التكهن </a:t>
            </a:r>
            <a:r>
              <a:rPr lang="ar-SA" sz="1000" baseline="0" dirty="0" err="1" smtClean="0">
                <a:latin typeface="Times New Roman" pitchFamily="18" charset="0"/>
                <a:ea typeface="ＭＳ Ｐゴシック" charset="-128"/>
              </a:rPr>
              <a:t>بعمري.</a:t>
            </a:r>
            <a:r>
              <a:rPr lang="ar-SA" sz="1000" baseline="0" dirty="0" smtClean="0">
                <a:latin typeface="Times New Roman" pitchFamily="18" charset="0"/>
                <a:ea typeface="ＭＳ Ｐゴシック" charset="-128"/>
              </a:rPr>
              <a:t> هنا لا تتغاضون عن وضع </a:t>
            </a:r>
            <a:r>
              <a:rPr lang="ar-SA" sz="1000" baseline="0" dirty="0" err="1" smtClean="0">
                <a:latin typeface="Times New Roman" pitchFamily="18" charset="0"/>
                <a:ea typeface="ＭＳ Ｐゴシック" charset="-128"/>
              </a:rPr>
              <a:t>التواريخ؟</a:t>
            </a:r>
            <a:endParaRPr lang="ar-SA" sz="1000" baseline="0" dirty="0" smtClean="0">
              <a:latin typeface="Times New Roman" pitchFamily="18" charset="0"/>
              <a:ea typeface="ＭＳ Ｐゴシック" charset="-128"/>
            </a:endParaRPr>
          </a:p>
          <a:p>
            <a:pPr marL="228600" indent="-228600" algn="r" rtl="1" eaLnBrk="1" hangingPunct="1">
              <a:lnSpc>
                <a:spcPct val="90000"/>
              </a:lnSpc>
              <a:buNone/>
            </a:pPr>
            <a:r>
              <a:rPr lang="ar-SA" sz="1000" baseline="0" dirty="0" smtClean="0">
                <a:latin typeface="Times New Roman" pitchFamily="18" charset="0"/>
                <a:ea typeface="ＭＳ Ｐゴシック" charset="-128"/>
              </a:rPr>
              <a:t>الجواب: هذا يشير عادة لتواريخ التوظيف مثل عملت لدى </a:t>
            </a:r>
            <a:r>
              <a:rPr lang="ar-SA" sz="1000" baseline="0" dirty="0" err="1" smtClean="0">
                <a:latin typeface="Times New Roman" pitchFamily="18" charset="0"/>
                <a:ea typeface="ＭＳ Ｐゴシック" charset="-128"/>
              </a:rPr>
              <a:t>شركة </a:t>
            </a:r>
            <a:r>
              <a:rPr lang="ar-SA" sz="1000" baseline="0" dirty="0" smtClean="0">
                <a:latin typeface="Times New Roman" pitchFamily="18" charset="0"/>
                <a:ea typeface="ＭＳ Ｐゴシック" charset="-128"/>
              </a:rPr>
              <a:t>(أبج) من حزيران </a:t>
            </a:r>
            <a:r>
              <a:rPr lang="ar-SA" sz="1000" baseline="0" dirty="0" err="1" smtClean="0">
                <a:latin typeface="Times New Roman" pitchFamily="18" charset="0"/>
                <a:ea typeface="ＭＳ Ｐゴシック" charset="-128"/>
              </a:rPr>
              <a:t>2004 </a:t>
            </a:r>
            <a:r>
              <a:rPr lang="ar-SA" sz="1000" baseline="0" dirty="0" smtClean="0">
                <a:latin typeface="Times New Roman" pitchFamily="18" charset="0"/>
                <a:ea typeface="ＭＳ Ｐゴシック" charset="-128"/>
              </a:rPr>
              <a:t>– تشرين أول </a:t>
            </a:r>
            <a:r>
              <a:rPr lang="ar-SA" sz="1000" baseline="0" dirty="0" err="1" smtClean="0">
                <a:latin typeface="Times New Roman" pitchFamily="18" charset="0"/>
                <a:ea typeface="ＭＳ Ｐゴシック" charset="-128"/>
              </a:rPr>
              <a:t>2007.</a:t>
            </a:r>
            <a:r>
              <a:rPr lang="ar-SA" sz="1000" baseline="0" dirty="0" smtClean="0">
                <a:latin typeface="Times New Roman" pitchFamily="18" charset="0"/>
                <a:ea typeface="ＭＳ Ｐゴシック" charset="-128"/>
              </a:rPr>
              <a:t> وهنا يفترض أصحاب العمل أن عدم وجود تواريخ يعني وجود فجوات كبيرة بين الوظيفة والأخرى وقد يكون هذا مؤشر خطر.</a:t>
            </a:r>
          </a:p>
          <a:p>
            <a:pPr marL="228600" indent="-228600" algn="r" rtl="1" eaLnBrk="1" hangingPunct="1">
              <a:lnSpc>
                <a:spcPct val="90000"/>
              </a:lnSpc>
              <a:buNone/>
            </a:pPr>
            <a:endParaRPr lang="ar-SA" sz="1000" baseline="0" dirty="0" smtClean="0">
              <a:latin typeface="Times New Roman" pitchFamily="18" charset="0"/>
              <a:ea typeface="ＭＳ Ｐゴシック" charset="-128"/>
            </a:endParaRPr>
          </a:p>
          <a:p>
            <a:pPr marL="228600" indent="-228600" algn="r" rtl="1" eaLnBrk="1" hangingPunct="1">
              <a:lnSpc>
                <a:spcPct val="90000"/>
              </a:lnSpc>
              <a:buNone/>
            </a:pPr>
            <a:r>
              <a:rPr lang="ar-SA" sz="1000" baseline="0" dirty="0" err="1" smtClean="0">
                <a:latin typeface="Times New Roman" pitchFamily="18" charset="0"/>
                <a:ea typeface="ＭＳ Ｐゴシック" charset="-128"/>
              </a:rPr>
              <a:t>3.</a:t>
            </a:r>
            <a:r>
              <a:rPr lang="ar-SA" sz="1000" baseline="0" dirty="0" smtClean="0">
                <a:latin typeface="Times New Roman" pitchFamily="18" charset="0"/>
                <a:ea typeface="ＭＳ Ｐゴシック" charset="-128"/>
              </a:rPr>
              <a:t> هناك فواصل زمنية كبيرة بين الوظائف التي شغلتها، هل يجب أن آخذ المبادرة لمعالجة هذه </a:t>
            </a:r>
            <a:r>
              <a:rPr lang="ar-SA" sz="1000" baseline="0" dirty="0" err="1" smtClean="0">
                <a:latin typeface="Times New Roman" pitchFamily="18" charset="0"/>
                <a:ea typeface="ＭＳ Ｐゴシック" charset="-128"/>
              </a:rPr>
              <a:t>النقطة؟</a:t>
            </a:r>
            <a:endParaRPr lang="ar-SA" sz="1000" baseline="0" dirty="0" smtClean="0">
              <a:latin typeface="Times New Roman" pitchFamily="18" charset="0"/>
              <a:ea typeface="ＭＳ Ｐゴシック" charset="-128"/>
            </a:endParaRPr>
          </a:p>
          <a:p>
            <a:pPr marL="228600" indent="-228600" algn="r" rtl="1" eaLnBrk="1" hangingPunct="1">
              <a:lnSpc>
                <a:spcPct val="90000"/>
              </a:lnSpc>
              <a:buNone/>
            </a:pPr>
            <a:r>
              <a:rPr lang="ar-SA" sz="1000" baseline="0" dirty="0" err="1" smtClean="0">
                <a:latin typeface="Times New Roman" pitchFamily="18" charset="0"/>
                <a:ea typeface="ＭＳ Ｐゴシック" charset="-128"/>
              </a:rPr>
              <a:t>أ.</a:t>
            </a:r>
            <a:r>
              <a:rPr lang="ar-SA" sz="1000" baseline="0" dirty="0" smtClean="0">
                <a:latin typeface="Times New Roman" pitchFamily="18" charset="0"/>
                <a:ea typeface="ＭＳ Ｐゴシック" charset="-128"/>
              </a:rPr>
              <a:t> إذا كانت لديك فواصل زمنية كبيرة بين الوظائف قدم شرحا مختصرا لسبب تلك الفجوات في رسالة  </a:t>
            </a:r>
            <a:r>
              <a:rPr lang="ar-SA" sz="1000" baseline="0" dirty="0" err="1" smtClean="0">
                <a:latin typeface="Times New Roman" pitchFamily="18" charset="0"/>
                <a:ea typeface="ＭＳ Ｐゴシック" charset="-128"/>
              </a:rPr>
              <a:t>الغلاف.</a:t>
            </a:r>
            <a:r>
              <a:rPr lang="ar-SA" sz="1000" baseline="0" dirty="0" smtClean="0">
                <a:latin typeface="Times New Roman" pitchFamily="18" charset="0"/>
                <a:ea typeface="ＭＳ Ｐゴシック" charset="-128"/>
              </a:rPr>
              <a:t> مثلا انقطعت عن  العمل بسبب الخدمة العسكرية أو للبقاء مع الأولاد لعدد معين من السنوات.</a:t>
            </a:r>
            <a:endParaRPr lang="en-US" sz="1000" dirty="0" smtClean="0">
              <a:latin typeface="Times New Roman" pitchFamily="18" charset="0"/>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E3F56DC-3DB8-4303-913A-6D2778ED503D}" type="slidenum">
              <a:rPr lang="en-US"/>
              <a:pPr>
                <a:defRPr/>
              </a:pPr>
              <a:t>18</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algn="r" rtl="1"/>
            <a:r>
              <a:rPr lang="ar-SA" sz="1000" b="1" dirty="0" smtClean="0">
                <a:latin typeface="Times New Roman" pitchFamily="18" charset="0"/>
                <a:ea typeface="ＭＳ Ｐゴシック" charset="-128"/>
              </a:rPr>
              <a:t>طلبات التوظيف</a:t>
            </a:r>
          </a:p>
          <a:p>
            <a:pPr algn="r" rtl="1"/>
            <a:r>
              <a:rPr lang="ar-SA" sz="1000" b="0" dirty="0" smtClean="0">
                <a:latin typeface="Times New Roman" pitchFamily="18" charset="0"/>
                <a:ea typeface="ＭＳ Ｐゴシック" charset="-128"/>
              </a:rPr>
              <a:t>بالإضافة للسيرة الذاتية ورسالة</a:t>
            </a:r>
            <a:r>
              <a:rPr lang="ar-SA" sz="1000" b="0" baseline="0" dirty="0" smtClean="0">
                <a:latin typeface="Times New Roman" pitchFamily="18" charset="0"/>
                <a:ea typeface="ＭＳ Ｐゴシック" charset="-128"/>
              </a:rPr>
              <a:t> الغلاف، قد يطلب بعض أصحاب العمل تعبئة طلبات </a:t>
            </a:r>
            <a:r>
              <a:rPr lang="ar-SA" sz="1000" b="0" baseline="0" dirty="0" err="1" smtClean="0">
                <a:latin typeface="Times New Roman" pitchFamily="18" charset="0"/>
                <a:ea typeface="ＭＳ Ｐゴシック" charset="-128"/>
              </a:rPr>
              <a:t>وظيفة.</a:t>
            </a:r>
            <a:r>
              <a:rPr lang="ar-SA" sz="1000" b="0" baseline="0" dirty="0" smtClean="0">
                <a:latin typeface="Times New Roman" pitchFamily="18" charset="0"/>
                <a:ea typeface="ＭＳ Ｐゴシック" charset="-128"/>
              </a:rPr>
              <a:t> وهي أساسا طلبات تطلب منك سرد تاريخك الوظيفي وتواريخ العمل لدى المؤسسات المختلفة وأسماء المشرفين والرؤساء السابقين أو  الأشخاص المعرفين والتعليم والدرجات  التي تحملها أو التدريب الذي </a:t>
            </a:r>
            <a:r>
              <a:rPr lang="ar-SA" sz="1000" b="0" baseline="0" dirty="0" err="1" smtClean="0">
                <a:latin typeface="Times New Roman" pitchFamily="18" charset="0"/>
                <a:ea typeface="ＭＳ Ｐゴシック" charset="-128"/>
              </a:rPr>
              <a:t>أنجزته.</a:t>
            </a:r>
            <a:r>
              <a:rPr lang="ar-SA" sz="1000" b="0" baseline="0" dirty="0" smtClean="0">
                <a:latin typeface="Times New Roman" pitchFamily="18" charset="0"/>
                <a:ea typeface="ＭＳ Ｐゴシック" charset="-128"/>
              </a:rPr>
              <a:t> من الأفضل أن تحضر كل تلك </a:t>
            </a:r>
            <a:r>
              <a:rPr lang="ar-SA" sz="1000" b="0" baseline="0" dirty="0" err="1" smtClean="0">
                <a:latin typeface="Times New Roman" pitchFamily="18" charset="0"/>
                <a:ea typeface="ＭＳ Ｐゴシック" charset="-128"/>
              </a:rPr>
              <a:t>المعلومات.</a:t>
            </a:r>
            <a:r>
              <a:rPr lang="ar-SA" sz="1000" b="0" baseline="0" dirty="0" smtClean="0">
                <a:latin typeface="Times New Roman" pitchFamily="18" charset="0"/>
                <a:ea typeface="ＭＳ Ｐゴシック" charset="-128"/>
              </a:rPr>
              <a:t> فأنت قد لا تعرف قبل وقت كاف بأن عليك تعبئة مثل هذا الطلب.</a:t>
            </a:r>
            <a:endParaRPr lang="en-US" sz="1000" b="0" dirty="0" smtClean="0">
              <a:latin typeface="Times New Roman" pitchFamily="18" charset="0"/>
              <a:ea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3B93E0D-4BE2-4EC6-B8E1-40E8D64BA553}" type="slidenum">
              <a:rPr lang="en-US"/>
              <a:pPr>
                <a:defRPr/>
              </a:pPr>
              <a:t>19</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algn="r" rtl="1"/>
            <a:r>
              <a:rPr lang="ar-SA" sz="1000" dirty="0" smtClean="0">
                <a:latin typeface="Times New Roman" pitchFamily="18" charset="0"/>
                <a:ea typeface="ＭＳ Ｐゴシック" charset="-128"/>
              </a:rPr>
              <a:t>رسائل البحث عن عمل</a:t>
            </a:r>
          </a:p>
          <a:p>
            <a:pPr algn="r" rtl="1"/>
            <a:r>
              <a:rPr lang="ar-SA" sz="1000" dirty="0" smtClean="0">
                <a:latin typeface="Times New Roman" pitchFamily="18" charset="0"/>
                <a:ea typeface="ＭＳ Ｐゴシック" charset="-128"/>
              </a:rPr>
              <a:t>لا يكتمل</a:t>
            </a:r>
            <a:r>
              <a:rPr lang="ar-SA" sz="1000" baseline="0" dirty="0" smtClean="0">
                <a:latin typeface="Times New Roman" pitchFamily="18" charset="0"/>
                <a:ea typeface="ＭＳ Ｐゴシック" charset="-128"/>
              </a:rPr>
              <a:t> أي نقاش عن السيرة الذاتية بدون أن يشمل على رسائل البحث عن </a:t>
            </a:r>
            <a:r>
              <a:rPr lang="ar-SA" sz="1000" baseline="0" dirty="0" err="1" smtClean="0">
                <a:latin typeface="Times New Roman" pitchFamily="18" charset="0"/>
                <a:ea typeface="ＭＳ Ｐゴシック" charset="-128"/>
              </a:rPr>
              <a:t>عمل.</a:t>
            </a:r>
            <a:r>
              <a:rPr lang="ar-SA" sz="1000" baseline="0" dirty="0" smtClean="0">
                <a:latin typeface="Times New Roman" pitchFamily="18" charset="0"/>
                <a:ea typeface="ＭＳ Ｐゴシック" charset="-128"/>
              </a:rPr>
              <a:t> كتابة الرسائل جزء حيوي من عملية البحث عن عمل وهي ليست دائما </a:t>
            </a:r>
            <a:r>
              <a:rPr lang="ar-SA" sz="1000" baseline="0" dirty="0" err="1" smtClean="0">
                <a:latin typeface="Times New Roman" pitchFamily="18" charset="0"/>
                <a:ea typeface="ＭＳ Ｐゴシック" charset="-128"/>
              </a:rPr>
              <a:t>سهلة.</a:t>
            </a:r>
            <a:r>
              <a:rPr lang="ar-SA" sz="1000" baseline="0" dirty="0" smtClean="0">
                <a:latin typeface="Times New Roman" pitchFamily="18" charset="0"/>
                <a:ea typeface="ＭＳ Ｐゴシック" charset="-128"/>
              </a:rPr>
              <a:t> تذكروا أن أي خطأ مطبعي أو في القواعد قد يقضي على فرصك في الحصول على عمل.</a:t>
            </a:r>
          </a:p>
          <a:p>
            <a:pPr algn="r" rtl="1"/>
            <a:r>
              <a:rPr lang="ar-SA" sz="1000" baseline="0" dirty="0" smtClean="0">
                <a:latin typeface="Times New Roman" pitchFamily="18" charset="0"/>
                <a:ea typeface="ＭＳ Ｐゴシック" charset="-128"/>
              </a:rPr>
              <a:t>هناك ثلاثة أنواع رئيسية من رسائل  البحث سوف نناقشها اليوم؛ رسالة الغلاف، ورسالة  المتابعة ورسالة </a:t>
            </a:r>
            <a:r>
              <a:rPr lang="ar-SA" sz="1000" baseline="0" dirty="0" err="1" smtClean="0">
                <a:latin typeface="Times New Roman" pitchFamily="18" charset="0"/>
                <a:ea typeface="ＭＳ Ｐゴシック" charset="-128"/>
              </a:rPr>
              <a:t>الشكر.</a:t>
            </a:r>
            <a:r>
              <a:rPr lang="ar-SA" sz="1000" baseline="0" dirty="0" smtClean="0">
                <a:latin typeface="Times New Roman" pitchFamily="18" charset="0"/>
                <a:ea typeface="ＭＳ Ｐゴシック" charset="-128"/>
              </a:rPr>
              <a:t> كل واحدة لها دور مختلف في عملية البحث عن عمل.</a:t>
            </a:r>
            <a:endParaRPr lang="en-US" sz="1000" dirty="0" smtClean="0">
              <a:latin typeface="Times New Roman" pitchFamily="18" charset="0"/>
              <a:ea typeface="ＭＳ Ｐゴシック" charset="-128"/>
            </a:endParaRPr>
          </a:p>
          <a:p>
            <a:pPr algn="r" rtl="1"/>
            <a:r>
              <a:rPr lang="ar-SA" sz="1000" b="1" dirty="0" smtClean="0">
                <a:latin typeface="Times New Roman" pitchFamily="18" charset="0"/>
                <a:ea typeface="ＭＳ Ｐゴシック" charset="-128"/>
              </a:rPr>
              <a:t>رسائل الغلاف</a:t>
            </a:r>
            <a:r>
              <a:rPr lang="ar-SA" sz="1000" b="0" dirty="0" smtClean="0">
                <a:latin typeface="Times New Roman" pitchFamily="18" charset="0"/>
                <a:ea typeface="ＭＳ Ｐゴシック" charset="-128"/>
              </a:rPr>
              <a:t> ترسل عادة مع سيرتك الذاتية ردا على إعلان عن شاغر وظيفي. ويشمل هذا على الإعلانات المبوبة وعلى السير الذاتية التي ترسل عبر البريد </a:t>
            </a:r>
            <a:r>
              <a:rPr lang="ar-SA" sz="1000" b="0" dirty="0" err="1" smtClean="0">
                <a:latin typeface="Times New Roman" pitchFamily="18" charset="0"/>
                <a:ea typeface="ＭＳ Ｐゴシック" charset="-128"/>
              </a:rPr>
              <a:t>الإلكتروني.</a:t>
            </a:r>
            <a:r>
              <a:rPr lang="ar-SA" sz="1000" b="0" dirty="0" smtClean="0">
                <a:latin typeface="Times New Roman" pitchFamily="18" charset="0"/>
                <a:ea typeface="ＭＳ Ｐゴシック" charset="-128"/>
              </a:rPr>
              <a:t> يمكن أن تصل أهمية رسالة</a:t>
            </a:r>
            <a:r>
              <a:rPr lang="ar-SA" sz="1000" b="0" baseline="0" dirty="0" smtClean="0">
                <a:latin typeface="Times New Roman" pitchFamily="18" charset="0"/>
                <a:ea typeface="ＭＳ Ｐゴシック" charset="-128"/>
              </a:rPr>
              <a:t> الغلاف إلى مستوى أهمية السيرة الذاتية </a:t>
            </a:r>
            <a:r>
              <a:rPr lang="ar-SA" sz="1000" b="0" baseline="0" dirty="0" err="1" smtClean="0">
                <a:latin typeface="Times New Roman" pitchFamily="18" charset="0"/>
                <a:ea typeface="ＭＳ Ｐゴシック" charset="-128"/>
              </a:rPr>
              <a:t>نفسها.</a:t>
            </a:r>
            <a:r>
              <a:rPr lang="ar-SA" sz="1000" b="0" baseline="0" dirty="0" smtClean="0">
                <a:latin typeface="Times New Roman" pitchFamily="18" charset="0"/>
                <a:ea typeface="ＭＳ Ｐゴシック" charset="-128"/>
              </a:rPr>
              <a:t> فهي ليست ملخصا لتاريخ عملك أو وصف ذاتي </a:t>
            </a:r>
            <a:r>
              <a:rPr lang="ar-SA" sz="1000" b="0" baseline="0" dirty="0" err="1" smtClean="0">
                <a:latin typeface="Times New Roman" pitchFamily="18" charset="0"/>
                <a:ea typeface="ＭＳ Ｐゴシック" charset="-128"/>
              </a:rPr>
              <a:t>مطول.</a:t>
            </a:r>
            <a:r>
              <a:rPr lang="ar-SA" sz="1000" b="0" baseline="0" dirty="0" smtClean="0">
                <a:latin typeface="Times New Roman" pitchFamily="18" charset="0"/>
                <a:ea typeface="ＭＳ Ｐゴシック" charset="-128"/>
              </a:rPr>
              <a:t> ويمكن أن تكون فرصة لإخبار صاحب العمل في صفحة أو أقل حول كيف أن مهاراتك وخبراتك تتطابق  مع </a:t>
            </a:r>
            <a:r>
              <a:rPr lang="ar-SA" sz="1000" b="0" baseline="0" dirty="0" err="1" smtClean="0">
                <a:latin typeface="Times New Roman" pitchFamily="18" charset="0"/>
                <a:ea typeface="ＭＳ Ｐゴシック" charset="-128"/>
              </a:rPr>
              <a:t>احتياجاتهم.</a:t>
            </a:r>
            <a:r>
              <a:rPr lang="ar-SA" sz="1000" b="0" baseline="0" dirty="0" smtClean="0">
                <a:latin typeface="Times New Roman" pitchFamily="18" charset="0"/>
                <a:ea typeface="ＭＳ Ｐゴシック" charset="-128"/>
              </a:rPr>
              <a:t> تحدد رسالة الغلاف المثالية أي سمعت عن فرصة العمل والموقع الذي تتقدم </a:t>
            </a:r>
            <a:r>
              <a:rPr lang="ar-SA" sz="1000" b="0" baseline="0" dirty="0" err="1" smtClean="0">
                <a:latin typeface="Times New Roman" pitchFamily="18" charset="0"/>
                <a:ea typeface="ＭＳ Ｐゴシック" charset="-128"/>
              </a:rPr>
              <a:t>له.</a:t>
            </a:r>
            <a:r>
              <a:rPr lang="ar-SA" sz="1000" b="0" baseline="0" dirty="0" smtClean="0">
                <a:latin typeface="Times New Roman" pitchFamily="18" charset="0"/>
                <a:ea typeface="ＭＳ Ｐゴシック" charset="-128"/>
              </a:rPr>
              <a:t> وتفسر الفقرة الثانية أنك قادر على أداء العمل حسب فهمك </a:t>
            </a:r>
            <a:r>
              <a:rPr lang="ar-SA" sz="1000" b="0" baseline="0" dirty="0" err="1" smtClean="0">
                <a:latin typeface="Times New Roman" pitchFamily="18" charset="0"/>
                <a:ea typeface="ＭＳ Ｐゴシック" charset="-128"/>
              </a:rPr>
              <a:t>له.</a:t>
            </a:r>
            <a:r>
              <a:rPr lang="ar-SA" sz="1000" b="0" baseline="0" dirty="0" smtClean="0">
                <a:latin typeface="Times New Roman" pitchFamily="18" charset="0"/>
                <a:ea typeface="ＭＳ Ｐゴシック" charset="-128"/>
              </a:rPr>
              <a:t> قد تشمل الفقرة الختامية على معلومات عن نطاق الراتب والأماكن التي  تفضل العمل </a:t>
            </a:r>
            <a:r>
              <a:rPr lang="ar-SA" sz="1000" b="0" baseline="0" dirty="0" err="1" smtClean="0">
                <a:latin typeface="Times New Roman" pitchFamily="18" charset="0"/>
                <a:ea typeface="ＭＳ Ｐゴシック" charset="-128"/>
              </a:rPr>
              <a:t>بها</a:t>
            </a:r>
            <a:r>
              <a:rPr lang="ar-SA" sz="1000" b="0" baseline="0" dirty="0" smtClean="0">
                <a:latin typeface="Times New Roman" pitchFamily="18" charset="0"/>
                <a:ea typeface="ＭＳ Ｐゴシック" charset="-128"/>
              </a:rPr>
              <a:t> وأين ومتى يمكن الاتصال بك وما إذا كانت هناك ضرورة للمحافظة على سرية بحثك عن </a:t>
            </a:r>
            <a:r>
              <a:rPr lang="ar-SA" sz="1000" b="0" baseline="0" dirty="0" err="1" smtClean="0">
                <a:latin typeface="Times New Roman" pitchFamily="18" charset="0"/>
                <a:ea typeface="ＭＳ Ｐゴシック" charset="-128"/>
              </a:rPr>
              <a:t>عمل.</a:t>
            </a:r>
            <a:r>
              <a:rPr lang="ar-SA" sz="1000" b="0" baseline="0" dirty="0" smtClean="0">
                <a:latin typeface="Times New Roman" pitchFamily="18" charset="0"/>
                <a:ea typeface="ＭＳ Ｐゴシック" charset="-128"/>
              </a:rPr>
              <a:t> قد ترغب في تحضير رسالة عامة ومن ثم تكييفها مع كل منصب على حدا عندما تتوفر تلك </a:t>
            </a:r>
            <a:r>
              <a:rPr lang="ar-SA" sz="1000" b="0" baseline="0" dirty="0" err="1" smtClean="0">
                <a:latin typeface="Times New Roman" pitchFamily="18" charset="0"/>
                <a:ea typeface="ＭＳ Ｐゴシック" charset="-128"/>
              </a:rPr>
              <a:t>المناصب </a:t>
            </a:r>
            <a:r>
              <a:rPr lang="ar-SA" sz="1000" b="0" baseline="0" dirty="0" smtClean="0">
                <a:latin typeface="Times New Roman" pitchFamily="18" charset="0"/>
                <a:ea typeface="ＭＳ Ｐゴシック" charset="-128"/>
              </a:rPr>
              <a:t>[إذا كانت مواد التوزيع متوفرة]؛ الرجاء أن تتأكدوا من ان رسالة الغلاف تتبع القواعد الرئيسية المبينة في ورقة رسائل البحث عن عمل.</a:t>
            </a:r>
            <a:endParaRPr lang="en-US" sz="1000" b="1" dirty="0" smtClean="0">
              <a:latin typeface="Times New Roman" pitchFamily="18" charset="0"/>
              <a:ea typeface="ＭＳ Ｐゴシック" charset="-128"/>
            </a:endParaRPr>
          </a:p>
          <a:p>
            <a:pPr algn="r" rtl="1"/>
            <a:r>
              <a:rPr lang="ar-SA" sz="1000" dirty="0" smtClean="0">
                <a:latin typeface="Times New Roman" pitchFamily="18" charset="0"/>
                <a:ea typeface="ＭＳ Ｐゴシック" charset="-128"/>
              </a:rPr>
              <a:t>ما هو  الاختلاف بين رسالة المتابعة ورسالة الغلاف؟ رسائل المتابعة مثالية بعد اجتماع أو</a:t>
            </a:r>
            <a:r>
              <a:rPr lang="ar-SA" sz="1000" baseline="0" dirty="0" smtClean="0">
                <a:latin typeface="Times New Roman" pitchFamily="18" charset="0"/>
                <a:ea typeface="ＭＳ Ｐゴシック" charset="-128"/>
              </a:rPr>
              <a:t> نقاش مع صاحب العمل ولكنها لا تجعل منك رسميا طالبا لعمل. بعد الاجتماع مع زميل أو أحد معارفك المهنيين أو  ممثل عن مؤسسة في معرض وظائف أرسل رسالة تبين فيها </a:t>
            </a:r>
            <a:r>
              <a:rPr lang="ar-SA" sz="1000" baseline="0" dirty="0" err="1" smtClean="0">
                <a:latin typeface="Times New Roman" pitchFamily="18" charset="0"/>
                <a:ea typeface="ＭＳ Ｐゴシック" charset="-128"/>
              </a:rPr>
              <a:t>مؤهلاتك.</a:t>
            </a:r>
            <a:r>
              <a:rPr lang="ar-SA" sz="1000" baseline="0" dirty="0" smtClean="0">
                <a:latin typeface="Times New Roman" pitchFamily="18" charset="0"/>
                <a:ea typeface="ＭＳ Ｐゴシック" charset="-128"/>
              </a:rPr>
              <a:t> وهذا يشبه رسالة الغلاف ولكنها تكتب لتلخيص المحادثة مع الشخص المذكور.</a:t>
            </a:r>
            <a:endParaRPr lang="en-US" sz="1000" dirty="0" smtClean="0">
              <a:latin typeface="Times New Roman" pitchFamily="18" charset="0"/>
              <a:ea typeface="ＭＳ Ｐゴシック" charset="-128"/>
            </a:endParaRPr>
          </a:p>
          <a:p>
            <a:pPr algn="r" rtl="1"/>
            <a:r>
              <a:rPr lang="ar-SA" sz="1000" dirty="0" smtClean="0">
                <a:latin typeface="Times New Roman" pitchFamily="18" charset="0"/>
                <a:ea typeface="ＭＳ Ｐゴシック" charset="-128"/>
              </a:rPr>
              <a:t>وأخيرا رسالة  الشكر يتم إرسالها بعد أن تكون قد التقيت رسميا بشخص ما بخصوص منصب متوفر. الشكر شفويا إلزامي ولكن الرسالة  المكتوبة سوف تعرب مباشرة عن تقديرك وعن اهتمامك بالوظيفة</a:t>
            </a:r>
          </a:p>
          <a:p>
            <a:pPr algn="r" rtl="1"/>
            <a:r>
              <a:rPr lang="ar-SA" sz="1000" dirty="0" smtClean="0">
                <a:latin typeface="Times New Roman" pitchFamily="18" charset="0"/>
                <a:ea typeface="ＭＳ Ｐゴシック" charset="-128"/>
              </a:rPr>
              <a:t>للمزيد من</a:t>
            </a:r>
            <a:r>
              <a:rPr lang="ar-SA" sz="1000" baseline="0" dirty="0" smtClean="0">
                <a:latin typeface="Times New Roman" pitchFamily="18" charset="0"/>
                <a:ea typeface="ＭＳ Ｐゴシック" charset="-128"/>
              </a:rPr>
              <a:t> النصائح حول كيفية كتابة </a:t>
            </a:r>
            <a:r>
              <a:rPr lang="ar-SA" sz="1000" baseline="0" dirty="0" err="1" smtClean="0">
                <a:latin typeface="Times New Roman" pitchFamily="18" charset="0"/>
                <a:ea typeface="ＭＳ Ｐゴシック" charset="-128"/>
              </a:rPr>
              <a:t>الرسائل </a:t>
            </a:r>
            <a:r>
              <a:rPr lang="ar-SA" sz="1000" baseline="0" dirty="0" smtClean="0">
                <a:latin typeface="Times New Roman" pitchFamily="18" charset="0"/>
                <a:ea typeface="ＭＳ Ｐゴシック" charset="-128"/>
              </a:rPr>
              <a:t>[إذا توفرت المادة المخصصة للرسائل) اطلع على ورقة الرسائل </a:t>
            </a:r>
            <a:r>
              <a:rPr lang="ar-SA" sz="1000" baseline="0" dirty="0" err="1" smtClean="0">
                <a:latin typeface="Times New Roman" pitchFamily="18" charset="0"/>
                <a:ea typeface="ＭＳ Ｐゴシック" charset="-128"/>
              </a:rPr>
              <a:t>الموزعة.</a:t>
            </a:r>
            <a:r>
              <a:rPr lang="ar-SA" sz="1000" baseline="0" dirty="0" smtClean="0">
                <a:latin typeface="Times New Roman" pitchFamily="18" charset="0"/>
                <a:ea typeface="ＭＳ Ｐゴシック" charset="-128"/>
              </a:rPr>
              <a:t> توجه للمكتبة في </a:t>
            </a:r>
            <a:r>
              <a:rPr lang="ar-SA" sz="1000" baseline="0" dirty="0" err="1" smtClean="0">
                <a:latin typeface="Times New Roman" pitchFamily="18" charset="0"/>
                <a:ea typeface="ＭＳ Ｐゴシック" charset="-128"/>
              </a:rPr>
              <a:t>حيك </a:t>
            </a:r>
            <a:r>
              <a:rPr lang="ar-SA" sz="1000" baseline="0" dirty="0" smtClean="0">
                <a:latin typeface="Times New Roman" pitchFamily="18" charset="0"/>
                <a:ea typeface="ＭＳ Ｐゴシック" charset="-128"/>
              </a:rPr>
              <a:t>– الكتب التي تغطي كتابة الرسائل هي الأكثر شعبية وقراءة على مستويات </a:t>
            </a:r>
            <a:r>
              <a:rPr lang="ar-SA" sz="1000" baseline="0" dirty="0" err="1" smtClean="0">
                <a:latin typeface="Times New Roman" pitchFamily="18" charset="0"/>
                <a:ea typeface="ＭＳ Ｐゴシック" charset="-128"/>
              </a:rPr>
              <a:t>واسعة.</a:t>
            </a:r>
            <a:r>
              <a:rPr lang="ar-SA" sz="1000" baseline="0" dirty="0" smtClean="0">
                <a:latin typeface="Times New Roman" pitchFamily="18" charset="0"/>
                <a:ea typeface="ＭＳ Ｐゴシック" charset="-128"/>
              </a:rPr>
              <a:t> استخدمها فهي تساعد </a:t>
            </a:r>
            <a:r>
              <a:rPr lang="ar-SA" sz="1000" baseline="0" dirty="0" err="1" smtClean="0">
                <a:latin typeface="Times New Roman" pitchFamily="18" charset="0"/>
                <a:ea typeface="ＭＳ Ｐゴシック" charset="-128"/>
              </a:rPr>
              <a:t>كثيرا.</a:t>
            </a:r>
            <a:r>
              <a:rPr lang="ar-SA" sz="1000" baseline="0" dirty="0" smtClean="0">
                <a:latin typeface="Times New Roman" pitchFamily="18" charset="0"/>
                <a:ea typeface="ＭＳ Ｐゴシック" charset="-128"/>
              </a:rPr>
              <a:t> قبل أن ننتقل لموضوع آخر هل لدى أي منكم سؤال عن السيرة الذاتية والرسائل؟</a:t>
            </a:r>
            <a:endParaRPr lang="en-US" sz="1000" dirty="0" smtClean="0">
              <a:latin typeface="Times New Roman" pitchFamily="18" charset="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lIns="92446" tIns="46223" rIns="92446" bIns="46223"/>
          <a:lstStyle/>
          <a:p>
            <a:endParaRPr lang="en-US" sz="1000" dirty="0" smtClean="0">
              <a:latin typeface="Times New Roman" pitchFamily="18" charset="0"/>
              <a:ea typeface="ＭＳ Ｐゴシック" charset="-128"/>
            </a:endParaRPr>
          </a:p>
          <a:p>
            <a:endParaRPr lang="en-US" sz="1000" dirty="0" smtClean="0">
              <a:latin typeface="Times New Roman" pitchFamily="18" charset="0"/>
              <a:ea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xfrm>
            <a:off x="1184275" y="723900"/>
            <a:ext cx="4643438" cy="3482975"/>
          </a:xfrm>
          <a:ln w="12700" cap="flat">
            <a:solidFill>
              <a:schemeClr val="tx1"/>
            </a:solidFill>
          </a:ln>
        </p:spPr>
      </p:sp>
      <p:sp>
        <p:nvSpPr>
          <p:cNvPr id="156675" name="Rectangle 3"/>
          <p:cNvSpPr>
            <a:spLocks noGrp="1" noChangeArrowheads="1"/>
          </p:cNvSpPr>
          <p:nvPr>
            <p:ph type="body" idx="1"/>
          </p:nvPr>
        </p:nvSpPr>
        <p:spPr>
          <a:xfrm>
            <a:off x="933450" y="4441825"/>
            <a:ext cx="5143500" cy="4130675"/>
          </a:xfrm>
          <a:noFill/>
          <a:ln/>
        </p:spPr>
        <p:txBody>
          <a:bodyPr lIns="93554" tIns="46778" rIns="93554" bIns="46778"/>
          <a:lstStyle/>
          <a:p>
            <a:pPr algn="r" rtl="1"/>
            <a:r>
              <a:rPr lang="ar-SA" sz="1000" dirty="0" smtClean="0">
                <a:latin typeface="Times New Roman" pitchFamily="18" charset="0"/>
                <a:ea typeface="ＭＳ Ｐゴシック" charset="-128"/>
              </a:rPr>
              <a:t>الأشخاص المعرفون</a:t>
            </a:r>
          </a:p>
          <a:p>
            <a:pPr algn="r" rtl="1"/>
            <a:r>
              <a:rPr lang="ar-SA" sz="1000" dirty="0" smtClean="0">
                <a:latin typeface="Times New Roman" pitchFamily="18" charset="0"/>
                <a:ea typeface="ＭＳ Ｐゴシック" charset="-128"/>
              </a:rPr>
              <a:t>خذوا وقتا لاختيار الأشخاص المعرفين </a:t>
            </a:r>
            <a:r>
              <a:rPr lang="ar-SA" sz="1000" dirty="0" err="1" smtClean="0">
                <a:latin typeface="Times New Roman" pitchFamily="18" charset="0"/>
                <a:ea typeface="ＭＳ Ｐゴシック" charset="-128"/>
              </a:rPr>
              <a:t>بحكمة.</a:t>
            </a:r>
            <a:r>
              <a:rPr lang="ar-SA" sz="1000" dirty="0" smtClean="0">
                <a:latin typeface="Times New Roman" pitchFamily="18" charset="0"/>
                <a:ea typeface="ＭＳ Ｐゴシック" charset="-128"/>
              </a:rPr>
              <a:t> عندما يكون ذلك ممكنا اطلبوا</a:t>
            </a:r>
            <a:r>
              <a:rPr lang="ar-SA" sz="1000" baseline="0" dirty="0" smtClean="0">
                <a:latin typeface="Times New Roman" pitchFamily="18" charset="0"/>
                <a:ea typeface="ＭＳ Ｐゴシック" charset="-128"/>
              </a:rPr>
              <a:t> من هؤلاء الأشخاص مباشرة ما إذا كانوا يسمحون باستخدام </a:t>
            </a:r>
            <a:r>
              <a:rPr lang="ar-SA" sz="1000" baseline="0" dirty="0" err="1" smtClean="0">
                <a:latin typeface="Times New Roman" pitchFamily="18" charset="0"/>
                <a:ea typeface="ＭＳ Ｐゴシック" charset="-128"/>
              </a:rPr>
              <a:t>أسمائهم.</a:t>
            </a:r>
            <a:r>
              <a:rPr lang="ar-SA" sz="1000" baseline="0" dirty="0" smtClean="0">
                <a:latin typeface="Times New Roman" pitchFamily="18" charset="0"/>
                <a:ea typeface="ＭＳ Ｐゴシック" charset="-128"/>
              </a:rPr>
              <a:t> أعطوهم الفرصة لقول </a:t>
            </a:r>
            <a:r>
              <a:rPr lang="ar-SA" sz="1000" baseline="0" dirty="0" err="1" smtClean="0">
                <a:latin typeface="Times New Roman" pitchFamily="18" charset="0"/>
                <a:ea typeface="ＭＳ Ｐゴシック" charset="-128"/>
              </a:rPr>
              <a:t>لا.</a:t>
            </a:r>
            <a:r>
              <a:rPr lang="ar-SA" sz="1000" baseline="0" dirty="0" smtClean="0">
                <a:latin typeface="Times New Roman" pitchFamily="18" charset="0"/>
                <a:ea typeface="ＭＳ Ｐゴシック" charset="-128"/>
              </a:rPr>
              <a:t> أنتم </a:t>
            </a:r>
            <a:r>
              <a:rPr lang="ar-SA" sz="1000" baseline="0" dirty="0" err="1" smtClean="0">
                <a:latin typeface="Times New Roman" pitchFamily="18" charset="0"/>
                <a:ea typeface="ＭＳ Ｐゴシック" charset="-128"/>
              </a:rPr>
              <a:t>تريديون</a:t>
            </a:r>
            <a:r>
              <a:rPr lang="ar-SA" sz="1000" baseline="0" dirty="0" smtClean="0">
                <a:latin typeface="Times New Roman" pitchFamily="18" charset="0"/>
                <a:ea typeface="ＭＳ Ｐゴシック" charset="-128"/>
              </a:rPr>
              <a:t> أشخاص يؤيدونكم </a:t>
            </a:r>
            <a:r>
              <a:rPr lang="ar-SA" sz="1000" baseline="0" dirty="0" err="1" smtClean="0">
                <a:latin typeface="Times New Roman" pitchFamily="18" charset="0"/>
                <a:ea typeface="ＭＳ Ｐゴシック" charset="-128"/>
              </a:rPr>
              <a:t>بالكامل.</a:t>
            </a:r>
            <a:r>
              <a:rPr lang="ar-SA" sz="1000" baseline="0" dirty="0" smtClean="0">
                <a:latin typeface="Times New Roman" pitchFamily="18" charset="0"/>
                <a:ea typeface="ＭＳ Ｐゴシック" charset="-128"/>
              </a:rPr>
              <a:t> إذا لم تكونوا قد تحدثتم للشخص المعرف من سنين طويلة ربما يكون الوقت قد حان لزيارته والتعبير شخصيا عن احترامك المهني والشخصي </a:t>
            </a:r>
            <a:r>
              <a:rPr lang="ar-SA" sz="1000" baseline="0" dirty="0" err="1" smtClean="0">
                <a:latin typeface="Times New Roman" pitchFamily="18" charset="0"/>
                <a:ea typeface="ＭＳ Ｐゴシック" charset="-128"/>
              </a:rPr>
              <a:t>له.</a:t>
            </a:r>
            <a:r>
              <a:rPr lang="ar-SA" sz="1000" baseline="0" dirty="0" smtClean="0">
                <a:latin typeface="Times New Roman" pitchFamily="18" charset="0"/>
                <a:ea typeface="ＭＳ Ｐゴシック" charset="-128"/>
              </a:rPr>
              <a:t> عندما تختارون أشخاصا معرفين يجب أن يكون هناك </a:t>
            </a:r>
            <a:r>
              <a:rPr lang="ar-SA" sz="1000" baseline="0" dirty="0" err="1" smtClean="0">
                <a:latin typeface="Times New Roman" pitchFamily="18" charset="0"/>
                <a:ea typeface="ＭＳ Ｐゴシック" charset="-128"/>
              </a:rPr>
              <a:t>توازن.</a:t>
            </a:r>
            <a:r>
              <a:rPr lang="ar-SA" sz="1000" baseline="0" dirty="0" smtClean="0">
                <a:latin typeface="Times New Roman" pitchFamily="18" charset="0"/>
                <a:ea typeface="ＭＳ Ｐゴシック" charset="-128"/>
              </a:rPr>
              <a:t> مثلا ضعوا اسم الشخص صاحب عملكم الحالي/ الأخير معارف عمل منذ وقت طويل وزميل أو شخص يعمل </a:t>
            </a:r>
            <a:r>
              <a:rPr lang="ar-SA" sz="1000" baseline="0" dirty="0" err="1" smtClean="0">
                <a:latin typeface="Times New Roman" pitchFamily="18" charset="0"/>
                <a:ea typeface="ＭＳ Ｐゴシック" charset="-128"/>
              </a:rPr>
              <a:t>معكم.</a:t>
            </a:r>
            <a:r>
              <a:rPr lang="ar-SA" sz="1000" baseline="0" dirty="0" smtClean="0">
                <a:latin typeface="Times New Roman" pitchFamily="18" charset="0"/>
                <a:ea typeface="ＭＳ Ｐゴシック" charset="-128"/>
              </a:rPr>
              <a:t> عادة ما يكفي ثلاثة إلى خمسة </a:t>
            </a:r>
            <a:r>
              <a:rPr lang="ar-SA" sz="1000" baseline="0" dirty="0" err="1" smtClean="0">
                <a:latin typeface="Times New Roman" pitchFamily="18" charset="0"/>
                <a:ea typeface="ＭＳ Ｐゴシック" charset="-128"/>
              </a:rPr>
              <a:t>أشخاص.</a:t>
            </a:r>
            <a:r>
              <a:rPr lang="ar-SA" sz="1000" baseline="0" dirty="0" smtClean="0">
                <a:latin typeface="Times New Roman" pitchFamily="18" charset="0"/>
                <a:ea typeface="ＭＳ Ｐゴシック" charset="-128"/>
              </a:rPr>
              <a:t> ورجاء لا تطلبوا رسائل </a:t>
            </a:r>
            <a:r>
              <a:rPr lang="ar-SA" sz="1000" baseline="0" dirty="0" err="1" smtClean="0">
                <a:latin typeface="Times New Roman" pitchFamily="18" charset="0"/>
                <a:ea typeface="ＭＳ Ｐゴシック" charset="-128"/>
              </a:rPr>
              <a:t>مرجعية.</a:t>
            </a:r>
            <a:r>
              <a:rPr lang="ar-SA" sz="1000" baseline="0" dirty="0" smtClean="0">
                <a:latin typeface="Times New Roman" pitchFamily="18" charset="0"/>
                <a:ea typeface="ＭＳ Ｐゴシック" charset="-128"/>
              </a:rPr>
              <a:t> فمن غير </a:t>
            </a:r>
            <a:r>
              <a:rPr lang="ar-SA" sz="1000" baseline="0" dirty="0" err="1" smtClean="0">
                <a:latin typeface="Times New Roman" pitchFamily="18" charset="0"/>
                <a:ea typeface="ＭＳ Ｐゴシック" charset="-128"/>
              </a:rPr>
              <a:t>المحتمل </a:t>
            </a:r>
            <a:r>
              <a:rPr lang="ar-SA" sz="1000" baseline="0" dirty="0" smtClean="0">
                <a:latin typeface="Times New Roman" pitchFamily="18" charset="0"/>
                <a:ea typeface="ＭＳ Ｐゴシック" charset="-128"/>
              </a:rPr>
              <a:t>(وغير القانوني) أن يمنحك صاحب العمل أي شيء سوى رسالة </a:t>
            </a:r>
            <a:r>
              <a:rPr lang="ar-SA" sz="1000" baseline="0" dirty="0" err="1" smtClean="0">
                <a:latin typeface="Times New Roman" pitchFamily="18" charset="0"/>
                <a:ea typeface="ＭＳ Ｐゴシック" charset="-128"/>
              </a:rPr>
              <a:t>إيجابية </a:t>
            </a:r>
            <a:r>
              <a:rPr lang="ar-SA" sz="1000" baseline="0" dirty="0" smtClean="0">
                <a:latin typeface="Times New Roman" pitchFamily="18" charset="0"/>
                <a:ea typeface="ＭＳ Ｐゴシック" charset="-128"/>
              </a:rPr>
              <a:t>– ومسئول التوظيف يعرف </a:t>
            </a:r>
            <a:r>
              <a:rPr lang="ar-SA" sz="1000" baseline="0" dirty="0" err="1" smtClean="0">
                <a:latin typeface="Times New Roman" pitchFamily="18" charset="0"/>
                <a:ea typeface="ＭＳ Ｐゴシック" charset="-128"/>
              </a:rPr>
              <a:t>هذا.</a:t>
            </a:r>
            <a:r>
              <a:rPr lang="ar-SA" sz="1000" baseline="0" dirty="0" smtClean="0">
                <a:latin typeface="Times New Roman" pitchFamily="18" charset="0"/>
                <a:ea typeface="ＭＳ Ｐゴシック" charset="-128"/>
              </a:rPr>
              <a:t> الآن لديك شخص من معارفكم يعرف شخصا في مجال عملكم ويريد أن يكتب رسالة عنكم، فهذا أمر مختلف.</a:t>
            </a:r>
            <a:endParaRPr lang="en-US" sz="1000" dirty="0" smtClean="0">
              <a:latin typeface="Times New Roman" pitchFamily="18" charset="0"/>
              <a:ea typeface="ＭＳ Ｐゴシック" charset="-128"/>
            </a:endParaRPr>
          </a:p>
          <a:p>
            <a:pPr algn="r" rtl="1"/>
            <a:r>
              <a:rPr lang="ar-SA" sz="1000" dirty="0" smtClean="0">
                <a:latin typeface="Times New Roman" pitchFamily="18" charset="0"/>
                <a:ea typeface="ＭＳ Ｐゴシック" charset="-128"/>
              </a:rPr>
              <a:t>كيفية إدارة الأشخاص المعرفين</a:t>
            </a:r>
          </a:p>
          <a:p>
            <a:pPr algn="r" rtl="1"/>
            <a:r>
              <a:rPr lang="ar-SA" sz="1000" dirty="0" smtClean="0">
                <a:latin typeface="Times New Roman" pitchFamily="18" charset="0"/>
                <a:ea typeface="ＭＳ Ｐゴシック" charset="-128"/>
              </a:rPr>
              <a:t>كيف تقوم بإدارة ما يتعلق بالأشخاص </a:t>
            </a:r>
            <a:r>
              <a:rPr lang="ar-SA" sz="1000" dirty="0" err="1" smtClean="0">
                <a:latin typeface="Times New Roman" pitchFamily="18" charset="0"/>
                <a:ea typeface="ＭＳ Ｐゴシック" charset="-128"/>
              </a:rPr>
              <a:t>المعرفين؟</a:t>
            </a:r>
            <a:r>
              <a:rPr lang="ar-SA" sz="1000" dirty="0" smtClean="0">
                <a:latin typeface="Times New Roman" pitchFamily="18" charset="0"/>
                <a:ea typeface="ＭＳ Ｐゴシック" charset="-128"/>
              </a:rPr>
              <a:t> أولا لا تعط أسماءهم دون أن يطلب منك </a:t>
            </a:r>
            <a:r>
              <a:rPr lang="ar-SA" sz="1000" dirty="0" err="1" smtClean="0">
                <a:latin typeface="Times New Roman" pitchFamily="18" charset="0"/>
                <a:ea typeface="ＭＳ Ｐゴシック" charset="-128"/>
              </a:rPr>
              <a:t>ذلك.</a:t>
            </a:r>
            <a:r>
              <a:rPr lang="ar-SA" sz="1000" dirty="0" smtClean="0">
                <a:latin typeface="Times New Roman" pitchFamily="18" charset="0"/>
                <a:ea typeface="ＭＳ Ｐゴシック" charset="-128"/>
              </a:rPr>
              <a:t> قد لا يكون الشخص المعرف راغبا في أن يكون اسمه واردا على سيرتك الذاتية التي تجوب </a:t>
            </a:r>
            <a:r>
              <a:rPr lang="ar-SA" sz="1000" dirty="0" err="1" smtClean="0">
                <a:latin typeface="Times New Roman" pitchFamily="18" charset="0"/>
                <a:ea typeface="ＭＳ Ｐゴシック" charset="-128"/>
              </a:rPr>
              <a:t>المنطقة.</a:t>
            </a:r>
            <a:r>
              <a:rPr lang="ar-SA" sz="1000" dirty="0" smtClean="0">
                <a:latin typeface="Times New Roman" pitchFamily="18" charset="0"/>
                <a:ea typeface="ＭＳ Ｐゴシック" charset="-128"/>
              </a:rPr>
              <a:t> ثانيا، اجعل قائمة  الأشخاص المتعرفين في متناول يدك على الدوام مطبوعة على ورقة </a:t>
            </a:r>
            <a:r>
              <a:rPr lang="ar-SA" sz="1000" dirty="0" err="1" smtClean="0">
                <a:latin typeface="Times New Roman" pitchFamily="18" charset="0"/>
                <a:ea typeface="ＭＳ Ｐゴシック" charset="-128"/>
              </a:rPr>
              <a:t>خاصة </a:t>
            </a:r>
            <a:r>
              <a:rPr lang="ar-SA" sz="1000" dirty="0" smtClean="0">
                <a:latin typeface="Times New Roman" pitchFamily="18" charset="0"/>
                <a:ea typeface="ＭＳ Ｐゴシック" charset="-128"/>
              </a:rPr>
              <a:t>– فقط إذا طلب منك ذلك أو إذا كنت بحاجة لوضع معلومات للاتصال بالشخص المعرف على طلب </a:t>
            </a:r>
            <a:r>
              <a:rPr lang="ar-SA" sz="1000" dirty="0" err="1" smtClean="0">
                <a:latin typeface="Times New Roman" pitchFamily="18" charset="0"/>
                <a:ea typeface="ＭＳ Ｐゴシック" charset="-128"/>
              </a:rPr>
              <a:t>الوظيفة.</a:t>
            </a:r>
            <a:r>
              <a:rPr lang="ar-SA" sz="1000" dirty="0" smtClean="0">
                <a:latin typeface="Times New Roman" pitchFamily="18" charset="0"/>
                <a:ea typeface="ＭＳ Ｐゴシック" charset="-128"/>
              </a:rPr>
              <a:t> بالإضافة لذلك، قد</a:t>
            </a:r>
            <a:r>
              <a:rPr lang="ar-SA" sz="1000" baseline="0" dirty="0" smtClean="0">
                <a:latin typeface="Times New Roman" pitchFamily="18" charset="0"/>
                <a:ea typeface="ＭＳ Ｐゴシック" charset="-128"/>
              </a:rPr>
              <a:t> يلزم تزويج الأشخاص المعرفين بنسخ عن كافة الأوراق التي تستخدمها في بحثك عن </a:t>
            </a:r>
            <a:r>
              <a:rPr lang="ar-SA" sz="1000" baseline="0" dirty="0" err="1" smtClean="0">
                <a:latin typeface="Times New Roman" pitchFamily="18" charset="0"/>
                <a:ea typeface="ＭＳ Ｐゴシック" charset="-128"/>
              </a:rPr>
              <a:t>عمل </a:t>
            </a:r>
            <a:r>
              <a:rPr lang="ar-SA" sz="1000" baseline="0" dirty="0" smtClean="0">
                <a:latin typeface="Times New Roman" pitchFamily="18" charset="0"/>
                <a:ea typeface="ＭＳ Ｐゴシック" charset="-128"/>
              </a:rPr>
              <a:t>– السيرة الذاتية، ورسالة الغلاف العامة، وقائمة الأشخاص المعرفين  الكاملة ونص صغير يضع الخطوط العريضة لشرح سبب تركك لعملك </a:t>
            </a:r>
            <a:r>
              <a:rPr lang="ar-SA" sz="1000" baseline="0" dirty="0" err="1" smtClean="0">
                <a:latin typeface="Times New Roman" pitchFamily="18" charset="0"/>
                <a:ea typeface="ＭＳ Ｐゴシック" charset="-128"/>
              </a:rPr>
              <a:t>الحالي.</a:t>
            </a:r>
            <a:r>
              <a:rPr lang="ar-SA" sz="1000" baseline="0" dirty="0" smtClean="0">
                <a:latin typeface="Times New Roman" pitchFamily="18" charset="0"/>
                <a:ea typeface="ＭＳ Ｐゴシック" charset="-128"/>
              </a:rPr>
              <a:t> النصيحة القادمة مهمة </a:t>
            </a:r>
            <a:r>
              <a:rPr lang="ar-SA" sz="1000" baseline="0" dirty="0" err="1" smtClean="0">
                <a:latin typeface="Times New Roman" pitchFamily="18" charset="0"/>
                <a:ea typeface="ＭＳ Ｐゴシック" charset="-128"/>
              </a:rPr>
              <a:t>جدا.</a:t>
            </a:r>
            <a:r>
              <a:rPr lang="ar-SA" sz="1000" baseline="0" dirty="0" smtClean="0">
                <a:latin typeface="Times New Roman" pitchFamily="18" charset="0"/>
                <a:ea typeface="ＭＳ Ｐゴシック" charset="-128"/>
              </a:rPr>
              <a:t> اتصل بالشخص المعرف </a:t>
            </a:r>
            <a:r>
              <a:rPr lang="ar-SA" sz="1000" u="sng" baseline="0" dirty="0" smtClean="0">
                <a:latin typeface="Times New Roman" pitchFamily="18" charset="0"/>
                <a:ea typeface="ＭＳ Ｐゴシック" charset="-128"/>
              </a:rPr>
              <a:t>في كل مرة</a:t>
            </a:r>
            <a:r>
              <a:rPr lang="ar-SA" sz="1000" u="none" baseline="0" dirty="0" smtClean="0">
                <a:latin typeface="Times New Roman" pitchFamily="18" charset="0"/>
                <a:ea typeface="ＭＳ Ｐゴシック" charset="-128"/>
              </a:rPr>
              <a:t> تعطي اسمه فيها لصاحب عمل </a:t>
            </a:r>
            <a:r>
              <a:rPr lang="ar-SA" sz="1000" u="none" baseline="0" dirty="0" err="1" smtClean="0">
                <a:latin typeface="Times New Roman" pitchFamily="18" charset="0"/>
                <a:ea typeface="ＭＳ Ｐゴシック" charset="-128"/>
              </a:rPr>
              <a:t>محتمل.</a:t>
            </a:r>
            <a:r>
              <a:rPr lang="ar-SA" sz="1000" u="none" baseline="0" dirty="0" smtClean="0">
                <a:latin typeface="Times New Roman" pitchFamily="18" charset="0"/>
                <a:ea typeface="ＭＳ Ｐゴシック" charset="-128"/>
              </a:rPr>
              <a:t> </a:t>
            </a:r>
            <a:r>
              <a:rPr lang="ar-SA" sz="1000" u="none" baseline="0" dirty="0" err="1" smtClean="0">
                <a:latin typeface="Times New Roman" pitchFamily="18" charset="0"/>
                <a:ea typeface="ＭＳ Ｐゴシック" charset="-128"/>
              </a:rPr>
              <a:t>دعهم</a:t>
            </a:r>
            <a:r>
              <a:rPr lang="ar-SA" sz="1000" u="none" baseline="0" dirty="0" smtClean="0">
                <a:latin typeface="Times New Roman" pitchFamily="18" charset="0"/>
                <a:ea typeface="ＭＳ Ｐゴシック" charset="-128"/>
              </a:rPr>
              <a:t> يعرفون المنصب ولماذا ترى أنك مؤهل </a:t>
            </a:r>
            <a:r>
              <a:rPr lang="ar-SA" sz="1000" u="none" baseline="0" dirty="0" err="1" smtClean="0">
                <a:latin typeface="Times New Roman" pitchFamily="18" charset="0"/>
                <a:ea typeface="ＭＳ Ｐゴシック" charset="-128"/>
              </a:rPr>
              <a:t>له.</a:t>
            </a:r>
            <a:r>
              <a:rPr lang="ar-SA" sz="1000" u="none" baseline="0" dirty="0" smtClean="0">
                <a:latin typeface="Times New Roman" pitchFamily="18" charset="0"/>
                <a:ea typeface="ＭＳ Ｐゴシック" charset="-128"/>
              </a:rPr>
              <a:t> ثم اطلب منهم أن يتصلوا بك إذا ما اتصل بهم صاحب </a:t>
            </a:r>
            <a:r>
              <a:rPr lang="ar-SA" sz="1000" u="none" baseline="0" dirty="0" err="1" smtClean="0">
                <a:latin typeface="Times New Roman" pitchFamily="18" charset="0"/>
                <a:ea typeface="ＭＳ Ｐゴシック" charset="-128"/>
              </a:rPr>
              <a:t>العمل.</a:t>
            </a:r>
            <a:r>
              <a:rPr lang="ar-SA" sz="1000" u="none" baseline="0" dirty="0" smtClean="0">
                <a:latin typeface="Times New Roman" pitchFamily="18" charset="0"/>
                <a:ea typeface="ＭＳ Ｐゴシック" charset="-128"/>
              </a:rPr>
              <a:t> ويمكن أن يكون هذا مؤشرا على أن صاحب العمل مهتما </a:t>
            </a:r>
            <a:r>
              <a:rPr lang="ar-SA" sz="1000" u="none" baseline="0" dirty="0" err="1" smtClean="0">
                <a:latin typeface="Times New Roman" pitchFamily="18" charset="0"/>
                <a:ea typeface="ＭＳ Ｐゴシック" charset="-128"/>
              </a:rPr>
              <a:t>بك.</a:t>
            </a:r>
            <a:r>
              <a:rPr lang="ar-SA" sz="1000" u="none" baseline="0" dirty="0" smtClean="0">
                <a:latin typeface="Times New Roman" pitchFamily="18" charset="0"/>
                <a:ea typeface="ＭＳ Ｐゴシック" charset="-128"/>
              </a:rPr>
              <a:t> وهذا يسمى بالإطلاع على المعلومات </a:t>
            </a:r>
            <a:r>
              <a:rPr lang="ar-SA" sz="1000" u="none" baseline="0" dirty="0" err="1" smtClean="0">
                <a:latin typeface="Times New Roman" pitchFamily="18" charset="0"/>
                <a:ea typeface="ＭＳ Ｐゴシック" charset="-128"/>
              </a:rPr>
              <a:t>باتجاهيين.</a:t>
            </a:r>
            <a:r>
              <a:rPr lang="ar-SA" sz="1000" u="none" baseline="0" dirty="0" smtClean="0">
                <a:latin typeface="Times New Roman" pitchFamily="18" charset="0"/>
                <a:ea typeface="ＭＳ Ｐゴシック" charset="-128"/>
              </a:rPr>
              <a:t> وأخيرا ولكن ليس بآخر، عندما تستقر في وظيفتك المثالية أجزل الشكر للأشخاص </a:t>
            </a:r>
            <a:r>
              <a:rPr lang="ar-SA" sz="1000" u="none" baseline="0" dirty="0" err="1" smtClean="0">
                <a:latin typeface="Times New Roman" pitchFamily="18" charset="0"/>
                <a:ea typeface="ＭＳ Ｐゴシック" charset="-128"/>
              </a:rPr>
              <a:t>المعرفين.</a:t>
            </a:r>
            <a:r>
              <a:rPr lang="ar-SA" sz="1000" u="none" baseline="0" dirty="0" smtClean="0">
                <a:latin typeface="Times New Roman" pitchFamily="18" charset="0"/>
                <a:ea typeface="ＭＳ Ｐゴシック" charset="-128"/>
              </a:rPr>
              <a:t> واعرض عليهم وجبة غداء أو أرسل لهم بطاقة شكر أو ورود أو اكتب لهم رسالة حيوية تخبرهم فيها عن وظيفتك </a:t>
            </a:r>
            <a:r>
              <a:rPr lang="ar-SA" sz="1000" u="none" baseline="0" dirty="0" err="1" smtClean="0">
                <a:latin typeface="Times New Roman" pitchFamily="18" charset="0"/>
                <a:ea typeface="ＭＳ Ｐゴシック" charset="-128"/>
              </a:rPr>
              <a:t>الجديدة.</a:t>
            </a:r>
            <a:r>
              <a:rPr lang="ar-SA" sz="1000" u="none" baseline="0" dirty="0" smtClean="0">
                <a:latin typeface="Times New Roman" pitchFamily="18" charset="0"/>
                <a:ea typeface="ＭＳ Ｐゴシック" charset="-128"/>
              </a:rPr>
              <a:t> [إذا كانت  المادة  الموزعة متوفرة]: لقد وضعت ورقة فيها </a:t>
            </a:r>
            <a:r>
              <a:rPr lang="ar-SA" sz="1000" b="1" u="none" baseline="0" dirty="0" smtClean="0">
                <a:latin typeface="Times New Roman" pitchFamily="18" charset="0"/>
                <a:ea typeface="ＭＳ Ｐゴシック" charset="-128"/>
              </a:rPr>
              <a:t>نصائح خاصة بالمعرفين</a:t>
            </a:r>
            <a:r>
              <a:rPr lang="ar-SA" sz="1000" b="0" u="none" baseline="0" dirty="0" smtClean="0">
                <a:latin typeface="Times New Roman" pitchFamily="18" charset="0"/>
                <a:ea typeface="ＭＳ Ｐゴシック" charset="-128"/>
              </a:rPr>
              <a:t> وهي تعطيكم معلومات أكثر حول المعلومات التي يجب إدراجها على ورقة الأشخاص المعرفين وبعض الأسئلة التي قد يطرحها الأشخاص </a:t>
            </a:r>
            <a:r>
              <a:rPr lang="ar-SA" sz="1000" b="0" u="none" baseline="0" dirty="0" err="1" smtClean="0">
                <a:latin typeface="Times New Roman" pitchFamily="18" charset="0"/>
                <a:ea typeface="ＭＳ Ｐゴシック" charset="-128"/>
              </a:rPr>
              <a:t>المعرفون.</a:t>
            </a:r>
            <a:r>
              <a:rPr lang="ar-SA" sz="1000" b="0" u="none" baseline="0" dirty="0" smtClean="0">
                <a:latin typeface="Times New Roman" pitchFamily="18" charset="0"/>
                <a:ea typeface="ＭＳ Ｐゴシック" charset="-128"/>
              </a:rPr>
              <a:t> هل لدى أي منكم أسئلة عن الأشخاص المعرفين؟</a:t>
            </a:r>
            <a:endParaRPr lang="en-US" sz="1000" dirty="0" smtClean="0">
              <a:latin typeface="Times New Roman" pitchFamily="18" charset="0"/>
              <a:ea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a:noFill/>
          <a:ln/>
        </p:spPr>
        <p:txBody>
          <a:bodyPr/>
          <a:lstStyle/>
          <a:p>
            <a:pPr algn="r" rtl="1"/>
            <a:r>
              <a:rPr lang="ar-SA" sz="1000" dirty="0" smtClean="0">
                <a:latin typeface="Times New Roman" pitchFamily="18" charset="0"/>
                <a:ea typeface="ＭＳ Ｐゴシック" charset="-128"/>
              </a:rPr>
              <a:t>لنلخص هذا الجزء المتعلق بالسيرة الذاتية</a:t>
            </a:r>
            <a:endParaRPr lang="en-US" sz="1000" dirty="0" smtClean="0">
              <a:latin typeface="Times New Roman" pitchFamily="18" charset="0"/>
              <a:ea typeface="ＭＳ Ｐゴシック" charset="-128"/>
            </a:endParaRPr>
          </a:p>
          <a:p>
            <a:pPr algn="r" rtl="1"/>
            <a:r>
              <a:rPr lang="ar-SA" sz="1000" dirty="0" smtClean="0">
                <a:latin typeface="Times New Roman" pitchFamily="18" charset="0"/>
                <a:ea typeface="ＭＳ Ｐゴシック" charset="-128"/>
              </a:rPr>
              <a:t>تذكروا أن السيرة الذاتية هي الأدارة  الأساسية لتسويق أنفسكم لدى صاحب العمل ويجب أن يتمكن هذا من  الاطلاع عليه خلال 10 – 20 ثانية.</a:t>
            </a:r>
            <a:endParaRPr lang="en-US" sz="1000" dirty="0" smtClean="0">
              <a:latin typeface="Times New Roman" pitchFamily="18" charset="0"/>
              <a:ea typeface="ＭＳ Ｐゴシック" charset="-128"/>
            </a:endParaRPr>
          </a:p>
          <a:p>
            <a:pPr algn="r" rtl="1"/>
            <a:r>
              <a:rPr lang="ar-SA" sz="1000" dirty="0" smtClean="0">
                <a:latin typeface="Times New Roman" pitchFamily="18" charset="0"/>
                <a:ea typeface="ＭＳ Ｐゴシック" charset="-128"/>
              </a:rPr>
              <a:t>فكروا مليا في محتوى سيرتكم الذاتية: خططوا ونظموا المعلومات واكتبوها ثم</a:t>
            </a:r>
            <a:r>
              <a:rPr lang="ar-SA" sz="1000" baseline="0" dirty="0" smtClean="0">
                <a:latin typeface="Times New Roman" pitchFamily="18" charset="0"/>
                <a:ea typeface="ＭＳ Ｐゴシック" charset="-128"/>
              </a:rPr>
              <a:t> خذوا وقتا لتحريرها وصقلها</a:t>
            </a:r>
            <a:endParaRPr lang="en-US" sz="1000" dirty="0" smtClean="0">
              <a:latin typeface="Times New Roman" pitchFamily="18" charset="0"/>
              <a:ea typeface="ＭＳ Ｐゴシック" charset="-128"/>
            </a:endParaRPr>
          </a:p>
          <a:p>
            <a:pPr algn="r" rtl="1"/>
            <a:r>
              <a:rPr lang="ar-SA" sz="1000" dirty="0" smtClean="0">
                <a:latin typeface="Times New Roman" pitchFamily="18" charset="0"/>
                <a:ea typeface="ＭＳ Ｐゴシック" charset="-128"/>
              </a:rPr>
              <a:t>أدركوا الفرق بين السيرة الذاتية المرتبة حسب الترتيب الزمني وتلك المرتبة حسب الوظيفة عندما تستخدمون أيا من النوعين</a:t>
            </a:r>
            <a:endParaRPr lang="en-US" sz="1000" dirty="0" smtClean="0">
              <a:latin typeface="Times New Roman" pitchFamily="18" charset="0"/>
              <a:ea typeface="ＭＳ Ｐゴシック" charset="-128"/>
            </a:endParaRPr>
          </a:p>
          <a:p>
            <a:pPr algn="r" rtl="1"/>
            <a:r>
              <a:rPr lang="ar-SA" sz="1000" dirty="0" smtClean="0">
                <a:latin typeface="Times New Roman" pitchFamily="18" charset="0"/>
                <a:ea typeface="ＭＳ Ｐゴシック" charset="-128"/>
              </a:rPr>
              <a:t>افهموا</a:t>
            </a:r>
            <a:r>
              <a:rPr lang="ar-SA" sz="1000" baseline="0" dirty="0" smtClean="0">
                <a:latin typeface="Times New Roman" pitchFamily="18" charset="0"/>
                <a:ea typeface="ＭＳ Ｐゴシック" charset="-128"/>
              </a:rPr>
              <a:t> كيف يتم إنشاء السيرة الذاتية المقروءة بالآلة وتلك المعدة للإرسال بالبريد الإلكتروني من السيرة الذاتية الورقية التقليدية</a:t>
            </a:r>
            <a:endParaRPr lang="en-US" sz="1000" dirty="0" smtClean="0">
              <a:latin typeface="Times New Roman" pitchFamily="18" charset="0"/>
              <a:ea typeface="ＭＳ Ｐゴシック" charset="-128"/>
            </a:endParaRPr>
          </a:p>
          <a:p>
            <a:pPr algn="r" rtl="1"/>
            <a:r>
              <a:rPr lang="ar-SA" sz="1000" b="0" dirty="0" smtClean="0">
                <a:latin typeface="Times New Roman" pitchFamily="18" charset="0"/>
                <a:ea typeface="ＭＳ Ｐゴシック" charset="-128"/>
              </a:rPr>
              <a:t>كونوا</a:t>
            </a:r>
            <a:r>
              <a:rPr lang="ar-SA" sz="1000" b="0" baseline="0" dirty="0" smtClean="0">
                <a:latin typeface="Times New Roman" pitchFamily="18" charset="0"/>
                <a:ea typeface="ＭＳ Ｐゴシック" charset="-128"/>
              </a:rPr>
              <a:t> جاهزين لتعبئة المعلومات الواردة في السيرة الذاتية على نماذج طلبات الوظائف الخاصة بأصحاب العمل</a:t>
            </a:r>
          </a:p>
          <a:p>
            <a:pPr algn="r" rtl="1"/>
            <a:endParaRPr lang="en-US" sz="1000" b="0" dirty="0" smtClean="0">
              <a:latin typeface="Times New Roman" pitchFamily="18" charset="0"/>
              <a:ea typeface="ＭＳ Ｐゴシック" charset="-128"/>
            </a:endParaRPr>
          </a:p>
          <a:p>
            <a:pPr algn="r" rtl="1"/>
            <a:r>
              <a:rPr lang="ar-SA" sz="1000" dirty="0" smtClean="0">
                <a:latin typeface="Times New Roman" pitchFamily="18" charset="0"/>
                <a:ea typeface="ＭＳ Ｐゴシック" charset="-128"/>
              </a:rPr>
              <a:t>أرسلوا رسالة غلاف مع السيرة الذاتية</a:t>
            </a:r>
            <a:endParaRPr lang="en-US" sz="1000" dirty="0" smtClean="0">
              <a:latin typeface="Times New Roman" pitchFamily="18" charset="0"/>
              <a:ea typeface="ＭＳ Ｐゴシック" charset="-128"/>
            </a:endParaRPr>
          </a:p>
          <a:p>
            <a:endParaRPr lang="en-US" sz="1000" dirty="0" smtClean="0">
              <a:latin typeface="Times New Roman" pitchFamily="18" charset="0"/>
              <a:ea typeface="ＭＳ Ｐゴシック" charset="-128"/>
            </a:endParaRPr>
          </a:p>
          <a:p>
            <a:pPr algn="r" rtl="1"/>
            <a:r>
              <a:rPr lang="ar-SA" sz="1000" dirty="0" smtClean="0">
                <a:latin typeface="Times New Roman" pitchFamily="18" charset="0"/>
                <a:ea typeface="ＭＳ Ｐゴシック" charset="-128"/>
              </a:rPr>
              <a:t>حضروا أسماء الأشخاص المعرفين ولكن لا تضيفوهم دون أن يطلب ذلك منكم</a:t>
            </a:r>
            <a:endParaRPr lang="en-US" sz="1000" dirty="0" smtClean="0">
              <a:latin typeface="Times New Roman" pitchFamily="18" charset="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a:noFill/>
          <a:ln/>
        </p:spPr>
        <p:txBody>
          <a:bodyPr/>
          <a:lstStyle/>
          <a:p>
            <a:r>
              <a:rPr lang="en-US" sz="1000" b="1" dirty="0" smtClean="0">
                <a:latin typeface="Times New Roman" pitchFamily="18" charset="0"/>
                <a:ea typeface="ＭＳ Ｐゴシック" charset="-128"/>
              </a:rPr>
              <a:t>10-20 SECONDS</a:t>
            </a:r>
          </a:p>
          <a:p>
            <a:r>
              <a:rPr lang="en-US" sz="1000" dirty="0" smtClean="0">
                <a:latin typeface="Times New Roman" pitchFamily="18" charset="0"/>
                <a:ea typeface="ＭＳ Ｐゴシック" charset="-128"/>
              </a:rPr>
              <a:t>You need to make sure that in the 10-20 seconds the employer looks at your resume, they will like what they see.  Let’s talk about how to create a resume that will get you in front of employers.</a:t>
            </a:r>
            <a:endParaRPr lang="ar-SA" sz="1000" dirty="0" smtClean="0">
              <a:latin typeface="Times New Roman" pitchFamily="18" charset="0"/>
              <a:ea typeface="ＭＳ Ｐゴシック" charset="-128"/>
            </a:endParaRPr>
          </a:p>
          <a:p>
            <a:pPr algn="r" rtl="1"/>
            <a:r>
              <a:rPr lang="ar-SA" sz="1000" dirty="0" smtClean="0">
                <a:latin typeface="Times New Roman" pitchFamily="18" charset="0"/>
                <a:ea typeface="ＭＳ Ｐゴシック" charset="-128"/>
              </a:rPr>
              <a:t>10-20 ثانية</a:t>
            </a:r>
          </a:p>
          <a:p>
            <a:pPr algn="r" rtl="1"/>
            <a:r>
              <a:rPr lang="ar-SA" sz="1000" dirty="0" smtClean="0">
                <a:latin typeface="Times New Roman" pitchFamily="18" charset="0"/>
                <a:ea typeface="ＭＳ Ｐゴシック" charset="-128"/>
              </a:rPr>
              <a:t>يجب أن تتأكد أن صاحب العمل يستطيع أن يطلع على سيرتك الذاتية في غضون </a:t>
            </a:r>
            <a:r>
              <a:rPr lang="ar-SA" sz="1000" dirty="0" err="1" smtClean="0">
                <a:latin typeface="Times New Roman" pitchFamily="18" charset="0"/>
                <a:ea typeface="ＭＳ Ｐゴシック" charset="-128"/>
              </a:rPr>
              <a:t>10</a:t>
            </a:r>
            <a:r>
              <a:rPr lang="ar-SA" sz="1000" baseline="0" dirty="0" err="1" smtClean="0">
                <a:latin typeface="Times New Roman" pitchFamily="18" charset="0"/>
                <a:ea typeface="ＭＳ Ｐゴシック" charset="-128"/>
              </a:rPr>
              <a:t> </a:t>
            </a:r>
            <a:r>
              <a:rPr lang="ar-SA" sz="1000" baseline="0" dirty="0" smtClean="0">
                <a:latin typeface="Times New Roman" pitchFamily="18" charset="0"/>
                <a:ea typeface="ＭＳ Ｐゴシック" charset="-128"/>
              </a:rPr>
              <a:t>– 20 ثانية، وأنه سوف يعجب بما </a:t>
            </a:r>
            <a:r>
              <a:rPr lang="ar-SA" sz="1000" baseline="0" dirty="0" err="1" smtClean="0">
                <a:latin typeface="Times New Roman" pitchFamily="18" charset="0"/>
                <a:ea typeface="ＭＳ Ｐゴシック" charset="-128"/>
              </a:rPr>
              <a:t>يراه.</a:t>
            </a:r>
            <a:r>
              <a:rPr lang="ar-SA" sz="1000" baseline="0" dirty="0" smtClean="0">
                <a:latin typeface="Times New Roman" pitchFamily="18" charset="0"/>
                <a:ea typeface="ＭＳ Ｐゴシック" charset="-128"/>
              </a:rPr>
              <a:t> لنتحدث عن كيفية إعداد السيرة الذاتية بطريقة توصلك أمام صاحب العمل</a:t>
            </a:r>
            <a:endParaRPr lang="en-US" sz="1000" dirty="0" smtClean="0">
              <a:latin typeface="Times New Roman" pitchFamily="18" charset="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xfrm>
            <a:off x="935038" y="4414838"/>
            <a:ext cx="5140325" cy="4184650"/>
          </a:xfrm>
          <a:noFill/>
          <a:ln/>
        </p:spPr>
        <p:txBody>
          <a:bodyPr lIns="90628" tIns="45313" rIns="90628" bIns="45313"/>
          <a:lstStyle/>
          <a:p>
            <a:pPr algn="r" rtl="1">
              <a:tabLst>
                <a:tab pos="177800" algn="l"/>
              </a:tabLst>
            </a:pPr>
            <a:r>
              <a:rPr lang="ar-SA" sz="1000" dirty="0" smtClean="0">
                <a:latin typeface="Times New Roman" pitchFamily="18" charset="0"/>
                <a:ea typeface="ＭＳ Ｐゴシック" charset="-128"/>
              </a:rPr>
              <a:t>كتابة سيرتك الذاتية وتحريرها</a:t>
            </a:r>
          </a:p>
          <a:p>
            <a:pPr algn="r" rtl="1">
              <a:tabLst>
                <a:tab pos="177800" algn="l"/>
              </a:tabLst>
            </a:pPr>
            <a:r>
              <a:rPr lang="ar-SA" sz="1000" dirty="0" smtClean="0">
                <a:latin typeface="Times New Roman" pitchFamily="18" charset="0"/>
                <a:ea typeface="ＭＳ Ｐゴシック" charset="-128"/>
              </a:rPr>
              <a:t>السيرة</a:t>
            </a:r>
            <a:r>
              <a:rPr lang="ar-SA" sz="1000" baseline="0" dirty="0" smtClean="0">
                <a:latin typeface="Times New Roman" pitchFamily="18" charset="0"/>
                <a:ea typeface="ＭＳ Ｐゴシック" charset="-128"/>
              </a:rPr>
              <a:t> الذاتية عبارة عن وثيقة لها شكل منظم </a:t>
            </a:r>
            <a:r>
              <a:rPr lang="ar-SA" sz="1000" baseline="0" dirty="0" err="1" smtClean="0">
                <a:latin typeface="Times New Roman" pitchFamily="18" charset="0"/>
                <a:ea typeface="ＭＳ Ｐゴシック" charset="-128"/>
              </a:rPr>
              <a:t>ومنحوت.</a:t>
            </a:r>
            <a:r>
              <a:rPr lang="ar-SA" sz="1000" baseline="0" dirty="0" smtClean="0">
                <a:latin typeface="Times New Roman" pitchFamily="18" charset="0"/>
                <a:ea typeface="ＭＳ Ｐゴシック" charset="-128"/>
              </a:rPr>
              <a:t> سوف تعد عدة مسودة قبل أن تصل إلى المنتج </a:t>
            </a:r>
            <a:r>
              <a:rPr lang="ar-SA" sz="1000" baseline="0" dirty="0" err="1" smtClean="0">
                <a:latin typeface="Times New Roman" pitchFamily="18" charset="0"/>
                <a:ea typeface="ＭＳ Ｐゴシック" charset="-128"/>
              </a:rPr>
              <a:t>النهائي.</a:t>
            </a:r>
            <a:r>
              <a:rPr lang="ar-SA" sz="1000" baseline="0" dirty="0" smtClean="0">
                <a:latin typeface="Times New Roman" pitchFamily="18" charset="0"/>
                <a:ea typeface="ＭＳ Ｐゴシック" charset="-128"/>
              </a:rPr>
              <a:t> ابدأ دائما بالتنظيم: قم بجمع المعلومات عن احتياجات السوق وعن الوظائف التي تستهدفها واجمع معلوماتك الشخصية وأعد قائمة بالنقاط المهمة التي </a:t>
            </a:r>
            <a:r>
              <a:rPr lang="ar-SA" sz="1000" baseline="0" dirty="0" err="1" smtClean="0">
                <a:latin typeface="Times New Roman" pitchFamily="18" charset="0"/>
                <a:ea typeface="ＭＳ Ｐゴシック" charset="-128"/>
              </a:rPr>
              <a:t>تبين </a:t>
            </a:r>
            <a:r>
              <a:rPr lang="ar-SA" sz="1000" baseline="0" dirty="0" smtClean="0">
                <a:latin typeface="Times New Roman" pitchFamily="18" charset="0"/>
                <a:ea typeface="ＭＳ Ｐゴシック" charset="-128"/>
              </a:rPr>
              <a:t>”</a:t>
            </a:r>
            <a:r>
              <a:rPr lang="ar-SA" sz="1000" baseline="0" dirty="0" err="1" smtClean="0">
                <a:latin typeface="Times New Roman" pitchFamily="18" charset="0"/>
                <a:ea typeface="ＭＳ Ｐゴシック" charset="-128"/>
              </a:rPr>
              <a:t>الملاءمة“.</a:t>
            </a:r>
            <a:r>
              <a:rPr lang="ar-SA" sz="1000" baseline="0" dirty="0" smtClean="0">
                <a:latin typeface="Times New Roman" pitchFamily="18" charset="0"/>
                <a:ea typeface="ＭＳ Ｐゴシック" charset="-128"/>
              </a:rPr>
              <a:t> ابدأ بالكتابة من خلال وضع أفكارك بطريقة غير مخضعة </a:t>
            </a:r>
            <a:r>
              <a:rPr lang="ar-SA" sz="1000" baseline="0" dirty="0" err="1" smtClean="0">
                <a:latin typeface="Times New Roman" pitchFamily="18" charset="0"/>
                <a:ea typeface="ＭＳ Ｐゴシック" charset="-128"/>
              </a:rPr>
              <a:t>للرقابة </a:t>
            </a:r>
            <a:r>
              <a:rPr lang="ar-SA" sz="1000" baseline="0" dirty="0" smtClean="0">
                <a:latin typeface="Times New Roman" pitchFamily="18" charset="0"/>
                <a:ea typeface="ＭＳ Ｐゴシック" charset="-128"/>
              </a:rPr>
              <a:t>[بحرية</a:t>
            </a:r>
            <a:r>
              <a:rPr lang="ar-SA" sz="1000" baseline="0" dirty="0" err="1" smtClean="0">
                <a:latin typeface="Times New Roman" pitchFamily="18" charset="0"/>
                <a:ea typeface="ＭＳ Ｐゴシック" charset="-128"/>
              </a:rPr>
              <a:t>].</a:t>
            </a:r>
            <a:r>
              <a:rPr lang="ar-SA" sz="1000" baseline="0" dirty="0" smtClean="0">
                <a:latin typeface="Times New Roman" pitchFamily="18" charset="0"/>
                <a:ea typeface="ＭＳ Ｐゴシック" charset="-128"/>
              </a:rPr>
              <a:t> ليس بالضرورة أن تضع المعلومات بالترتيب في هذه </a:t>
            </a:r>
            <a:r>
              <a:rPr lang="ar-SA" sz="1000" baseline="0" dirty="0" err="1" smtClean="0">
                <a:latin typeface="Times New Roman" pitchFamily="18" charset="0"/>
                <a:ea typeface="ＭＳ Ｐゴシック" charset="-128"/>
              </a:rPr>
              <a:t>المرحلة </a:t>
            </a:r>
            <a:r>
              <a:rPr lang="ar-SA" sz="1000" baseline="0" dirty="0" smtClean="0">
                <a:latin typeface="Times New Roman" pitchFamily="18" charset="0"/>
                <a:ea typeface="ＭＳ Ｐゴシック" charset="-128"/>
              </a:rPr>
              <a:t>– أحيانا كتابة أجزاء من جملة أو عبارات يكفي للانطلاق في هذه الخطوة.</a:t>
            </a:r>
            <a:endParaRPr lang="en-US" sz="1000" dirty="0" smtClean="0">
              <a:latin typeface="Times New Roman" pitchFamily="18" charset="0"/>
              <a:ea typeface="ＭＳ Ｐゴシック" charset="-128"/>
            </a:endParaRPr>
          </a:p>
          <a:p>
            <a:pPr algn="r" rtl="1">
              <a:tabLst>
                <a:tab pos="177800" algn="l"/>
              </a:tabLst>
            </a:pPr>
            <a:r>
              <a:rPr lang="ar-SA" sz="1000" dirty="0" smtClean="0">
                <a:latin typeface="Times New Roman" pitchFamily="18" charset="0"/>
                <a:ea typeface="ＭＳ Ｐゴシック" charset="-128"/>
              </a:rPr>
              <a:t>بعد الكتابة، قم بالتحرير! لا يمكنك أن تكتب وتحرر في الوقت </a:t>
            </a:r>
            <a:r>
              <a:rPr lang="ar-SA" sz="1000" dirty="0" err="1" smtClean="0">
                <a:latin typeface="Times New Roman" pitchFamily="18" charset="0"/>
                <a:ea typeface="ＭＳ Ｐゴシック" charset="-128"/>
              </a:rPr>
              <a:t>ذاته.</a:t>
            </a:r>
            <a:r>
              <a:rPr lang="ar-SA" sz="1000" dirty="0" smtClean="0">
                <a:latin typeface="Times New Roman" pitchFamily="18" charset="0"/>
                <a:ea typeface="ＭＳ Ｐゴシック" charset="-128"/>
              </a:rPr>
              <a:t> الهدف من التحرير واضح ولكنه يؤدي إلى سيرة ذاتية</a:t>
            </a:r>
            <a:r>
              <a:rPr lang="ar-SA" sz="1000" baseline="0" dirty="0" smtClean="0">
                <a:latin typeface="Times New Roman" pitchFamily="18" charset="0"/>
                <a:ea typeface="ＭＳ Ｐゴシック" charset="-128"/>
              </a:rPr>
              <a:t> واضحة </a:t>
            </a:r>
            <a:r>
              <a:rPr lang="ar-SA" sz="1000" baseline="0" dirty="0" err="1" smtClean="0">
                <a:latin typeface="Times New Roman" pitchFamily="18" charset="0"/>
                <a:ea typeface="ＭＳ Ｐゴシック" charset="-128"/>
              </a:rPr>
              <a:t>ومستهدفة.</a:t>
            </a:r>
            <a:r>
              <a:rPr lang="ar-SA" sz="1000" baseline="0" dirty="0" smtClean="0">
                <a:latin typeface="Times New Roman" pitchFamily="18" charset="0"/>
                <a:ea typeface="ＭＳ Ｐゴシック" charset="-128"/>
              </a:rPr>
              <a:t> تأكد من صحة  القواعد </a:t>
            </a:r>
            <a:r>
              <a:rPr lang="ar-SA" sz="1000" baseline="0" dirty="0" err="1" smtClean="0">
                <a:latin typeface="Times New Roman" pitchFamily="18" charset="0"/>
                <a:ea typeface="ＭＳ Ｐゴシック" charset="-128"/>
              </a:rPr>
              <a:t>والإملاء </a:t>
            </a:r>
            <a:r>
              <a:rPr lang="ar-SA" sz="1000" baseline="0" dirty="0" smtClean="0">
                <a:latin typeface="Times New Roman" pitchFamily="18" charset="0"/>
                <a:ea typeface="ＭＳ Ｐゴシック" charset="-128"/>
              </a:rPr>
              <a:t>– مصحح الطباعة من الأدوات المفيدة ولكنه لا يكتشف الكلمات التي تكون </a:t>
            </a:r>
            <a:r>
              <a:rPr lang="ar-SA" sz="1000" baseline="0" dirty="0" err="1" smtClean="0">
                <a:latin typeface="Times New Roman" pitchFamily="18" charset="0"/>
                <a:ea typeface="ＭＳ Ｐゴシック" charset="-128"/>
              </a:rPr>
              <a:t>تهجئتها</a:t>
            </a:r>
            <a:r>
              <a:rPr lang="ar-SA" sz="1000" baseline="0" dirty="0" smtClean="0">
                <a:latin typeface="Times New Roman" pitchFamily="18" charset="0"/>
                <a:ea typeface="ＭＳ Ｐゴシック" charset="-128"/>
              </a:rPr>
              <a:t> صحيحة ولكنها مستخدمة بشكل خاطئ.</a:t>
            </a:r>
            <a:endParaRPr lang="en-US" sz="1000" dirty="0" smtClean="0">
              <a:latin typeface="Times New Roman" pitchFamily="18" charset="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n-US" sz="1000" dirty="0" smtClean="0">
              <a:latin typeface="Times New Roman" pitchFamily="18" charset="0"/>
              <a:ea typeface="ＭＳ Ｐゴシック" charset="-128"/>
            </a:endParaRPr>
          </a:p>
          <a:p>
            <a:endParaRPr lang="en-US" sz="1000" dirty="0" smtClean="0">
              <a:latin typeface="Times New Roman" pitchFamily="18" charset="0"/>
              <a:ea typeface="ＭＳ Ｐゴシック" charset="-128"/>
            </a:endParaRPr>
          </a:p>
          <a:p>
            <a:pPr algn="r" rtl="1"/>
            <a:r>
              <a:rPr lang="ar-SA" sz="1000" dirty="0" smtClean="0">
                <a:latin typeface="Times New Roman" pitchFamily="18" charset="0"/>
                <a:ea typeface="ＭＳ Ｐゴシック" charset="-128"/>
              </a:rPr>
              <a:t>متطلبات السيرة الذاتية</a:t>
            </a:r>
          </a:p>
          <a:p>
            <a:pPr algn="r" rtl="1"/>
            <a:r>
              <a:rPr lang="ar-SA" sz="1000" dirty="0" smtClean="0">
                <a:latin typeface="Times New Roman" pitchFamily="18" charset="0"/>
                <a:ea typeface="ＭＳ Ｐゴシック" charset="-128"/>
              </a:rPr>
              <a:t>عندما يقوم صاحب عمل </a:t>
            </a:r>
            <a:r>
              <a:rPr lang="ar-SA" sz="1000" dirty="0" err="1" smtClean="0">
                <a:latin typeface="Times New Roman" pitchFamily="18" charset="0"/>
                <a:ea typeface="ＭＳ Ｐゴシック" charset="-128"/>
              </a:rPr>
              <a:t>محتمل </a:t>
            </a:r>
            <a:r>
              <a:rPr lang="ar-SA" sz="1000" dirty="0" smtClean="0">
                <a:latin typeface="Times New Roman" pitchFamily="18" charset="0"/>
                <a:ea typeface="ＭＳ Ｐゴシック" charset="-128"/>
              </a:rPr>
              <a:t>– أو ماسح ضوئي </a:t>
            </a:r>
            <a:r>
              <a:rPr lang="ar-SA" sz="1000" dirty="0" err="1" smtClean="0">
                <a:latin typeface="Times New Roman" pitchFamily="18" charset="0"/>
                <a:ea typeface="ＭＳ Ｐゴシック" charset="-128"/>
              </a:rPr>
              <a:t>إلكتروني</a:t>
            </a:r>
            <a:r>
              <a:rPr lang="ar-SA" sz="1000" baseline="0" dirty="0" err="1" smtClean="0">
                <a:latin typeface="Times New Roman" pitchFamily="18" charset="0"/>
                <a:ea typeface="ＭＳ Ｐゴシック" charset="-128"/>
              </a:rPr>
              <a:t> </a:t>
            </a:r>
            <a:r>
              <a:rPr lang="ar-SA" sz="1000" baseline="0" dirty="0" smtClean="0">
                <a:latin typeface="Times New Roman" pitchFamily="18" charset="0"/>
                <a:ea typeface="ＭＳ Ｐゴシック" charset="-128"/>
              </a:rPr>
              <a:t>[ماكينة للقراءة الإلكترونية</a:t>
            </a:r>
            <a:r>
              <a:rPr lang="ar-SA" sz="1000" baseline="0" dirty="0" err="1" smtClean="0">
                <a:latin typeface="Times New Roman" pitchFamily="18" charset="0"/>
                <a:ea typeface="ＭＳ Ｐゴシック" charset="-128"/>
              </a:rPr>
              <a:t>] </a:t>
            </a:r>
            <a:r>
              <a:rPr lang="ar-SA" sz="1000" baseline="0" dirty="0" smtClean="0">
                <a:latin typeface="Times New Roman" pitchFamily="18" charset="0"/>
                <a:ea typeface="ＭＳ Ｐゴシック" charset="-128"/>
              </a:rPr>
              <a:t>– بمراجعة عدد كبير من السير الذاتية تذكر أنهم سوف يرفضون  على الفور السير الذاتية المزعجة أو المسببة للالتباس </a:t>
            </a:r>
            <a:r>
              <a:rPr lang="ar-SA" sz="1000" baseline="0" dirty="0" err="1" smtClean="0">
                <a:latin typeface="Times New Roman" pitchFamily="18" charset="0"/>
                <a:ea typeface="ＭＳ Ｐゴシック" charset="-128"/>
              </a:rPr>
              <a:t>لديهم.</a:t>
            </a:r>
            <a:r>
              <a:rPr lang="ar-SA" sz="1000" baseline="0" dirty="0" smtClean="0">
                <a:latin typeface="Times New Roman" pitchFamily="18" charset="0"/>
                <a:ea typeface="ＭＳ Ｐゴシック" charset="-128"/>
              </a:rPr>
              <a:t> تأكد من قدرة سيرتك الذاتية  على المرور على أول حاجز فحص.</a:t>
            </a:r>
          </a:p>
          <a:p>
            <a:pPr algn="r" rtl="1"/>
            <a:r>
              <a:rPr lang="ar-SA" sz="1000" baseline="0" dirty="0" smtClean="0">
                <a:latin typeface="Times New Roman" pitchFamily="18" charset="0"/>
                <a:ea typeface="ＭＳ Ｐゴシック" charset="-128"/>
              </a:rPr>
              <a:t>ما الذي يمكن أن يسبب </a:t>
            </a:r>
            <a:r>
              <a:rPr lang="ar-SA" sz="1000" baseline="0" dirty="0" err="1" smtClean="0">
                <a:latin typeface="Times New Roman" pitchFamily="18" charset="0"/>
                <a:ea typeface="ＭＳ Ｐゴシック" charset="-128"/>
              </a:rPr>
              <a:t>الإزعاج؟</a:t>
            </a:r>
            <a:r>
              <a:rPr lang="ar-SA" sz="1000" baseline="0" dirty="0" smtClean="0">
                <a:latin typeface="Times New Roman" pitchFamily="18" charset="0"/>
                <a:ea typeface="ＭＳ Ｐゴシック" charset="-128"/>
              </a:rPr>
              <a:t> تنوع الخطوط المستخدمة، استخدام الخط الصغير، الخطوط المزينة التي يصعب قراءتها، الهوامش الصغيرة، تغير خط الطباعة، وجود أخطاء مطبعية أو علامات ترقيم زيادة عن اللازم، عدم انسجام العناوين أو استخدام النقاط </a:t>
            </a:r>
            <a:r>
              <a:rPr lang="ar-SA" sz="1000" baseline="0" dirty="0" err="1" smtClean="0">
                <a:latin typeface="Times New Roman" pitchFamily="18" charset="0"/>
                <a:ea typeface="ＭＳ Ｐゴシック" charset="-128"/>
              </a:rPr>
              <a:t>الترقيمية</a:t>
            </a:r>
            <a:endParaRPr lang="ar-SA" sz="1000" baseline="0" dirty="0" smtClean="0">
              <a:latin typeface="Times New Roman" pitchFamily="18" charset="0"/>
              <a:ea typeface="ＭＳ Ｐゴシック" charset="-128"/>
            </a:endParaRPr>
          </a:p>
          <a:p>
            <a:pPr algn="r" rtl="1"/>
            <a:r>
              <a:rPr lang="ar-SA" sz="1000" baseline="0" dirty="0" smtClean="0">
                <a:latin typeface="Times New Roman" pitchFamily="18" charset="0"/>
                <a:ea typeface="ＭＳ Ｐゴシック" charset="-128"/>
              </a:rPr>
              <a:t>قد تبدو النصائح مغالية بعض </a:t>
            </a:r>
            <a:r>
              <a:rPr lang="ar-SA" sz="1000" baseline="0" dirty="0" err="1" smtClean="0">
                <a:latin typeface="Times New Roman" pitchFamily="18" charset="0"/>
                <a:ea typeface="ＭＳ Ｐゴシック" charset="-128"/>
              </a:rPr>
              <a:t>الشيء؟</a:t>
            </a:r>
            <a:r>
              <a:rPr lang="ar-SA" sz="1000" baseline="0" dirty="0" smtClean="0">
                <a:latin typeface="Times New Roman" pitchFamily="18" charset="0"/>
                <a:ea typeface="ＭＳ Ｐゴシック" charset="-128"/>
              </a:rPr>
              <a:t> ربما ولكن هذا صحيح </a:t>
            </a:r>
            <a:r>
              <a:rPr lang="ar-SA" sz="1000" baseline="0" dirty="0" err="1" smtClean="0">
                <a:latin typeface="Times New Roman" pitchFamily="18" charset="0"/>
                <a:ea typeface="ＭＳ Ｐゴシック" charset="-128"/>
              </a:rPr>
              <a:t>تماما.</a:t>
            </a:r>
            <a:r>
              <a:rPr lang="ar-SA" sz="1000" baseline="0" dirty="0" smtClean="0">
                <a:latin typeface="Times New Roman" pitchFamily="18" charset="0"/>
                <a:ea typeface="ＭＳ Ｐゴシック" charset="-128"/>
              </a:rPr>
              <a:t> فأنت تعطي القارئ عذرا ليضع ورقتك جانبا.</a:t>
            </a:r>
            <a:endParaRPr lang="en-US" sz="1000" dirty="0" smtClean="0">
              <a:latin typeface="Times New Roman" pitchFamily="18" charset="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79513" y="696913"/>
            <a:ext cx="4648200" cy="3486150"/>
          </a:xfrm>
          <a:ln/>
        </p:spPr>
      </p:sp>
      <p:sp>
        <p:nvSpPr>
          <p:cNvPr id="72707" name="Rectangle 3"/>
          <p:cNvSpPr>
            <a:spLocks noGrp="1" noChangeArrowheads="1"/>
          </p:cNvSpPr>
          <p:nvPr>
            <p:ph type="body" idx="1"/>
          </p:nvPr>
        </p:nvSpPr>
        <p:spPr>
          <a:xfrm>
            <a:off x="933450" y="4416425"/>
            <a:ext cx="5143500" cy="4183063"/>
          </a:xfrm>
          <a:noFill/>
          <a:ln/>
        </p:spPr>
        <p:txBody>
          <a:bodyPr/>
          <a:lstStyle/>
          <a:p>
            <a:endParaRPr lang="en-US" sz="1000" dirty="0" smtClean="0">
              <a:latin typeface="Times New Roman" pitchFamily="18" charset="0"/>
              <a:ea typeface="ＭＳ Ｐゴシック" charset="-128"/>
            </a:endParaRPr>
          </a:p>
          <a:p>
            <a:pPr algn="r" rtl="1"/>
            <a:r>
              <a:rPr lang="ar-SA" sz="1000" dirty="0" smtClean="0">
                <a:latin typeface="Times New Roman" pitchFamily="18" charset="0"/>
                <a:ea typeface="ＭＳ Ｐゴシック" charset="-128"/>
              </a:rPr>
              <a:t>أقسام</a:t>
            </a:r>
            <a:r>
              <a:rPr lang="ar-SA" sz="1000" baseline="0" dirty="0" smtClean="0">
                <a:latin typeface="Times New Roman" pitchFamily="18" charset="0"/>
                <a:ea typeface="ＭＳ Ｐゴシック" charset="-128"/>
              </a:rPr>
              <a:t> السيرة الذاتية الرئيسية</a:t>
            </a:r>
          </a:p>
          <a:p>
            <a:pPr algn="r" rtl="1"/>
            <a:r>
              <a:rPr lang="ar-SA" sz="1000" baseline="0" dirty="0" smtClean="0">
                <a:latin typeface="Times New Roman" pitchFamily="18" charset="0"/>
                <a:ea typeface="ＭＳ Ｐゴシック" charset="-128"/>
              </a:rPr>
              <a:t>هناك بعض الأقسام المعيارية التي يجب وضعها في أي سيرة </a:t>
            </a:r>
            <a:r>
              <a:rPr lang="ar-SA" sz="1000" baseline="0" dirty="0" err="1" smtClean="0">
                <a:latin typeface="Times New Roman" pitchFamily="18" charset="0"/>
                <a:ea typeface="ＭＳ Ｐゴシック" charset="-128"/>
              </a:rPr>
              <a:t>ذاتية.</a:t>
            </a:r>
            <a:r>
              <a:rPr lang="ar-SA" sz="1000" baseline="0" dirty="0" smtClean="0">
                <a:latin typeface="Times New Roman" pitchFamily="18" charset="0"/>
                <a:ea typeface="ＭＳ Ｐゴシック" charset="-128"/>
              </a:rPr>
              <a:t> وفي خلال المناقشة قد يختلف الترتيب والتركيز لبعض الأقسام ولكن هناك ضرورة لتنظيم الحقائق  التالية قبل البدء. تشمل الأقسام الرئيسية للسيرة الذاتية على: معلومات الاتصال بك، الهدف – ملخص بجملة واحدة عن هدفك المهني وخيارات الوظائف المفضلة لديك – ملخص المؤهلات وتاريخ العمل والتعليم والإنجازات/ الجوائز والتدريب</a:t>
            </a:r>
          </a:p>
          <a:p>
            <a:pPr algn="r" rtl="1"/>
            <a:r>
              <a:rPr lang="ar-SA" sz="1000" baseline="0" dirty="0" smtClean="0">
                <a:latin typeface="Times New Roman" pitchFamily="18" charset="0"/>
                <a:ea typeface="ＭＳ Ｐゴシック" charset="-128"/>
              </a:rPr>
              <a:t>لا تشمل  معلومات</a:t>
            </a:r>
          </a:p>
          <a:p>
            <a:pPr algn="r" rtl="1"/>
            <a:r>
              <a:rPr lang="ar-SA" sz="1000" baseline="0" dirty="0" smtClean="0">
                <a:latin typeface="Times New Roman" pitchFamily="18" charset="0"/>
                <a:ea typeface="ＭＳ Ｐゴシック" charset="-128"/>
              </a:rPr>
              <a:t>مثل العمر والعرق والحالة الصحية والظروف المادية التي يجوز وضعها على  السيرة </a:t>
            </a:r>
            <a:r>
              <a:rPr lang="ar-SA" sz="1000" baseline="0" dirty="0" err="1" smtClean="0">
                <a:latin typeface="Times New Roman" pitchFamily="18" charset="0"/>
                <a:ea typeface="ＭＳ Ｐゴシック" charset="-128"/>
              </a:rPr>
              <a:t>الذاتية.</a:t>
            </a:r>
            <a:r>
              <a:rPr lang="ar-SA" sz="1000" baseline="0" dirty="0" smtClean="0">
                <a:latin typeface="Times New Roman" pitchFamily="18" charset="0"/>
                <a:ea typeface="ＭＳ Ｐゴシック" charset="-128"/>
              </a:rPr>
              <a:t> الأشخاص الوحيدون الذين يطلب منهم وضع معلومات خاصة بالمظهر والجسم هم الممثلون وعارضو الأزياء وبعض أصحاب المهن  الترفيهية </a:t>
            </a:r>
            <a:r>
              <a:rPr lang="ar-SA" sz="1000" baseline="0" dirty="0" err="1" smtClean="0">
                <a:latin typeface="Times New Roman" pitchFamily="18" charset="0"/>
                <a:ea typeface="ＭＳ Ｐゴシック" charset="-128"/>
              </a:rPr>
              <a:t>الأخرى </a:t>
            </a:r>
            <a:r>
              <a:rPr lang="ar-SA" sz="1000" baseline="0" dirty="0" smtClean="0">
                <a:latin typeface="Times New Roman" pitchFamily="18" charset="0"/>
                <a:ea typeface="ＭＳ Ｐゴシック" charset="-128"/>
              </a:rPr>
              <a:t>– حيث إن تلك من مؤهلات الوظيفة.</a:t>
            </a:r>
            <a:endParaRPr lang="en-US" sz="1000" dirty="0" smtClean="0">
              <a:latin typeface="Times New Roman" pitchFamily="18" charset="0"/>
              <a:ea typeface="ＭＳ Ｐゴシック" charset="-128"/>
            </a:endParaRPr>
          </a:p>
          <a:p>
            <a:endParaRPr lang="en-US" sz="1000" dirty="0" smtClean="0">
              <a:latin typeface="Times New Roman" pitchFamily="18" charset="0"/>
              <a:ea typeface="ＭＳ Ｐゴシック" charset="-128"/>
            </a:endParaRPr>
          </a:p>
          <a:p>
            <a:pPr algn="r" rtl="1"/>
            <a:r>
              <a:rPr lang="ar-SA" sz="1000" dirty="0" smtClean="0">
                <a:latin typeface="Times New Roman" pitchFamily="18" charset="0"/>
                <a:ea typeface="ＭＳ Ｐゴシック" charset="-128"/>
              </a:rPr>
              <a:t>إذا وضعت رقم هاتفك المحمول فتأكد من أنك ترد دائما على الهاتف المحمول بطريقة مهنية. والأمر نفسه</a:t>
            </a:r>
            <a:r>
              <a:rPr lang="ar-SA" sz="1000" baseline="0" dirty="0" smtClean="0">
                <a:latin typeface="Times New Roman" pitchFamily="18" charset="0"/>
                <a:ea typeface="ＭＳ Ｐゴシック" charset="-128"/>
              </a:rPr>
              <a:t> ينطبق على بريدك </a:t>
            </a:r>
            <a:r>
              <a:rPr lang="ar-SA" sz="1000" baseline="0" dirty="0" err="1" smtClean="0">
                <a:latin typeface="Times New Roman" pitchFamily="18" charset="0"/>
                <a:ea typeface="ＭＳ Ｐゴシック" charset="-128"/>
              </a:rPr>
              <a:t>الإلكتروني.</a:t>
            </a:r>
            <a:r>
              <a:rPr lang="ar-SA" sz="1000" baseline="0" dirty="0" smtClean="0">
                <a:latin typeface="Times New Roman" pitchFamily="18" charset="0"/>
                <a:ea typeface="ＭＳ Ｐゴシック" charset="-128"/>
              </a:rPr>
              <a:t> إذا كنت قد أنشأت عنوان بريد إلكتروني جديد فتعود أن تفتح صندوق البريد الوارد بشكل </a:t>
            </a:r>
            <a:r>
              <a:rPr lang="ar-SA" sz="1000" baseline="0" dirty="0" err="1" smtClean="0">
                <a:latin typeface="Times New Roman" pitchFamily="18" charset="0"/>
                <a:ea typeface="ＭＳ Ｐゴシック" charset="-128"/>
              </a:rPr>
              <a:t>منتظم.</a:t>
            </a:r>
            <a:r>
              <a:rPr lang="ar-SA" sz="1000" baseline="0" dirty="0" smtClean="0">
                <a:latin typeface="Times New Roman" pitchFamily="18" charset="0"/>
                <a:ea typeface="ＭＳ Ｐゴシック" charset="-128"/>
              </a:rPr>
              <a:t> وانتبه من العناوين التي تكون شخصية جدا </a:t>
            </a:r>
            <a:r>
              <a:rPr lang="ar-SA" sz="1000" baseline="0" dirty="0" err="1" smtClean="0">
                <a:latin typeface="Times New Roman" pitchFamily="18" charset="0"/>
                <a:ea typeface="ＭＳ Ｐゴシック" charset="-128"/>
              </a:rPr>
              <a:t>بطبيعتها.</a:t>
            </a:r>
            <a:r>
              <a:rPr lang="ar-SA" sz="1000" baseline="0" dirty="0" smtClean="0">
                <a:latin typeface="Times New Roman" pitchFamily="18" charset="0"/>
                <a:ea typeface="ＭＳ Ｐゴシック" charset="-128"/>
              </a:rPr>
              <a:t> سوف تقل حماسة أصحاب العمل تجاهك إذا كان بريدك الإلكتروني يدلي بمعلومات أكثر من اللازم عنك أو عن هواياتك أو </a:t>
            </a:r>
            <a:r>
              <a:rPr lang="ar-SA" sz="1000" baseline="0" dirty="0" err="1" smtClean="0">
                <a:latin typeface="Times New Roman" pitchFamily="18" charset="0"/>
                <a:ea typeface="ＭＳ Ｐゴシック" charset="-128"/>
              </a:rPr>
              <a:t>اهتماماتك.</a:t>
            </a:r>
            <a:r>
              <a:rPr lang="ar-SA" sz="1000" baseline="0" dirty="0" smtClean="0">
                <a:latin typeface="Times New Roman" pitchFamily="18" charset="0"/>
                <a:ea typeface="ＭＳ Ｐゴシック" charset="-128"/>
              </a:rPr>
              <a:t> من يمكن أن يعطي أمثلة على ما </a:t>
            </a:r>
            <a:r>
              <a:rPr lang="ar-SA" sz="1000" baseline="0" dirty="0" err="1" smtClean="0">
                <a:latin typeface="Times New Roman" pitchFamily="18" charset="0"/>
                <a:ea typeface="ＭＳ Ｐゴシック" charset="-128"/>
              </a:rPr>
              <a:t>أقول؟</a:t>
            </a:r>
            <a:r>
              <a:rPr lang="ar-SA" sz="1000" baseline="0" dirty="0" smtClean="0">
                <a:latin typeface="Times New Roman" pitchFamily="18" charset="0"/>
                <a:ea typeface="ＭＳ Ｐゴシック" charset="-128"/>
              </a:rPr>
              <a:t> </a:t>
            </a:r>
            <a:r>
              <a:rPr lang="en-US" sz="1000" dirty="0" smtClean="0">
                <a:latin typeface="Times New Roman" pitchFamily="18" charset="0"/>
                <a:ea typeface="ＭＳ Ｐゴシック" charset="-128"/>
              </a:rPr>
              <a:t>-- [hotbabe@gmail.com or puppylove@yahoo.com or trekkielover@sbcglobal.net]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a:noFill/>
          <a:ln/>
        </p:spPr>
        <p:txBody>
          <a:bodyPr/>
          <a:lstStyle/>
          <a:p>
            <a:pPr algn="r" rtl="1"/>
            <a:r>
              <a:rPr lang="ar-SA" sz="1000" dirty="0" smtClean="0">
                <a:latin typeface="Times New Roman" pitchFamily="18" charset="0"/>
                <a:ea typeface="ＭＳ Ｐゴシック" charset="-128"/>
              </a:rPr>
              <a:t>التاريخ الوظيفي</a:t>
            </a:r>
          </a:p>
          <a:p>
            <a:pPr algn="r" rtl="1"/>
            <a:r>
              <a:rPr lang="ar-SA" sz="1000" dirty="0" smtClean="0">
                <a:latin typeface="Times New Roman" pitchFamily="18" charset="0"/>
                <a:ea typeface="ＭＳ Ｐゴシック" charset="-128"/>
              </a:rPr>
              <a:t>هذا الجزء هو قلب سيرتك </a:t>
            </a:r>
            <a:r>
              <a:rPr lang="ar-SA" sz="1000" dirty="0" err="1" smtClean="0">
                <a:latin typeface="Times New Roman" pitchFamily="18" charset="0"/>
                <a:ea typeface="ＭＳ Ｐゴシック" charset="-128"/>
              </a:rPr>
              <a:t>الذاتية.</a:t>
            </a:r>
            <a:r>
              <a:rPr lang="ar-SA" sz="1000" dirty="0" smtClean="0">
                <a:latin typeface="Times New Roman" pitchFamily="18" charset="0"/>
                <a:ea typeface="ＭＳ Ｐゴシック" charset="-128"/>
              </a:rPr>
              <a:t> يجب أن تضع كافة خبراتك العملية من العمل الأخير حتى الأول أي بترتيب </a:t>
            </a:r>
            <a:r>
              <a:rPr lang="ar-SA" sz="1000" dirty="0" err="1" smtClean="0">
                <a:latin typeface="Times New Roman" pitchFamily="18" charset="0"/>
                <a:ea typeface="ＭＳ Ｐゴシック" charset="-128"/>
              </a:rPr>
              <a:t>تنازلي </a:t>
            </a:r>
            <a:r>
              <a:rPr lang="ar-SA" sz="1000" dirty="0" smtClean="0">
                <a:latin typeface="Times New Roman" pitchFamily="18" charset="0"/>
                <a:ea typeface="ＭＳ Ｐゴシック" charset="-128"/>
              </a:rPr>
              <a:t>– ابتداء</a:t>
            </a:r>
            <a:r>
              <a:rPr lang="ar-SA" sz="1000" baseline="0" dirty="0" smtClean="0">
                <a:latin typeface="Times New Roman" pitchFamily="18" charset="0"/>
                <a:ea typeface="ＭＳ Ｐゴシック" charset="-128"/>
              </a:rPr>
              <a:t> من منصبك الحالي أو  </a:t>
            </a:r>
            <a:r>
              <a:rPr lang="ar-SA" sz="1000" baseline="0" dirty="0" err="1" smtClean="0">
                <a:latin typeface="Times New Roman" pitchFamily="18" charset="0"/>
                <a:ea typeface="ＭＳ Ｐゴシック" charset="-128"/>
              </a:rPr>
              <a:t>الأخير.</a:t>
            </a:r>
            <a:r>
              <a:rPr lang="ar-SA" sz="1000" baseline="0" dirty="0" smtClean="0">
                <a:latin typeface="Times New Roman" pitchFamily="18" charset="0"/>
                <a:ea typeface="ＭＳ Ｐゴシック" charset="-128"/>
              </a:rPr>
              <a:t> ضع المسمى الوظيفي واسم الشركة وتواريخ العمل في كل </a:t>
            </a:r>
            <a:r>
              <a:rPr lang="ar-SA" sz="1000" baseline="0" dirty="0" err="1" smtClean="0">
                <a:latin typeface="Times New Roman" pitchFamily="18" charset="0"/>
                <a:ea typeface="ＭＳ Ｐゴシック" charset="-128"/>
              </a:rPr>
              <a:t>وظيفة.</a:t>
            </a:r>
            <a:r>
              <a:rPr lang="ar-SA" sz="1000" baseline="0" dirty="0" smtClean="0">
                <a:latin typeface="Times New Roman" pitchFamily="18" charset="0"/>
                <a:ea typeface="ＭＳ Ｐゴシック" charset="-128"/>
              </a:rPr>
              <a:t> أدخل مهاراتك الشخصية ومسئولياتك وإنجازاتك تحت كل </a:t>
            </a:r>
            <a:r>
              <a:rPr lang="ar-SA" sz="1000" baseline="0" dirty="0" err="1" smtClean="0">
                <a:latin typeface="Times New Roman" pitchFamily="18" charset="0"/>
                <a:ea typeface="ＭＳ Ｐゴシック" charset="-128"/>
              </a:rPr>
              <a:t>وظيفة.</a:t>
            </a:r>
            <a:r>
              <a:rPr lang="ar-SA" sz="1000" baseline="0" dirty="0" smtClean="0">
                <a:latin typeface="Times New Roman" pitchFamily="18" charset="0"/>
                <a:ea typeface="ＭＳ Ｐゴシック" charset="-128"/>
              </a:rPr>
              <a:t> عادة ما يكون هذا القسم مرتبا ويحتوي على قوائم مرقمة.</a:t>
            </a:r>
            <a:endParaRPr lang="en-US" sz="1000" dirty="0" smtClean="0">
              <a:latin typeface="Times New Roman" pitchFamily="18" charset="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noFill/>
          <a:ln/>
        </p:spPr>
        <p:txBody>
          <a:bodyPr/>
          <a:lstStyle/>
          <a:p>
            <a:pPr algn="r" rtl="1"/>
            <a:r>
              <a:rPr lang="ar-SA" sz="1000" dirty="0" smtClean="0">
                <a:latin typeface="Times New Roman" pitchFamily="18" charset="0"/>
                <a:ea typeface="ＭＳ Ｐゴシック" charset="-128"/>
              </a:rPr>
              <a:t>التعليم</a:t>
            </a:r>
          </a:p>
          <a:p>
            <a:pPr algn="r" rtl="1"/>
            <a:r>
              <a:rPr lang="ar-SA" sz="1000" dirty="0" smtClean="0">
                <a:latin typeface="Times New Roman" pitchFamily="18" charset="0"/>
                <a:ea typeface="ＭＳ Ｐゴシック" charset="-128"/>
              </a:rPr>
              <a:t>مرة أخرى قد ترغب في أن تضع التحصيل العلمي</a:t>
            </a:r>
            <a:r>
              <a:rPr lang="ar-SA" sz="1000" baseline="0" dirty="0" smtClean="0">
                <a:latin typeface="Times New Roman" pitchFamily="18" charset="0"/>
                <a:ea typeface="ＭＳ Ｐゴシック" charset="-128"/>
              </a:rPr>
              <a:t> هنا مرتبا من آخر درجة عملية حصلت عليها ومنتهيا بأول </a:t>
            </a:r>
            <a:r>
              <a:rPr lang="ar-SA" sz="1000" baseline="0" dirty="0" err="1" smtClean="0">
                <a:latin typeface="Times New Roman" pitchFamily="18" charset="0"/>
                <a:ea typeface="ＭＳ Ｐゴシック" charset="-128"/>
              </a:rPr>
              <a:t>درجة.</a:t>
            </a:r>
            <a:r>
              <a:rPr lang="ar-SA" sz="1000" baseline="0" dirty="0" smtClean="0">
                <a:latin typeface="Times New Roman" pitchFamily="18" charset="0"/>
                <a:ea typeface="ＭＳ Ｐゴシック" charset="-128"/>
              </a:rPr>
              <a:t> ضع مسيرتك التعليمية التي </a:t>
            </a:r>
            <a:r>
              <a:rPr lang="ar-SA" sz="1000" baseline="0" dirty="0" err="1" smtClean="0">
                <a:latin typeface="Times New Roman" pitchFamily="18" charset="0"/>
                <a:ea typeface="ＭＳ Ｐゴシック" charset="-128"/>
              </a:rPr>
              <a:t>تبرو</a:t>
            </a:r>
            <a:r>
              <a:rPr lang="ar-SA" sz="1000" baseline="0" dirty="0" smtClean="0">
                <a:latin typeface="Times New Roman" pitchFamily="18" charset="0"/>
                <a:ea typeface="ＭＳ Ｐゴシック" charset="-128"/>
              </a:rPr>
              <a:t> الدرجات العملية التي حصلت عليها أولا وعد بالزمن </a:t>
            </a:r>
            <a:r>
              <a:rPr lang="ar-SA" sz="1000" baseline="0" dirty="0" err="1" smtClean="0">
                <a:latin typeface="Times New Roman" pitchFamily="18" charset="0"/>
                <a:ea typeface="ＭＳ Ｐゴシック" charset="-128"/>
              </a:rPr>
              <a:t>للوراء.</a:t>
            </a:r>
            <a:r>
              <a:rPr lang="ar-SA" sz="1000" baseline="0" dirty="0" smtClean="0">
                <a:latin typeface="Times New Roman" pitchFamily="18" charset="0"/>
                <a:ea typeface="ＭＳ Ｐゴシック" charset="-128"/>
              </a:rPr>
              <a:t> إذا كان لديك تعليم أعلى من  الثانوي فلا تضع شهادة الثانوية </a:t>
            </a:r>
            <a:r>
              <a:rPr lang="ar-SA" sz="1000" baseline="0" dirty="0" err="1" smtClean="0">
                <a:latin typeface="Times New Roman" pitchFamily="18" charset="0"/>
                <a:ea typeface="ＭＳ Ｐゴシック" charset="-128"/>
              </a:rPr>
              <a:t>العامة.</a:t>
            </a:r>
            <a:r>
              <a:rPr lang="ar-SA" sz="1000" baseline="0" dirty="0" smtClean="0">
                <a:latin typeface="Times New Roman" pitchFamily="18" charset="0"/>
                <a:ea typeface="ＭＳ Ｐゴシック" charset="-128"/>
              </a:rPr>
              <a:t> قد ترغب في إضافة الجوائز والتكريم الذي تكون قد حصلت </a:t>
            </a:r>
            <a:r>
              <a:rPr lang="ar-SA" sz="1000" baseline="0" dirty="0" err="1" smtClean="0">
                <a:latin typeface="Times New Roman" pitchFamily="18" charset="0"/>
                <a:ea typeface="ＭＳ Ｐゴシック" charset="-128"/>
              </a:rPr>
              <a:t>عليه.</a:t>
            </a:r>
            <a:r>
              <a:rPr lang="ar-SA" sz="1000" baseline="0" dirty="0" smtClean="0">
                <a:latin typeface="Times New Roman" pitchFamily="18" charset="0"/>
                <a:ea typeface="ＭＳ Ｐゴシック" charset="-128"/>
              </a:rPr>
              <a:t> يمكن وضع هذا القسم قبل المسيرة المهنية إذا كنت خريجا </a:t>
            </a:r>
            <a:r>
              <a:rPr lang="ar-SA" sz="1000" baseline="0" dirty="0" err="1" smtClean="0">
                <a:latin typeface="Times New Roman" pitchFamily="18" charset="0"/>
                <a:ea typeface="ＭＳ Ｐゴシック" charset="-128"/>
              </a:rPr>
              <a:t>جديدا.</a:t>
            </a:r>
            <a:r>
              <a:rPr lang="ar-SA" sz="1000" baseline="0" dirty="0" smtClean="0">
                <a:latin typeface="Times New Roman" pitchFamily="18" charset="0"/>
                <a:ea typeface="ＭＳ Ｐゴシック" charset="-128"/>
              </a:rPr>
              <a:t> ولكن إن كنت ذا باع طويل في العمل فقد ترغب في وضع التحصيل العلمي بعد التاريخ الوظيفي.</a:t>
            </a:r>
            <a:endParaRPr lang="en-US" sz="1000" dirty="0" smtClean="0">
              <a:latin typeface="Times New Roman" pitchFamily="18" charset="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a:noFill/>
          <a:ln/>
        </p:spPr>
        <p:txBody>
          <a:bodyPr/>
          <a:lstStyle/>
          <a:p>
            <a:pPr algn="r" rtl="1"/>
            <a:r>
              <a:rPr lang="ar-SA" sz="1000" dirty="0" smtClean="0">
                <a:latin typeface="Times New Roman" pitchFamily="18" charset="0"/>
                <a:ea typeface="ＭＳ Ｐゴシック" charset="-128"/>
              </a:rPr>
              <a:t>أقسام اختيارية في السيرة الذاتية</a:t>
            </a:r>
          </a:p>
          <a:p>
            <a:pPr algn="r" rtl="1"/>
            <a:r>
              <a:rPr lang="ar-SA" sz="1000" dirty="0" smtClean="0">
                <a:latin typeface="Times New Roman" pitchFamily="18" charset="0"/>
                <a:ea typeface="ＭＳ Ｐゴシック" charset="-128"/>
              </a:rPr>
              <a:t>إذا كانت لديك مواهب خاصة أو حصلت على تدريب تخصصي أو خبرة معينة يمكنك أن تفكر</a:t>
            </a:r>
            <a:r>
              <a:rPr lang="ar-SA" sz="1000" baseline="0" dirty="0" smtClean="0">
                <a:latin typeface="Times New Roman" pitchFamily="18" charset="0"/>
                <a:ea typeface="ＭＳ Ｐゴシック" charset="-128"/>
              </a:rPr>
              <a:t> في إضافتها في قسم مناسب لها في سيرتك الذاتية</a:t>
            </a:r>
            <a:endParaRPr lang="en-US" sz="1000" dirty="0" smtClean="0">
              <a:latin typeface="Times New Roman" pitchFamily="18" charset="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70000"/>
            <a:ext cx="8004175" cy="922338"/>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2366963"/>
            <a:ext cx="8004175" cy="3751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6784975" y="101600"/>
            <a:ext cx="1905000" cy="257175"/>
          </a:xfrm>
        </p:spPr>
        <p:txBody>
          <a:bodyPr/>
          <a:lstStyle>
            <a:lvl1pPr>
              <a:defRPr smtClean="0"/>
            </a:lvl1pPr>
          </a:lstStyle>
          <a:p>
            <a:pPr>
              <a:defRPr/>
            </a:pPr>
            <a:fld id="{6A050B84-4D2B-4E31-BBB2-829F154FC7F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784975" y="101600"/>
            <a:ext cx="1905000" cy="257175"/>
          </a:xfrm>
        </p:spPr>
        <p:txBody>
          <a:bodyPr/>
          <a:lstStyle>
            <a:lvl1pPr>
              <a:defRPr smtClean="0"/>
            </a:lvl1pPr>
          </a:lstStyle>
          <a:p>
            <a:pPr>
              <a:defRPr/>
            </a:pPr>
            <a:fld id="{38B894E5-CF1B-4938-9E94-BAE965B67F9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70000"/>
            <a:ext cx="8004175" cy="9223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366963"/>
            <a:ext cx="3925888" cy="3751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4088" y="2366963"/>
            <a:ext cx="3925887" cy="3751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784975" y="101600"/>
            <a:ext cx="1905000" cy="257175"/>
          </a:xfrm>
        </p:spPr>
        <p:txBody>
          <a:bodyPr/>
          <a:lstStyle>
            <a:lvl1pPr>
              <a:defRPr smtClean="0"/>
            </a:lvl1pPr>
          </a:lstStyle>
          <a:p>
            <a:pPr>
              <a:defRPr/>
            </a:pPr>
            <a:fld id="{18F5B4A0-89A0-4A79-BFBA-99CC3FDAAD3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a:xfrm>
            <a:off x="6784975" y="101600"/>
            <a:ext cx="1905000" cy="257175"/>
          </a:xfrm>
        </p:spPr>
        <p:txBody>
          <a:bodyPr/>
          <a:lstStyle>
            <a:lvl1pPr>
              <a:defRPr smtClean="0"/>
            </a:lvl1pPr>
          </a:lstStyle>
          <a:p>
            <a:pPr>
              <a:defRPr/>
            </a:pPr>
            <a:fld id="{E83B5C58-81B7-412E-8B89-CED50F6E948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9144000" cy="457200"/>
          </a:xfrm>
          <a:prstGeom prst="rect">
            <a:avLst/>
          </a:prstGeom>
          <a:solidFill>
            <a:schemeClr val="bg2"/>
          </a:solidFill>
          <a:ln w="9525">
            <a:noFill/>
            <a:miter lim="800000"/>
            <a:headEnd/>
            <a:tailEnd/>
          </a:ln>
          <a:effectLst/>
        </p:spPr>
        <p:txBody>
          <a:bodyPr wrap="none" anchor="ctr"/>
          <a:lstStyle/>
          <a:p>
            <a:pPr algn="ctr" eaLnBrk="0" hangingPunct="0">
              <a:defRPr/>
            </a:pPr>
            <a:endParaRPr lang="en-US" sz="2400" b="0">
              <a:solidFill>
                <a:srgbClr val="000000"/>
              </a:solidFill>
              <a:latin typeface="Arial" pitchFamily="34" charset="0"/>
              <a:ea typeface="+mn-ea"/>
            </a:endParaRPr>
          </a:p>
        </p:txBody>
      </p:sp>
      <p:sp>
        <p:nvSpPr>
          <p:cNvPr id="1027" name="Rectangle 2"/>
          <p:cNvSpPr>
            <a:spLocks noGrp="1" noChangeArrowheads="1"/>
          </p:cNvSpPr>
          <p:nvPr>
            <p:ph type="title"/>
          </p:nvPr>
        </p:nvSpPr>
        <p:spPr bwMode="auto">
          <a:xfrm>
            <a:off x="685800" y="1270000"/>
            <a:ext cx="8004175" cy="9223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2366963"/>
            <a:ext cx="8004175" cy="37512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6784975" y="101600"/>
            <a:ext cx="1905000" cy="2571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400" b="0">
                <a:solidFill>
                  <a:srgbClr val="FFFFFF"/>
                </a:solidFill>
                <a:latin typeface="+mn-lt"/>
                <a:ea typeface="+mn-ea"/>
              </a:defRPr>
            </a:lvl1pPr>
          </a:lstStyle>
          <a:p>
            <a:pPr>
              <a:defRPr/>
            </a:pPr>
            <a:fld id="{D406E163-65AD-4DF5-B0A5-652133DCCBA5}" type="slidenum">
              <a:rPr lang="en-US"/>
              <a:pPr>
                <a:defRPr/>
              </a:pPr>
              <a:t>‹#›</a:t>
            </a:fld>
            <a:endParaRPr lang="en-US"/>
          </a:p>
        </p:txBody>
      </p:sp>
      <p:sp>
        <p:nvSpPr>
          <p:cNvPr id="1036" name="Text Box 12"/>
          <p:cNvSpPr txBox="1">
            <a:spLocks noChangeArrowheads="1"/>
          </p:cNvSpPr>
          <p:nvPr/>
        </p:nvSpPr>
        <p:spPr bwMode="auto">
          <a:xfrm>
            <a:off x="914400" y="6248400"/>
            <a:ext cx="2590800" cy="228600"/>
          </a:xfrm>
          <a:prstGeom prst="rect">
            <a:avLst/>
          </a:prstGeom>
          <a:noFill/>
          <a:ln w="9525">
            <a:noFill/>
            <a:miter lim="800000"/>
            <a:headEnd/>
            <a:tailEnd/>
          </a:ln>
          <a:effectLst/>
        </p:spPr>
        <p:txBody>
          <a:bodyPr lIns="0" tIns="0" rIns="0" bIns="0"/>
          <a:lstStyle/>
          <a:p>
            <a:r>
              <a:rPr lang="en-US" sz="900" b="0">
                <a:solidFill>
                  <a:srgbClr val="000000"/>
                </a:solidFill>
              </a:rPr>
              <a:t>Manpower Confidential &amp; Proprietary</a:t>
            </a:r>
          </a:p>
        </p:txBody>
      </p:sp>
      <p:sp>
        <p:nvSpPr>
          <p:cNvPr id="1040" name="Rectangle 16"/>
          <p:cNvSpPr>
            <a:spLocks noChangeArrowheads="1"/>
          </p:cNvSpPr>
          <p:nvPr/>
        </p:nvSpPr>
        <p:spPr bwMode="auto">
          <a:xfrm>
            <a:off x="9661525" y="3641725"/>
            <a:ext cx="184150" cy="457200"/>
          </a:xfrm>
          <a:prstGeom prst="rect">
            <a:avLst/>
          </a:prstGeom>
          <a:noFill/>
          <a:ln w="9525">
            <a:noFill/>
            <a:miter lim="800000"/>
            <a:headEnd/>
            <a:tailEnd/>
          </a:ln>
          <a:effectLst/>
        </p:spPr>
        <p:txBody>
          <a:bodyPr wrap="none">
            <a:spAutoFit/>
          </a:bodyPr>
          <a:lstStyle/>
          <a:p>
            <a:pPr>
              <a:defRPr/>
            </a:pPr>
            <a:endParaRPr lang="en-US" sz="2400" b="0">
              <a:solidFill>
                <a:srgbClr val="000000"/>
              </a:solidFill>
              <a:latin typeface="Times New Roman" pitchFamily="18" charset="0"/>
              <a:ea typeface="+mn-ea"/>
            </a:endParaRPr>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Lst>
  <p:timing>
    <p:tnLst>
      <p:par>
        <p:cTn id="1" dur="indefinite" restart="never" nodeType="tmRoot"/>
      </p:par>
    </p:tnLst>
  </p:timing>
  <p:hf hdr="0" ftr="0"/>
  <p:txStyles>
    <p:titleStyle>
      <a:lvl1pPr algn="l" rtl="0" eaLnBrk="0" fontAlgn="base" hangingPunct="0">
        <a:spcBef>
          <a:spcPct val="0"/>
        </a:spcBef>
        <a:spcAft>
          <a:spcPct val="0"/>
        </a:spcAft>
        <a:defRPr sz="3200">
          <a:solidFill>
            <a:schemeClr val="bg2"/>
          </a:solidFill>
          <a:latin typeface="+mj-lt"/>
          <a:ea typeface="+mj-ea"/>
          <a:cs typeface="+mj-cs"/>
        </a:defRPr>
      </a:lvl1pPr>
      <a:lvl2pPr algn="l" rtl="0" eaLnBrk="0" fontAlgn="base" hangingPunct="0">
        <a:spcBef>
          <a:spcPct val="0"/>
        </a:spcBef>
        <a:spcAft>
          <a:spcPct val="0"/>
        </a:spcAft>
        <a:defRPr sz="3200">
          <a:solidFill>
            <a:schemeClr val="bg2"/>
          </a:solidFill>
          <a:latin typeface="Arial" pitchFamily="34" charset="0"/>
        </a:defRPr>
      </a:lvl2pPr>
      <a:lvl3pPr algn="l" rtl="0" eaLnBrk="0" fontAlgn="base" hangingPunct="0">
        <a:spcBef>
          <a:spcPct val="0"/>
        </a:spcBef>
        <a:spcAft>
          <a:spcPct val="0"/>
        </a:spcAft>
        <a:defRPr sz="3200">
          <a:solidFill>
            <a:schemeClr val="bg2"/>
          </a:solidFill>
          <a:latin typeface="Arial" pitchFamily="34" charset="0"/>
        </a:defRPr>
      </a:lvl3pPr>
      <a:lvl4pPr algn="l" rtl="0" eaLnBrk="0" fontAlgn="base" hangingPunct="0">
        <a:spcBef>
          <a:spcPct val="0"/>
        </a:spcBef>
        <a:spcAft>
          <a:spcPct val="0"/>
        </a:spcAft>
        <a:defRPr sz="3200">
          <a:solidFill>
            <a:schemeClr val="bg2"/>
          </a:solidFill>
          <a:latin typeface="Arial" pitchFamily="34" charset="0"/>
        </a:defRPr>
      </a:lvl4pPr>
      <a:lvl5pPr algn="l" rtl="0" eaLnBrk="0" fontAlgn="base" hangingPunct="0">
        <a:spcBef>
          <a:spcPct val="0"/>
        </a:spcBef>
        <a:spcAft>
          <a:spcPct val="0"/>
        </a:spcAft>
        <a:defRPr sz="3200">
          <a:solidFill>
            <a:schemeClr val="bg2"/>
          </a:solidFill>
          <a:latin typeface="Arial" pitchFamily="34" charset="0"/>
        </a:defRPr>
      </a:lvl5pPr>
      <a:lvl6pPr marL="457200" algn="l" rtl="0" fontAlgn="base">
        <a:spcBef>
          <a:spcPct val="0"/>
        </a:spcBef>
        <a:spcAft>
          <a:spcPct val="0"/>
        </a:spcAft>
        <a:defRPr sz="3000">
          <a:solidFill>
            <a:schemeClr val="bg2"/>
          </a:solidFill>
          <a:latin typeface="Arial" pitchFamily="34" charset="0"/>
        </a:defRPr>
      </a:lvl6pPr>
      <a:lvl7pPr marL="914400" algn="l" rtl="0" fontAlgn="base">
        <a:spcBef>
          <a:spcPct val="0"/>
        </a:spcBef>
        <a:spcAft>
          <a:spcPct val="0"/>
        </a:spcAft>
        <a:defRPr sz="3000">
          <a:solidFill>
            <a:schemeClr val="bg2"/>
          </a:solidFill>
          <a:latin typeface="Arial" pitchFamily="34" charset="0"/>
        </a:defRPr>
      </a:lvl7pPr>
      <a:lvl8pPr marL="1371600" algn="l" rtl="0" fontAlgn="base">
        <a:spcBef>
          <a:spcPct val="0"/>
        </a:spcBef>
        <a:spcAft>
          <a:spcPct val="0"/>
        </a:spcAft>
        <a:defRPr sz="3000">
          <a:solidFill>
            <a:schemeClr val="bg2"/>
          </a:solidFill>
          <a:latin typeface="Arial" pitchFamily="34" charset="0"/>
        </a:defRPr>
      </a:lvl8pPr>
      <a:lvl9pPr marL="1828800" algn="l" rtl="0" fontAlgn="base">
        <a:spcBef>
          <a:spcPct val="0"/>
        </a:spcBef>
        <a:spcAft>
          <a:spcPct val="0"/>
        </a:spcAft>
        <a:defRPr sz="3000">
          <a:solidFill>
            <a:schemeClr val="bg2"/>
          </a:solidFill>
          <a:latin typeface="Arial" pitchFamily="34" charset="0"/>
        </a:defRPr>
      </a:lvl9pPr>
    </p:titleStyle>
    <p:bodyStyle>
      <a:lvl1pPr marL="288925" indent="-288925" algn="l" rtl="0" eaLnBrk="0" fontAlgn="base" hangingPunct="0">
        <a:spcBef>
          <a:spcPct val="20000"/>
        </a:spcBef>
        <a:spcAft>
          <a:spcPct val="0"/>
        </a:spcAft>
        <a:buClr>
          <a:schemeClr val="bg2"/>
        </a:buClr>
        <a:buChar char="•"/>
        <a:defRPr sz="2400">
          <a:solidFill>
            <a:schemeClr val="tx1"/>
          </a:solidFill>
          <a:latin typeface="+mn-lt"/>
          <a:ea typeface="+mn-ea"/>
          <a:cs typeface="+mn-cs"/>
        </a:defRPr>
      </a:lvl1pPr>
      <a:lvl2pPr marL="563563" indent="-273050" algn="l" rtl="0" eaLnBrk="0" fontAlgn="base" hangingPunct="0">
        <a:spcBef>
          <a:spcPct val="20000"/>
        </a:spcBef>
        <a:spcAft>
          <a:spcPct val="0"/>
        </a:spcAft>
        <a:buClr>
          <a:schemeClr val="bg2"/>
        </a:buClr>
        <a:buChar char="–"/>
        <a:defRPr>
          <a:solidFill>
            <a:schemeClr val="tx1"/>
          </a:solidFill>
          <a:latin typeface="+mn-lt"/>
        </a:defRPr>
      </a:lvl2pPr>
      <a:lvl3pPr marL="850900" indent="-276225" algn="l" rtl="0" eaLnBrk="0" fontAlgn="base" hangingPunct="0">
        <a:spcBef>
          <a:spcPct val="20000"/>
        </a:spcBef>
        <a:spcAft>
          <a:spcPct val="0"/>
        </a:spcAft>
        <a:buClr>
          <a:schemeClr val="bg2"/>
        </a:buClr>
        <a:buChar char="–"/>
        <a:defRPr>
          <a:solidFill>
            <a:schemeClr val="tx1"/>
          </a:solidFill>
          <a:latin typeface="+mn-lt"/>
        </a:defRPr>
      </a:lvl3pPr>
      <a:lvl4pPr marL="1128713" indent="-276225" algn="l" rtl="0" eaLnBrk="0" fontAlgn="base" hangingPunct="0">
        <a:spcBef>
          <a:spcPct val="20000"/>
        </a:spcBef>
        <a:spcAft>
          <a:spcPct val="0"/>
        </a:spcAft>
        <a:buClr>
          <a:schemeClr val="bg2"/>
        </a:buClr>
        <a:buChar char="–"/>
        <a:defRPr>
          <a:solidFill>
            <a:schemeClr val="tx1"/>
          </a:solidFill>
          <a:latin typeface="+mn-lt"/>
        </a:defRPr>
      </a:lvl4pPr>
      <a:lvl5pPr marL="1416050" indent="-276225" algn="l" rtl="0" eaLnBrk="0" fontAlgn="base" hangingPunct="0">
        <a:spcBef>
          <a:spcPct val="20000"/>
        </a:spcBef>
        <a:spcAft>
          <a:spcPct val="0"/>
        </a:spcAft>
        <a:buClr>
          <a:schemeClr val="bg2"/>
        </a:buClr>
        <a:buChar char="–"/>
        <a:defRPr>
          <a:solidFill>
            <a:schemeClr val="tx1"/>
          </a:solidFill>
          <a:latin typeface="+mn-lt"/>
        </a:defRPr>
      </a:lvl5pPr>
      <a:lvl6pPr marL="1873250" indent="-276225" algn="l" rtl="0" fontAlgn="base">
        <a:spcBef>
          <a:spcPct val="20000"/>
        </a:spcBef>
        <a:spcAft>
          <a:spcPct val="0"/>
        </a:spcAft>
        <a:buClr>
          <a:schemeClr val="bg2"/>
        </a:buClr>
        <a:buChar char="–"/>
        <a:defRPr>
          <a:solidFill>
            <a:schemeClr val="tx1"/>
          </a:solidFill>
          <a:latin typeface="+mn-lt"/>
        </a:defRPr>
      </a:lvl6pPr>
      <a:lvl7pPr marL="2330450" indent="-276225" algn="l" rtl="0" fontAlgn="base">
        <a:spcBef>
          <a:spcPct val="20000"/>
        </a:spcBef>
        <a:spcAft>
          <a:spcPct val="0"/>
        </a:spcAft>
        <a:buClr>
          <a:schemeClr val="bg2"/>
        </a:buClr>
        <a:buChar char="–"/>
        <a:defRPr>
          <a:solidFill>
            <a:schemeClr val="tx1"/>
          </a:solidFill>
          <a:latin typeface="+mn-lt"/>
        </a:defRPr>
      </a:lvl7pPr>
      <a:lvl8pPr marL="2787650" indent="-276225" algn="l" rtl="0" fontAlgn="base">
        <a:spcBef>
          <a:spcPct val="20000"/>
        </a:spcBef>
        <a:spcAft>
          <a:spcPct val="0"/>
        </a:spcAft>
        <a:buClr>
          <a:schemeClr val="bg2"/>
        </a:buClr>
        <a:buChar char="–"/>
        <a:defRPr>
          <a:solidFill>
            <a:schemeClr val="tx1"/>
          </a:solidFill>
          <a:latin typeface="+mn-lt"/>
        </a:defRPr>
      </a:lvl8pPr>
      <a:lvl9pPr marL="3244850" indent="-276225" algn="l" rtl="0" fontAlgn="base">
        <a:spcBef>
          <a:spcPct val="20000"/>
        </a:spcBef>
        <a:spcAft>
          <a:spcPct val="0"/>
        </a:spcAft>
        <a:buClr>
          <a:schemeClr val="bg2"/>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2.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hemeOverride" Target="../theme/themeOverr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hemeOverride" Target="../theme/themeOverride2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554" name="Title 1"/>
          <p:cNvSpPr>
            <a:spLocks noGrp="1"/>
          </p:cNvSpPr>
          <p:nvPr>
            <p:ph type="title" idx="4294967295"/>
          </p:nvPr>
        </p:nvSpPr>
        <p:spPr/>
        <p:txBody>
          <a:bodyPr/>
          <a:lstStyle/>
          <a:p>
            <a:pPr algn="r" rtl="1"/>
            <a:r>
              <a:rPr lang="ar-SA" sz="4100" dirty="0" smtClean="0">
                <a:solidFill>
                  <a:schemeClr val="bg1"/>
                </a:solidFill>
              </a:rPr>
              <a:t>السيرة الذاتية</a:t>
            </a:r>
            <a:endParaRPr lang="en-US" sz="4100" dirty="0" smtClean="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algn="r" rtl="1"/>
            <a:r>
              <a:rPr lang="ar-SA" dirty="0" smtClean="0"/>
              <a:t>أنواع السيرة الذاتية وأشكالها</a:t>
            </a:r>
            <a:endParaRPr lang="en-US" dirty="0" smtClean="0"/>
          </a:p>
        </p:txBody>
      </p:sp>
      <p:sp>
        <p:nvSpPr>
          <p:cNvPr id="143363" name="Rectangle 3"/>
          <p:cNvSpPr>
            <a:spLocks noGrp="1" noChangeArrowheads="1"/>
          </p:cNvSpPr>
          <p:nvPr>
            <p:ph type="body" idx="1"/>
          </p:nvPr>
        </p:nvSpPr>
        <p:spPr/>
        <p:txBody>
          <a:bodyPr/>
          <a:lstStyle/>
          <a:p>
            <a:pPr algn="r" rtl="1"/>
            <a:r>
              <a:rPr lang="ar-SA" dirty="0" smtClean="0"/>
              <a:t>أنواع السيرة الذاتية</a:t>
            </a:r>
            <a:endParaRPr lang="en-US" dirty="0" smtClean="0"/>
          </a:p>
          <a:p>
            <a:pPr lvl="1" algn="r" rtl="1"/>
            <a:r>
              <a:rPr lang="ar-SA" dirty="0" smtClean="0"/>
              <a:t>حسب التسلسل الزمني</a:t>
            </a:r>
            <a:endParaRPr lang="en-US" dirty="0" smtClean="0"/>
          </a:p>
          <a:p>
            <a:pPr lvl="1" algn="r" rtl="1"/>
            <a:r>
              <a:rPr lang="ar-SA" dirty="0" smtClean="0"/>
              <a:t>حسب التسلسل الوظيفي</a:t>
            </a:r>
            <a:endParaRPr lang="en-US" dirty="0" smtClean="0"/>
          </a:p>
          <a:p>
            <a:pPr lvl="1" algn="r" rtl="1"/>
            <a:r>
              <a:rPr lang="ar-SA" dirty="0" smtClean="0"/>
              <a:t>مزيج/ موجهة نحو هدف معين</a:t>
            </a:r>
            <a:endParaRPr lang="en-US" dirty="0" smtClean="0"/>
          </a:p>
          <a:p>
            <a:pPr algn="r" rtl="1"/>
            <a:r>
              <a:rPr lang="ar-SA" dirty="0" smtClean="0"/>
              <a:t>أشكال السيرة الذاتية</a:t>
            </a:r>
            <a:endParaRPr lang="en-US" dirty="0" smtClean="0"/>
          </a:p>
          <a:p>
            <a:pPr lvl="1" algn="r" rtl="1"/>
            <a:r>
              <a:rPr lang="ar-SA" dirty="0" smtClean="0"/>
              <a:t>الشكل التقليدي</a:t>
            </a:r>
            <a:endParaRPr lang="en-US" dirty="0" smtClean="0"/>
          </a:p>
          <a:p>
            <a:pPr lvl="1" algn="r" rtl="1"/>
            <a:r>
              <a:rPr lang="ar-SA" dirty="0" smtClean="0"/>
              <a:t>الشكل القابل للتصوير </a:t>
            </a:r>
            <a:r>
              <a:rPr lang="ar-SA" dirty="0" err="1" smtClean="0"/>
              <a:t>الضوئي </a:t>
            </a:r>
            <a:r>
              <a:rPr lang="ar-SA" dirty="0" smtClean="0"/>
              <a:t>(</a:t>
            </a:r>
            <a:r>
              <a:rPr lang="ar-SA" dirty="0" err="1" smtClean="0"/>
              <a:t>السكانر)</a:t>
            </a:r>
            <a:endParaRPr lang="en-US" dirty="0" smtClean="0"/>
          </a:p>
          <a:p>
            <a:pPr lvl="1" algn="r" rtl="1"/>
            <a:r>
              <a:rPr lang="ar-SA" dirty="0" smtClean="0"/>
              <a:t>الشكل القابل للإرسال عبر البريد الإلكتروني</a:t>
            </a:r>
            <a:endParaRPr lang="en-US" dirty="0" smtClean="0"/>
          </a:p>
        </p:txBody>
      </p:sp>
      <p:sp>
        <p:nvSpPr>
          <p:cNvPr id="6" name="Slide Number Placeholder 5"/>
          <p:cNvSpPr txBox="1">
            <a:spLocks noGrp="1"/>
          </p:cNvSpPr>
          <p:nvPr/>
        </p:nvSpPr>
        <p:spPr bwMode="auto">
          <a:xfrm>
            <a:off x="6784975" y="101600"/>
            <a:ext cx="1905000" cy="257175"/>
          </a:xfrm>
          <a:prstGeom prst="rect">
            <a:avLst/>
          </a:prstGeom>
          <a:noFill/>
          <a:ln>
            <a:miter lim="800000"/>
            <a:headEnd/>
            <a:tailEnd/>
          </a:ln>
        </p:spPr>
        <p:txBody>
          <a:bodyPr lIns="0" tIns="0" rIns="0" bIns="0" anchor="ctr"/>
          <a:lstStyle/>
          <a:p>
            <a:pPr algn="r">
              <a:defRPr/>
            </a:pPr>
            <a:fld id="{07145A89-0CDC-493D-883C-82052BF15CAA}" type="slidenum">
              <a:rPr lang="en-US" sz="1400" b="0">
                <a:solidFill>
                  <a:schemeClr val="bg1"/>
                </a:solidFill>
                <a:latin typeface="+mn-lt"/>
                <a:ea typeface="ＭＳ Ｐゴシック"/>
                <a:cs typeface="ＭＳ Ｐゴシック"/>
              </a:rPr>
              <a:pPr algn="r">
                <a:defRPr/>
              </a:pPr>
              <a:t>10</a:t>
            </a:fld>
            <a:endParaRPr lang="en-US" sz="1400" b="0">
              <a:solidFill>
                <a:schemeClr val="bg1"/>
              </a:solidFill>
              <a:latin typeface="+mn-lt"/>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algn="r" rtl="1"/>
            <a:r>
              <a:rPr lang="ar-SA" dirty="0" smtClean="0"/>
              <a:t>السيرة الذاتية حسب التسلسل الزمني</a:t>
            </a:r>
            <a:endParaRPr lang="en-US" dirty="0" smtClean="0"/>
          </a:p>
        </p:txBody>
      </p:sp>
      <p:sp>
        <p:nvSpPr>
          <p:cNvPr id="144387" name="Rectangle 3"/>
          <p:cNvSpPr>
            <a:spLocks noGrp="1" noChangeArrowheads="1"/>
          </p:cNvSpPr>
          <p:nvPr>
            <p:ph type="body" idx="1"/>
          </p:nvPr>
        </p:nvSpPr>
        <p:spPr/>
        <p:txBody>
          <a:bodyPr/>
          <a:lstStyle/>
          <a:p>
            <a:pPr algn="r" rtl="1"/>
            <a:r>
              <a:rPr lang="ar-SA" dirty="0" smtClean="0"/>
              <a:t>الأشكال الأكثر </a:t>
            </a:r>
            <a:r>
              <a:rPr lang="ar-SA" dirty="0" err="1" smtClean="0"/>
              <a:t>شيوعا </a:t>
            </a:r>
            <a:r>
              <a:rPr lang="ar-SA" dirty="0" smtClean="0"/>
              <a:t>/  استخداما</a:t>
            </a:r>
            <a:endParaRPr lang="en-US" dirty="0" smtClean="0"/>
          </a:p>
          <a:p>
            <a:pPr algn="r" rtl="1"/>
            <a:r>
              <a:rPr lang="ar-SA" dirty="0" smtClean="0"/>
              <a:t>عمل قائمة بالأشغال السابقة من الأحدث إلى الأقدم</a:t>
            </a:r>
            <a:endParaRPr lang="en-US" dirty="0" smtClean="0"/>
          </a:p>
          <a:p>
            <a:pPr algn="r" rtl="1"/>
            <a:r>
              <a:rPr lang="ar-SA" dirty="0" smtClean="0"/>
              <a:t>يظهر تطور المسيرة المهنية</a:t>
            </a:r>
            <a:endParaRPr lang="en-US" dirty="0" smtClean="0"/>
          </a:p>
          <a:p>
            <a:pPr algn="r" rtl="1"/>
            <a:r>
              <a:rPr lang="ar-SA" dirty="0" smtClean="0"/>
              <a:t>تستخدما عندما:</a:t>
            </a:r>
            <a:endParaRPr lang="en-US" dirty="0" smtClean="0"/>
          </a:p>
          <a:p>
            <a:pPr lvl="1" algn="r" rtl="1"/>
            <a:r>
              <a:rPr lang="ar-SA" dirty="0" smtClean="0"/>
              <a:t>تريد العمل في المجال نفسه</a:t>
            </a:r>
            <a:endParaRPr lang="en-US" dirty="0" smtClean="0"/>
          </a:p>
          <a:p>
            <a:pPr lvl="1" algn="r" rtl="1"/>
            <a:r>
              <a:rPr lang="ar-SA" dirty="0" smtClean="0"/>
              <a:t>يكون لديك تاريخ عمل </a:t>
            </a:r>
            <a:r>
              <a:rPr lang="ar-SA" dirty="0" err="1" smtClean="0"/>
              <a:t>متين </a:t>
            </a:r>
            <a:r>
              <a:rPr lang="ar-SA" dirty="0" smtClean="0"/>
              <a:t>[باع طويل في العمل</a:t>
            </a:r>
            <a:r>
              <a:rPr lang="ar-SA" dirty="0" err="1" smtClean="0"/>
              <a:t>]</a:t>
            </a:r>
            <a:endParaRPr lang="en-US" dirty="0" smtClean="0"/>
          </a:p>
          <a:p>
            <a:pPr lvl="1" algn="r" rtl="1"/>
            <a:r>
              <a:rPr lang="ar-SA" dirty="0" smtClean="0"/>
              <a:t>عندما تكون هناك سهولة في نقل المهارات</a:t>
            </a:r>
            <a:endParaRPr lang="en-US" dirty="0" smtClean="0"/>
          </a:p>
        </p:txBody>
      </p:sp>
      <p:sp>
        <p:nvSpPr>
          <p:cNvPr id="6" name="Slide Number Placeholder 5"/>
          <p:cNvSpPr txBox="1">
            <a:spLocks noGrp="1"/>
          </p:cNvSpPr>
          <p:nvPr/>
        </p:nvSpPr>
        <p:spPr bwMode="auto">
          <a:xfrm>
            <a:off x="6784975" y="101600"/>
            <a:ext cx="1905000" cy="257175"/>
          </a:xfrm>
          <a:prstGeom prst="rect">
            <a:avLst/>
          </a:prstGeom>
          <a:noFill/>
          <a:ln>
            <a:miter lim="800000"/>
            <a:headEnd/>
            <a:tailEnd/>
          </a:ln>
        </p:spPr>
        <p:txBody>
          <a:bodyPr lIns="0" tIns="0" rIns="0" bIns="0" anchor="ctr"/>
          <a:lstStyle/>
          <a:p>
            <a:pPr algn="r">
              <a:defRPr/>
            </a:pPr>
            <a:fld id="{E127E124-B9D2-45D1-AE37-08ABFD73F6CF}" type="slidenum">
              <a:rPr lang="en-US" sz="1400" b="0">
                <a:solidFill>
                  <a:schemeClr val="bg1"/>
                </a:solidFill>
                <a:latin typeface="+mn-lt"/>
                <a:ea typeface="ＭＳ Ｐゴシック"/>
                <a:cs typeface="ＭＳ Ｐゴシック"/>
              </a:rPr>
              <a:pPr algn="r">
                <a:defRPr/>
              </a:pPr>
              <a:t>11</a:t>
            </a:fld>
            <a:endParaRPr lang="en-US" sz="1400" b="0">
              <a:solidFill>
                <a:schemeClr val="bg1"/>
              </a:solidFill>
              <a:latin typeface="+mn-lt"/>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algn="r" rtl="1"/>
            <a:r>
              <a:rPr lang="ar-SA" dirty="0" smtClean="0"/>
              <a:t>السيرة الذاتية الوظيفية</a:t>
            </a:r>
            <a:endParaRPr lang="en-US" dirty="0" smtClean="0"/>
          </a:p>
        </p:txBody>
      </p:sp>
      <p:sp>
        <p:nvSpPr>
          <p:cNvPr id="145411" name="Rectangle 3"/>
          <p:cNvSpPr>
            <a:spLocks noGrp="1" noChangeArrowheads="1"/>
          </p:cNvSpPr>
          <p:nvPr>
            <p:ph type="body" idx="1"/>
          </p:nvPr>
        </p:nvSpPr>
        <p:spPr/>
        <p:txBody>
          <a:bodyPr/>
          <a:lstStyle/>
          <a:p>
            <a:pPr algn="r" rtl="1"/>
            <a:r>
              <a:rPr lang="ar-SA" dirty="0" smtClean="0"/>
              <a:t>تركز على المؤهلات</a:t>
            </a:r>
            <a:endParaRPr lang="en-US" dirty="0" smtClean="0"/>
          </a:p>
          <a:p>
            <a:pPr algn="r" rtl="1"/>
            <a:r>
              <a:rPr lang="ar-SA" dirty="0" smtClean="0"/>
              <a:t>يرد ذكر التاريخ الوظيفي والتعليم باقتضاب</a:t>
            </a:r>
            <a:endParaRPr lang="en-US" dirty="0" smtClean="0"/>
          </a:p>
          <a:p>
            <a:pPr algn="r" rtl="1"/>
            <a:r>
              <a:rPr lang="ar-SA" dirty="0" smtClean="0"/>
              <a:t>يتم استخدامها عندما:</a:t>
            </a:r>
            <a:endParaRPr lang="en-US" dirty="0" smtClean="0"/>
          </a:p>
          <a:p>
            <a:pPr lvl="1" algn="r" rtl="1"/>
            <a:r>
              <a:rPr lang="ar-SA" dirty="0" smtClean="0"/>
              <a:t>تكون لديك مهارات كثيرة ليست ذات صلة</a:t>
            </a:r>
            <a:endParaRPr lang="en-US" dirty="0" smtClean="0"/>
          </a:p>
          <a:p>
            <a:pPr lvl="1" algn="r" rtl="1"/>
            <a:r>
              <a:rPr lang="ar-SA" dirty="0" smtClean="0"/>
              <a:t>تغير نوع العمل الذي تعمل فيه</a:t>
            </a:r>
            <a:endParaRPr lang="en-US" dirty="0" smtClean="0"/>
          </a:p>
          <a:p>
            <a:pPr lvl="1" algn="r" rtl="1"/>
            <a:r>
              <a:rPr lang="ar-SA" dirty="0" smtClean="0"/>
              <a:t>تعود للانضمام للقوة العاملة</a:t>
            </a:r>
            <a:endParaRPr lang="en-US" dirty="0" smtClean="0"/>
          </a:p>
          <a:p>
            <a:pPr lvl="1" algn="r" rtl="1"/>
            <a:r>
              <a:rPr lang="ar-SA" dirty="0" smtClean="0"/>
              <a:t>يكون تاريخك الوظيفي ضعيف/ تكون قد غيرت وظائف مرات كثيرة</a:t>
            </a:r>
            <a:endParaRPr lang="en-US" dirty="0" smtClean="0"/>
          </a:p>
        </p:txBody>
      </p:sp>
      <p:sp>
        <p:nvSpPr>
          <p:cNvPr id="6" name="Slide Number Placeholder 5"/>
          <p:cNvSpPr txBox="1">
            <a:spLocks noGrp="1"/>
          </p:cNvSpPr>
          <p:nvPr/>
        </p:nvSpPr>
        <p:spPr bwMode="auto">
          <a:xfrm>
            <a:off x="6784975" y="101600"/>
            <a:ext cx="1905000" cy="257175"/>
          </a:xfrm>
          <a:prstGeom prst="rect">
            <a:avLst/>
          </a:prstGeom>
          <a:noFill/>
          <a:ln>
            <a:miter lim="800000"/>
            <a:headEnd/>
            <a:tailEnd/>
          </a:ln>
        </p:spPr>
        <p:txBody>
          <a:bodyPr lIns="0" tIns="0" rIns="0" bIns="0" anchor="ctr"/>
          <a:lstStyle/>
          <a:p>
            <a:pPr algn="r">
              <a:defRPr/>
            </a:pPr>
            <a:fld id="{D44467AF-03B9-429F-9B8F-955028717257}" type="slidenum">
              <a:rPr lang="en-US" sz="1400" b="0">
                <a:solidFill>
                  <a:schemeClr val="bg1"/>
                </a:solidFill>
                <a:latin typeface="+mn-lt"/>
                <a:ea typeface="ＭＳ Ｐゴシック"/>
                <a:cs typeface="ＭＳ Ｐゴシック"/>
              </a:rPr>
              <a:pPr algn="r">
                <a:defRPr/>
              </a:pPr>
              <a:t>12</a:t>
            </a:fld>
            <a:endParaRPr lang="en-US" sz="1400" b="0">
              <a:solidFill>
                <a:schemeClr val="bg1"/>
              </a:solidFill>
              <a:latin typeface="+mn-lt"/>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noFill/>
          <a:ln/>
        </p:spPr>
        <p:txBody>
          <a:bodyPr tIns="46038" bIns="46038"/>
          <a:lstStyle/>
          <a:p>
            <a:pPr algn="r" rtl="1"/>
            <a:r>
              <a:rPr lang="ar-SA" dirty="0" smtClean="0"/>
              <a:t>السيرة الذاتية التقليدية</a:t>
            </a:r>
            <a:r>
              <a:rPr lang="en-US" dirty="0" smtClean="0"/>
              <a:t/>
            </a:r>
            <a:br>
              <a:rPr lang="en-US" dirty="0" smtClean="0"/>
            </a:br>
            <a:endParaRPr lang="en-US" dirty="0" smtClean="0"/>
          </a:p>
        </p:txBody>
      </p:sp>
      <p:sp>
        <p:nvSpPr>
          <p:cNvPr id="146435" name="Rectangle 3"/>
          <p:cNvSpPr>
            <a:spLocks noGrp="1" noChangeArrowheads="1"/>
          </p:cNvSpPr>
          <p:nvPr>
            <p:ph type="body" idx="1"/>
          </p:nvPr>
        </p:nvSpPr>
        <p:spPr>
          <a:noFill/>
          <a:ln/>
        </p:spPr>
        <p:txBody>
          <a:bodyPr lIns="92075" tIns="46038" rIns="92075" bIns="46038"/>
          <a:lstStyle/>
          <a:p>
            <a:pPr algn="r" rtl="1">
              <a:buFont typeface="Playbill" pitchFamily="82" charset="0"/>
              <a:buChar char="•"/>
            </a:pPr>
            <a:r>
              <a:rPr lang="ar-SA" dirty="0" smtClean="0"/>
              <a:t>تبرز أهم النقاط في المسيرة المهنية على الورق</a:t>
            </a:r>
            <a:endParaRPr lang="en-US" dirty="0" smtClean="0"/>
          </a:p>
          <a:p>
            <a:pPr algn="r" rtl="1">
              <a:buFont typeface="Playbill" pitchFamily="82" charset="0"/>
              <a:buChar char="•"/>
            </a:pPr>
            <a:r>
              <a:rPr lang="ar-SA" dirty="0" smtClean="0"/>
              <a:t>اكتب هذه النسخة أولا</a:t>
            </a:r>
            <a:endParaRPr lang="en-US" dirty="0" smtClean="0"/>
          </a:p>
          <a:p>
            <a:pPr algn="r" rtl="1">
              <a:buFont typeface="Playbill" pitchFamily="82" charset="0"/>
              <a:buChar char="•"/>
            </a:pPr>
            <a:r>
              <a:rPr lang="ar-SA" dirty="0" smtClean="0"/>
              <a:t>ما زالت هناك حاجة لها</a:t>
            </a:r>
            <a:endParaRPr lang="en-US" dirty="0" smtClean="0"/>
          </a:p>
          <a:p>
            <a:pPr algn="r" rtl="1">
              <a:buFontTx/>
              <a:buNone/>
            </a:pPr>
            <a:r>
              <a:rPr lang="en-US" dirty="0" smtClean="0">
                <a:solidFill>
                  <a:srgbClr val="FF0000"/>
                </a:solidFill>
              </a:rPr>
              <a:t>  	</a:t>
            </a:r>
            <a:r>
              <a:rPr lang="ar-SA" dirty="0" smtClean="0"/>
              <a:t>في المقابلات وجها لوجه</a:t>
            </a:r>
            <a:endParaRPr lang="en-US" dirty="0" smtClean="0"/>
          </a:p>
          <a:p>
            <a:pPr algn="r" rtl="1">
              <a:buFont typeface="Playbill" pitchFamily="82" charset="0"/>
              <a:buChar char="•"/>
            </a:pPr>
            <a:r>
              <a:rPr lang="ar-SA" dirty="0" smtClean="0"/>
              <a:t>التكيف مع سوق العمل  اليوم</a:t>
            </a:r>
            <a:endParaRPr lang="en-US" dirty="0" smtClean="0"/>
          </a:p>
          <a:p>
            <a:pPr>
              <a:buFont typeface="Playbill" pitchFamily="82" charset="0"/>
              <a:buChar char="•"/>
            </a:pPr>
            <a:endParaRPr lang="en-US" dirty="0" smtClean="0"/>
          </a:p>
        </p:txBody>
      </p:sp>
      <p:sp>
        <p:nvSpPr>
          <p:cNvPr id="6" name="Slide Number Placeholder 5"/>
          <p:cNvSpPr txBox="1">
            <a:spLocks noGrp="1"/>
          </p:cNvSpPr>
          <p:nvPr/>
        </p:nvSpPr>
        <p:spPr bwMode="auto">
          <a:xfrm>
            <a:off x="6784975" y="101600"/>
            <a:ext cx="1905000" cy="257175"/>
          </a:xfrm>
          <a:prstGeom prst="rect">
            <a:avLst/>
          </a:prstGeom>
          <a:noFill/>
          <a:ln>
            <a:miter lim="800000"/>
            <a:headEnd/>
            <a:tailEnd/>
          </a:ln>
        </p:spPr>
        <p:txBody>
          <a:bodyPr lIns="0" tIns="0" rIns="0" bIns="0" anchor="ctr"/>
          <a:lstStyle/>
          <a:p>
            <a:pPr algn="r">
              <a:defRPr/>
            </a:pPr>
            <a:fld id="{A268BED8-17A3-4789-BAFA-5CDC50C4FC53}" type="slidenum">
              <a:rPr lang="en-US" sz="1400" b="0">
                <a:solidFill>
                  <a:schemeClr val="bg1"/>
                </a:solidFill>
                <a:latin typeface="+mn-lt"/>
                <a:ea typeface="ＭＳ Ｐゴシック"/>
                <a:cs typeface="ＭＳ Ｐゴシック"/>
              </a:rPr>
              <a:pPr algn="r">
                <a:defRPr/>
              </a:pPr>
              <a:t>13</a:t>
            </a:fld>
            <a:endParaRPr lang="en-US" sz="1400" b="0">
              <a:solidFill>
                <a:schemeClr val="bg1"/>
              </a:solidFill>
              <a:latin typeface="+mn-lt"/>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noFill/>
          <a:ln/>
        </p:spPr>
        <p:txBody>
          <a:bodyPr tIns="46038" bIns="46038"/>
          <a:lstStyle/>
          <a:p>
            <a:pPr algn="r" rtl="1"/>
            <a:r>
              <a:rPr lang="ar-SA" dirty="0" smtClean="0"/>
              <a:t>السيرة الذاتية القابلة للقراءة بالآلة(</a:t>
            </a:r>
            <a:r>
              <a:rPr lang="ar-SA" dirty="0" err="1" smtClean="0"/>
              <a:t>السكانر)</a:t>
            </a:r>
            <a:endParaRPr lang="en-US" dirty="0" smtClean="0"/>
          </a:p>
        </p:txBody>
      </p:sp>
      <p:sp>
        <p:nvSpPr>
          <p:cNvPr id="148483" name="Rectangle 3"/>
          <p:cNvSpPr>
            <a:spLocks noGrp="1" noChangeArrowheads="1"/>
          </p:cNvSpPr>
          <p:nvPr>
            <p:ph type="body" idx="1"/>
          </p:nvPr>
        </p:nvSpPr>
        <p:spPr>
          <a:noFill/>
          <a:ln/>
        </p:spPr>
        <p:txBody>
          <a:bodyPr lIns="92075" tIns="46038" rIns="92075" bIns="46038"/>
          <a:lstStyle/>
          <a:p>
            <a:pPr algn="r" rtl="1">
              <a:buFont typeface="Playbill" pitchFamily="82" charset="0"/>
              <a:buChar char="•"/>
            </a:pPr>
            <a:r>
              <a:rPr lang="ar-SA" dirty="0" smtClean="0"/>
              <a:t>يكون شكلها مناسبة </a:t>
            </a:r>
            <a:r>
              <a:rPr lang="ar-SA" dirty="0" err="1" smtClean="0"/>
              <a:t>ل </a:t>
            </a:r>
            <a:r>
              <a:rPr lang="ar-SA" dirty="0" smtClean="0"/>
              <a:t>”العيون التي تقرأ عن الشاشات الإلكترونية“</a:t>
            </a:r>
            <a:endParaRPr lang="en-US" dirty="0" smtClean="0"/>
          </a:p>
          <a:p>
            <a:pPr algn="r" rtl="1">
              <a:buFont typeface="Playbill" pitchFamily="82" charset="0"/>
              <a:buChar char="•"/>
            </a:pPr>
            <a:r>
              <a:rPr lang="ar-SA" dirty="0" smtClean="0"/>
              <a:t>سيرة ذاتية تقليدية محولة</a:t>
            </a:r>
            <a:endParaRPr lang="en-US" dirty="0" smtClean="0"/>
          </a:p>
          <a:p>
            <a:pPr algn="r" rtl="1">
              <a:buFont typeface="Playbill" pitchFamily="82" charset="0"/>
              <a:buChar char="•"/>
            </a:pPr>
            <a:r>
              <a:rPr lang="ar-SA" dirty="0" smtClean="0"/>
              <a:t>تشمل على ملخص بالكلمات الرئيسية</a:t>
            </a:r>
            <a:endParaRPr lang="en-US" dirty="0" smtClean="0"/>
          </a:p>
          <a:p>
            <a:pPr algn="r" rtl="1">
              <a:buFont typeface="Playbill" pitchFamily="82" charset="0"/>
              <a:buChar char="•"/>
            </a:pPr>
            <a:r>
              <a:rPr lang="ar-SA" dirty="0" smtClean="0"/>
              <a:t>يتم ترتيبها بشكل مبسط</a:t>
            </a:r>
            <a:endParaRPr lang="en-US" dirty="0" smtClean="0"/>
          </a:p>
          <a:p>
            <a:pPr algn="r" rtl="1">
              <a:buFontTx/>
              <a:buNone/>
            </a:pPr>
            <a:r>
              <a:rPr lang="en-US" dirty="0" smtClean="0"/>
              <a:t>	</a:t>
            </a:r>
            <a:r>
              <a:rPr lang="ar-SA" dirty="0" smtClean="0"/>
              <a:t>- استخدم أنواع الخط </a:t>
            </a:r>
            <a:r>
              <a:rPr lang="ar-SA" dirty="0" err="1" smtClean="0"/>
              <a:t>التقليدية (</a:t>
            </a:r>
            <a:r>
              <a:rPr lang="en-US" dirty="0" smtClean="0"/>
              <a:t>simplified Arabic, Times New Roman</a:t>
            </a:r>
            <a:r>
              <a:rPr lang="ar-SA" dirty="0" err="1" smtClean="0"/>
              <a:t>)</a:t>
            </a:r>
            <a:endParaRPr lang="en-US" dirty="0" smtClean="0"/>
          </a:p>
          <a:p>
            <a:pPr algn="r" rtl="1">
              <a:buFontTx/>
              <a:buNone/>
            </a:pPr>
            <a:r>
              <a:rPr lang="en-US" dirty="0" smtClean="0"/>
              <a:t>	</a:t>
            </a:r>
            <a:r>
              <a:rPr lang="ar-SA" dirty="0" smtClean="0"/>
              <a:t>- بدون أي تصاميم </a:t>
            </a:r>
            <a:r>
              <a:rPr lang="ar-SA" dirty="0" err="1" smtClean="0"/>
              <a:t>رسمات</a:t>
            </a:r>
            <a:r>
              <a:rPr lang="ar-SA" dirty="0" smtClean="0"/>
              <a:t> أو نقاط ترقيم</a:t>
            </a:r>
            <a:endParaRPr lang="en-US" dirty="0" smtClean="0"/>
          </a:p>
          <a:p>
            <a:pPr algn="r" rtl="1">
              <a:buFontTx/>
              <a:buNone/>
            </a:pPr>
            <a:r>
              <a:rPr lang="en-US" dirty="0" smtClean="0"/>
              <a:t>	</a:t>
            </a:r>
            <a:r>
              <a:rPr lang="ar-SA" dirty="0" smtClean="0"/>
              <a:t>حجم الخط بين </a:t>
            </a:r>
            <a:r>
              <a:rPr lang="ar-SA" dirty="0" err="1" smtClean="0"/>
              <a:t>11 </a:t>
            </a:r>
            <a:r>
              <a:rPr lang="ar-SA" dirty="0" smtClean="0"/>
              <a:t>- 14</a:t>
            </a:r>
            <a:endParaRPr lang="en-US" dirty="0" smtClean="0"/>
          </a:p>
        </p:txBody>
      </p:sp>
      <p:sp>
        <p:nvSpPr>
          <p:cNvPr id="6" name="Slide Number Placeholder 5"/>
          <p:cNvSpPr txBox="1">
            <a:spLocks noGrp="1"/>
          </p:cNvSpPr>
          <p:nvPr/>
        </p:nvSpPr>
        <p:spPr bwMode="auto">
          <a:xfrm>
            <a:off x="6784975" y="101600"/>
            <a:ext cx="1905000" cy="257175"/>
          </a:xfrm>
          <a:prstGeom prst="rect">
            <a:avLst/>
          </a:prstGeom>
          <a:noFill/>
          <a:ln>
            <a:miter lim="800000"/>
            <a:headEnd/>
            <a:tailEnd/>
          </a:ln>
        </p:spPr>
        <p:txBody>
          <a:bodyPr lIns="0" tIns="0" rIns="0" bIns="0" anchor="ctr"/>
          <a:lstStyle/>
          <a:p>
            <a:pPr algn="r">
              <a:defRPr/>
            </a:pPr>
            <a:fld id="{3AC44E0E-A9EA-4884-978F-323448A4D046}" type="slidenum">
              <a:rPr lang="en-US" sz="1400" b="0">
                <a:solidFill>
                  <a:schemeClr val="bg1"/>
                </a:solidFill>
                <a:latin typeface="+mn-lt"/>
                <a:ea typeface="ＭＳ Ｐゴシック"/>
                <a:cs typeface="ＭＳ Ｐゴシック"/>
              </a:rPr>
              <a:pPr algn="r">
                <a:defRPr/>
              </a:pPr>
              <a:t>14</a:t>
            </a:fld>
            <a:endParaRPr lang="en-US" sz="1400" b="0">
              <a:solidFill>
                <a:schemeClr val="bg1"/>
              </a:solidFill>
              <a:latin typeface="+mn-lt"/>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algn="r" rtl="1"/>
            <a:r>
              <a:rPr lang="ar-SA" dirty="0" smtClean="0"/>
              <a:t>بعض النصائح للكلمات الرئيسية المستخدمة في الملخص</a:t>
            </a:r>
            <a:endParaRPr lang="en-US" dirty="0" smtClean="0"/>
          </a:p>
        </p:txBody>
      </p:sp>
      <p:sp>
        <p:nvSpPr>
          <p:cNvPr id="152579" name="Rectangle 3"/>
          <p:cNvSpPr>
            <a:spLocks noGrp="1" noChangeArrowheads="1"/>
          </p:cNvSpPr>
          <p:nvPr>
            <p:ph type="body" idx="1"/>
          </p:nvPr>
        </p:nvSpPr>
        <p:spPr/>
        <p:txBody>
          <a:bodyPr/>
          <a:lstStyle/>
          <a:p>
            <a:pPr algn="r" rtl="1"/>
            <a:r>
              <a:rPr lang="ar-SA" dirty="0" smtClean="0"/>
              <a:t>حدد المهارات والخبرة والتعليم والعضوية في المؤسسات المهنية</a:t>
            </a:r>
            <a:endParaRPr lang="en-US" dirty="0" smtClean="0"/>
          </a:p>
          <a:p>
            <a:pPr algn="r" rtl="1"/>
            <a:r>
              <a:rPr lang="ar-SA" dirty="0" smtClean="0"/>
              <a:t>استخدم اللغة التخصصية والأسماء المختصرة الخاصة بمجال التخصص لديك</a:t>
            </a:r>
            <a:endParaRPr lang="en-US" dirty="0" smtClean="0"/>
          </a:p>
          <a:p>
            <a:pPr algn="r" rtl="1"/>
            <a:r>
              <a:rPr lang="ar-SA" dirty="0" smtClean="0"/>
              <a:t>أدخل معلومات محددة مثل: أسماء برامج الحاسوب ونسختها</a:t>
            </a:r>
            <a:endParaRPr lang="en-US" dirty="0" smtClean="0"/>
          </a:p>
        </p:txBody>
      </p:sp>
      <p:sp>
        <p:nvSpPr>
          <p:cNvPr id="6" name="Slide Number Placeholder 5"/>
          <p:cNvSpPr txBox="1">
            <a:spLocks noGrp="1"/>
          </p:cNvSpPr>
          <p:nvPr/>
        </p:nvSpPr>
        <p:spPr bwMode="auto">
          <a:xfrm>
            <a:off x="6784975" y="101600"/>
            <a:ext cx="1905000" cy="257175"/>
          </a:xfrm>
          <a:prstGeom prst="rect">
            <a:avLst/>
          </a:prstGeom>
          <a:noFill/>
          <a:ln>
            <a:miter lim="800000"/>
            <a:headEnd/>
            <a:tailEnd/>
          </a:ln>
        </p:spPr>
        <p:txBody>
          <a:bodyPr lIns="0" tIns="0" rIns="0" bIns="0" anchor="ctr"/>
          <a:lstStyle/>
          <a:p>
            <a:pPr algn="r">
              <a:defRPr/>
            </a:pPr>
            <a:fld id="{FB84CC88-BAD1-45E3-9137-9BB9CE3C6570}" type="slidenum">
              <a:rPr lang="en-US" sz="1400" b="0">
                <a:solidFill>
                  <a:schemeClr val="bg1"/>
                </a:solidFill>
                <a:latin typeface="+mn-lt"/>
                <a:ea typeface="ＭＳ Ｐゴシック"/>
                <a:cs typeface="ＭＳ Ｐゴシック"/>
              </a:rPr>
              <a:pPr algn="r">
                <a:defRPr/>
              </a:pPr>
              <a:t>15</a:t>
            </a:fld>
            <a:endParaRPr lang="en-US" sz="1400" b="0">
              <a:solidFill>
                <a:schemeClr val="bg1"/>
              </a:solidFill>
              <a:latin typeface="+mn-lt"/>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noFill/>
          <a:ln/>
        </p:spPr>
        <p:txBody>
          <a:bodyPr tIns="46038" bIns="46038"/>
          <a:lstStyle/>
          <a:p>
            <a:pPr algn="r" rtl="1"/>
            <a:r>
              <a:rPr lang="ar-SA" dirty="0" smtClean="0"/>
              <a:t>السيرة الذاتية القابلة للإرسال عبر البريد الإلكتروني</a:t>
            </a:r>
            <a:endParaRPr lang="en-US" dirty="0" smtClean="0"/>
          </a:p>
        </p:txBody>
      </p:sp>
      <p:sp>
        <p:nvSpPr>
          <p:cNvPr id="153603" name="Rectangle 3"/>
          <p:cNvSpPr>
            <a:spLocks noGrp="1" noChangeArrowheads="1"/>
          </p:cNvSpPr>
          <p:nvPr>
            <p:ph type="body" idx="1"/>
          </p:nvPr>
        </p:nvSpPr>
        <p:spPr>
          <a:noFill/>
          <a:ln/>
        </p:spPr>
        <p:txBody>
          <a:bodyPr lIns="92075" tIns="46038" rIns="92075" bIns="46038"/>
          <a:lstStyle/>
          <a:p>
            <a:pPr algn="r" rtl="1">
              <a:buFont typeface="Playbill" pitchFamily="82" charset="0"/>
              <a:buChar char="•"/>
            </a:pPr>
            <a:r>
              <a:rPr lang="ar-SA" dirty="0" smtClean="0"/>
              <a:t>للنقل الإلكتروني</a:t>
            </a:r>
            <a:endParaRPr lang="en-US" dirty="0" smtClean="0"/>
          </a:p>
          <a:p>
            <a:pPr algn="r" rtl="1">
              <a:buFontTx/>
              <a:buNone/>
            </a:pPr>
            <a:r>
              <a:rPr lang="en-US" dirty="0" smtClean="0"/>
              <a:t>  </a:t>
            </a:r>
            <a:r>
              <a:rPr lang="ar-SA" dirty="0" smtClean="0"/>
              <a:t>- بناء على طلب الشركة أو الجهة  الموظفة</a:t>
            </a:r>
            <a:endParaRPr lang="en-US" dirty="0" smtClean="0"/>
          </a:p>
          <a:p>
            <a:pPr algn="r" rtl="1">
              <a:buFontTx/>
              <a:buNone/>
            </a:pPr>
            <a:r>
              <a:rPr lang="ar-SA" dirty="0" smtClean="0"/>
              <a:t>- بنوك العمل والعرض على صفحات الإنترنت</a:t>
            </a:r>
            <a:endParaRPr lang="en-US" dirty="0" smtClean="0"/>
          </a:p>
          <a:p>
            <a:pPr algn="r" rtl="1">
              <a:buFont typeface="Playbill" pitchFamily="82" charset="0"/>
              <a:buChar char="•"/>
            </a:pPr>
            <a:r>
              <a:rPr lang="ar-SA" dirty="0" smtClean="0"/>
              <a:t>اتبع مقترحات تنظيم الشكل</a:t>
            </a:r>
            <a:endParaRPr lang="en-US" dirty="0" smtClean="0"/>
          </a:p>
          <a:p>
            <a:pPr algn="r" rtl="1"/>
            <a:r>
              <a:rPr lang="ar-SA" dirty="0" smtClean="0"/>
              <a:t>قم بالتخزين على هيئة ملفات</a:t>
            </a:r>
            <a:r>
              <a:rPr lang="en-US" dirty="0" smtClean="0"/>
              <a:t>ASCII file - .txt, .rtf, .html </a:t>
            </a:r>
          </a:p>
          <a:p>
            <a:pPr>
              <a:buFontTx/>
              <a:buNone/>
            </a:pPr>
            <a:r>
              <a:rPr lang="en-US" dirty="0" smtClean="0"/>
              <a:t>   </a:t>
            </a:r>
          </a:p>
        </p:txBody>
      </p:sp>
      <p:sp>
        <p:nvSpPr>
          <p:cNvPr id="6" name="Slide Number Placeholder 5"/>
          <p:cNvSpPr txBox="1">
            <a:spLocks noGrp="1"/>
          </p:cNvSpPr>
          <p:nvPr/>
        </p:nvSpPr>
        <p:spPr bwMode="auto">
          <a:xfrm>
            <a:off x="6784975" y="101600"/>
            <a:ext cx="1905000" cy="257175"/>
          </a:xfrm>
          <a:prstGeom prst="rect">
            <a:avLst/>
          </a:prstGeom>
          <a:noFill/>
          <a:ln>
            <a:miter lim="800000"/>
            <a:headEnd/>
            <a:tailEnd/>
          </a:ln>
        </p:spPr>
        <p:txBody>
          <a:bodyPr lIns="0" tIns="0" rIns="0" bIns="0" anchor="ctr"/>
          <a:lstStyle/>
          <a:p>
            <a:pPr algn="r">
              <a:defRPr/>
            </a:pPr>
            <a:fld id="{48EE7676-B5B9-4D10-AA97-8102E6672AE8}" type="slidenum">
              <a:rPr lang="en-US" sz="1400" b="0">
                <a:solidFill>
                  <a:schemeClr val="bg1"/>
                </a:solidFill>
                <a:latin typeface="+mn-lt"/>
                <a:ea typeface="ＭＳ Ｐゴシック"/>
                <a:cs typeface="ＭＳ Ｐゴシック"/>
              </a:rPr>
              <a:pPr algn="r">
                <a:defRPr/>
              </a:pPr>
              <a:t>16</a:t>
            </a:fld>
            <a:endParaRPr lang="en-US" sz="1400" b="0">
              <a:solidFill>
                <a:schemeClr val="bg1"/>
              </a:solidFill>
              <a:latin typeface="+mn-lt"/>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a:spLocks noChangeArrowheads="1"/>
          </p:cNvSpPr>
          <p:nvPr/>
        </p:nvSpPr>
        <p:spPr bwMode="auto">
          <a:xfrm>
            <a:off x="4876800" y="1828800"/>
            <a:ext cx="3040063" cy="4267200"/>
          </a:xfrm>
          <a:prstGeom prst="roundRect">
            <a:avLst>
              <a:gd name="adj" fmla="val 6069"/>
            </a:avLst>
          </a:prstGeom>
          <a:solidFill>
            <a:srgbClr val="F5E5DD"/>
          </a:solidFill>
          <a:ln w="76200">
            <a:solidFill>
              <a:srgbClr val="C8504F"/>
            </a:solidFill>
            <a:round/>
            <a:headEnd/>
            <a:tailEnd/>
          </a:ln>
          <a:effectLst>
            <a:outerShdw dist="23000" dir="5400000" rotWithShape="0">
              <a:srgbClr val="808080">
                <a:alpha val="34999"/>
              </a:srgbClr>
            </a:outerShdw>
          </a:effectLst>
        </p:spPr>
        <p:txBody>
          <a:bodyPr anchor="ctr"/>
          <a:lstStyle/>
          <a:p>
            <a:pPr algn="ctr">
              <a:defRPr/>
            </a:pPr>
            <a:endParaRPr lang="en-US" sz="2400" b="0">
              <a:solidFill>
                <a:srgbClr val="FFFFFF"/>
              </a:solidFill>
              <a:ea typeface="ＭＳ Ｐゴシック" pitchFamily="-112" charset="-128"/>
            </a:endParaRPr>
          </a:p>
        </p:txBody>
      </p:sp>
      <p:sp>
        <p:nvSpPr>
          <p:cNvPr id="10" name="Rounded Rectangle 9"/>
          <p:cNvSpPr>
            <a:spLocks noChangeArrowheads="1"/>
          </p:cNvSpPr>
          <p:nvPr/>
        </p:nvSpPr>
        <p:spPr bwMode="auto">
          <a:xfrm>
            <a:off x="698500" y="1828800"/>
            <a:ext cx="3187700" cy="4343400"/>
          </a:xfrm>
          <a:prstGeom prst="roundRect">
            <a:avLst>
              <a:gd name="adj" fmla="val 6069"/>
            </a:avLst>
          </a:prstGeom>
          <a:solidFill>
            <a:srgbClr val="E7EFEF"/>
          </a:solidFill>
          <a:ln w="76200">
            <a:solidFill>
              <a:srgbClr val="7EA190"/>
            </a:solidFill>
            <a:round/>
            <a:headEnd/>
            <a:tailEnd/>
          </a:ln>
          <a:effectLst>
            <a:outerShdw dist="23000" dir="5400000" rotWithShape="0">
              <a:srgbClr val="808080">
                <a:alpha val="34999"/>
              </a:srgbClr>
            </a:outerShdw>
          </a:effectLst>
        </p:spPr>
        <p:txBody>
          <a:bodyPr anchor="ctr"/>
          <a:lstStyle/>
          <a:p>
            <a:pPr algn="ctr">
              <a:defRPr/>
            </a:pPr>
            <a:endParaRPr lang="en-US" sz="2400" b="0">
              <a:solidFill>
                <a:srgbClr val="FFFFFF"/>
              </a:solidFill>
              <a:ea typeface="ＭＳ Ｐゴシック" pitchFamily="-112" charset="-128"/>
            </a:endParaRPr>
          </a:p>
        </p:txBody>
      </p:sp>
      <p:sp>
        <p:nvSpPr>
          <p:cNvPr id="28676" name="Rectangle 2"/>
          <p:cNvSpPr>
            <a:spLocks noGrp="1" noChangeArrowheads="1"/>
          </p:cNvSpPr>
          <p:nvPr>
            <p:ph type="title" idx="4294967295"/>
          </p:nvPr>
        </p:nvSpPr>
        <p:spPr>
          <a:xfrm>
            <a:off x="685800" y="762000"/>
            <a:ext cx="8077200" cy="530225"/>
          </a:xfrm>
        </p:spPr>
        <p:txBody>
          <a:bodyPr/>
          <a:lstStyle/>
          <a:p>
            <a:pPr algn="r" rtl="1" eaLnBrk="1" hangingPunct="1"/>
            <a:r>
              <a:rPr lang="ar-SA" dirty="0" smtClean="0"/>
              <a:t>ما يجوز وما لا يجوز في السيرة الذاتية</a:t>
            </a:r>
            <a:endParaRPr lang="en-US" dirty="0" smtClean="0"/>
          </a:p>
        </p:txBody>
      </p:sp>
      <p:sp>
        <p:nvSpPr>
          <p:cNvPr id="28677" name="Text Box 4"/>
          <p:cNvSpPr txBox="1">
            <a:spLocks noChangeArrowheads="1"/>
          </p:cNvSpPr>
          <p:nvPr/>
        </p:nvSpPr>
        <p:spPr bwMode="auto">
          <a:xfrm>
            <a:off x="838200" y="1905000"/>
            <a:ext cx="2971800" cy="4191000"/>
          </a:xfrm>
          <a:prstGeom prst="rect">
            <a:avLst/>
          </a:prstGeom>
          <a:noFill/>
          <a:ln w="9525">
            <a:noFill/>
            <a:miter lim="800000"/>
            <a:headEnd/>
            <a:tailEnd/>
          </a:ln>
        </p:spPr>
        <p:txBody>
          <a:bodyPr/>
          <a:lstStyle/>
          <a:p>
            <a:pPr marL="231775" indent="-231775" algn="r" rtl="1">
              <a:lnSpc>
                <a:spcPct val="115000"/>
              </a:lnSpc>
              <a:buFontTx/>
              <a:buChar char="•"/>
            </a:pPr>
            <a:r>
              <a:rPr lang="ar-SA" sz="1600" b="0" dirty="0" smtClean="0"/>
              <a:t>الخلو من الأخطاء</a:t>
            </a:r>
            <a:endParaRPr lang="en-US" sz="1600" b="0" dirty="0"/>
          </a:p>
          <a:p>
            <a:pPr marL="231775" indent="-231775" algn="r" rtl="1">
              <a:lnSpc>
                <a:spcPct val="115000"/>
              </a:lnSpc>
              <a:buFontTx/>
              <a:buChar char="•"/>
            </a:pPr>
            <a:r>
              <a:rPr lang="ar-SA" sz="1600" b="0" dirty="0" smtClean="0"/>
              <a:t>التشديد على المهارات</a:t>
            </a:r>
            <a:endParaRPr lang="en-US" sz="1600" b="0" dirty="0"/>
          </a:p>
          <a:p>
            <a:pPr marL="231775" indent="-231775" algn="r" rtl="1">
              <a:lnSpc>
                <a:spcPct val="115000"/>
              </a:lnSpc>
              <a:buFontTx/>
              <a:buChar char="•"/>
            </a:pPr>
            <a:r>
              <a:rPr lang="ar-SA" sz="1600" b="0" dirty="0" smtClean="0"/>
              <a:t>استخدام الكلمات الرئيسية والأفعال التي تدل على المبادرة</a:t>
            </a:r>
            <a:endParaRPr lang="en-US" sz="1600" b="0" dirty="0"/>
          </a:p>
          <a:p>
            <a:pPr marL="231775" indent="-231775" algn="r" rtl="1">
              <a:lnSpc>
                <a:spcPct val="115000"/>
              </a:lnSpc>
              <a:buFontTx/>
              <a:buChar char="•"/>
            </a:pPr>
            <a:r>
              <a:rPr lang="ar-SA" sz="1600" b="0" dirty="0" smtClean="0"/>
              <a:t>الأمانة</a:t>
            </a:r>
            <a:endParaRPr lang="en-US" sz="1600" b="0" dirty="0"/>
          </a:p>
          <a:p>
            <a:pPr marL="231775" indent="-231775" algn="r" rtl="1">
              <a:lnSpc>
                <a:spcPct val="115000"/>
              </a:lnSpc>
              <a:buFontTx/>
              <a:buChar char="•"/>
            </a:pPr>
            <a:r>
              <a:rPr lang="ar-SA" sz="1600" b="0" dirty="0" smtClean="0"/>
              <a:t>تسويق نفسك</a:t>
            </a:r>
            <a:endParaRPr lang="en-US" sz="1600" b="0" dirty="0"/>
          </a:p>
          <a:p>
            <a:pPr marL="231775" indent="-231775" algn="r" rtl="1">
              <a:lnSpc>
                <a:spcPct val="115000"/>
              </a:lnSpc>
              <a:buFontTx/>
              <a:buChar char="•"/>
            </a:pPr>
            <a:r>
              <a:rPr lang="ar-SA" sz="1600" b="0" dirty="0" smtClean="0"/>
              <a:t>تعديد الإنجازات الكمي</a:t>
            </a:r>
            <a:endParaRPr lang="en-US" sz="1600" b="0" dirty="0"/>
          </a:p>
          <a:p>
            <a:pPr marL="231775" indent="-231775" algn="r" rtl="1">
              <a:lnSpc>
                <a:spcPct val="115000"/>
              </a:lnSpc>
              <a:buFontTx/>
              <a:buChar char="•"/>
            </a:pPr>
            <a:r>
              <a:rPr lang="ar-SA" sz="1600" b="0" dirty="0" smtClean="0"/>
              <a:t>التنظيم</a:t>
            </a:r>
            <a:endParaRPr lang="en-US" sz="1600" b="0" dirty="0"/>
          </a:p>
          <a:p>
            <a:pPr marL="231775" indent="-231775" algn="r" rtl="1">
              <a:lnSpc>
                <a:spcPct val="115000"/>
              </a:lnSpc>
              <a:buFontTx/>
              <a:buChar char="•"/>
            </a:pPr>
            <a:r>
              <a:rPr lang="ar-SA" sz="1600" b="0" dirty="0" smtClean="0"/>
              <a:t>الالتزام بالعناوين/ الكلمات الشائعة</a:t>
            </a:r>
            <a:endParaRPr lang="en-US" sz="1600" b="0" dirty="0"/>
          </a:p>
          <a:p>
            <a:pPr marL="231775" indent="-231775" algn="r" rtl="1">
              <a:lnSpc>
                <a:spcPct val="115000"/>
              </a:lnSpc>
              <a:buFontTx/>
              <a:buChar char="•"/>
            </a:pPr>
            <a:r>
              <a:rPr lang="ar-SA" sz="1600" b="0" dirty="0" smtClean="0"/>
              <a:t>وجود مساحة بيضاء</a:t>
            </a:r>
            <a:endParaRPr lang="en-US" sz="1600" b="0" dirty="0"/>
          </a:p>
          <a:p>
            <a:pPr marL="231775" indent="-231775" algn="r" rtl="1">
              <a:lnSpc>
                <a:spcPct val="115000"/>
              </a:lnSpc>
              <a:buFontTx/>
              <a:buChar char="•"/>
            </a:pPr>
            <a:r>
              <a:rPr lang="ar-SA" sz="1600" b="0" dirty="0" smtClean="0"/>
              <a:t>تجانس النغمة ومستوى اللغة</a:t>
            </a:r>
            <a:endParaRPr lang="en-US" sz="1600" b="0" dirty="0"/>
          </a:p>
          <a:p>
            <a:pPr marL="231775" indent="-231775" algn="r" rtl="1">
              <a:lnSpc>
                <a:spcPct val="115000"/>
              </a:lnSpc>
              <a:buFontTx/>
              <a:buChar char="•"/>
            </a:pPr>
            <a:r>
              <a:rPr lang="ar-SA" sz="1600" b="0" dirty="0" smtClean="0"/>
              <a:t>تحديث السيرة الذاتية بآخر المستجدات في مسيرتك المهنية</a:t>
            </a:r>
            <a:endParaRPr lang="en-US" sz="1600" b="0" dirty="0"/>
          </a:p>
        </p:txBody>
      </p:sp>
      <p:sp>
        <p:nvSpPr>
          <p:cNvPr id="28678" name="Rectangle 6"/>
          <p:cNvSpPr>
            <a:spLocks noChangeArrowheads="1"/>
          </p:cNvSpPr>
          <p:nvPr/>
        </p:nvSpPr>
        <p:spPr bwMode="auto">
          <a:xfrm>
            <a:off x="685800" y="1371600"/>
            <a:ext cx="3048000" cy="544513"/>
          </a:xfrm>
          <a:prstGeom prst="rect">
            <a:avLst/>
          </a:prstGeom>
          <a:noFill/>
          <a:ln w="9525">
            <a:noFill/>
            <a:miter lim="800000"/>
            <a:headEnd/>
            <a:tailEnd/>
          </a:ln>
        </p:spPr>
        <p:txBody>
          <a:bodyPr lIns="0" tIns="0" rIns="0" bIns="0"/>
          <a:lstStyle/>
          <a:p>
            <a:pPr algn="ctr" rtl="1" eaLnBrk="0" hangingPunct="0"/>
            <a:r>
              <a:rPr lang="ar-SA" sz="2400" b="0" dirty="0" smtClean="0"/>
              <a:t>يجوز</a:t>
            </a:r>
            <a:endParaRPr lang="en-US" sz="2400" b="0" dirty="0"/>
          </a:p>
        </p:txBody>
      </p:sp>
      <p:sp>
        <p:nvSpPr>
          <p:cNvPr id="28679" name="Rectangle 7"/>
          <p:cNvSpPr>
            <a:spLocks noChangeArrowheads="1"/>
          </p:cNvSpPr>
          <p:nvPr/>
        </p:nvSpPr>
        <p:spPr bwMode="auto">
          <a:xfrm>
            <a:off x="4953000" y="1371600"/>
            <a:ext cx="2971800" cy="544513"/>
          </a:xfrm>
          <a:prstGeom prst="rect">
            <a:avLst/>
          </a:prstGeom>
          <a:noFill/>
          <a:ln w="9525">
            <a:noFill/>
            <a:miter lim="800000"/>
            <a:headEnd/>
            <a:tailEnd/>
          </a:ln>
        </p:spPr>
        <p:txBody>
          <a:bodyPr lIns="0" tIns="0" rIns="0" bIns="0"/>
          <a:lstStyle/>
          <a:p>
            <a:pPr algn="ctr" eaLnBrk="0" hangingPunct="0"/>
            <a:r>
              <a:rPr lang="ar-SA" sz="2400" b="0" dirty="0" smtClean="0">
                <a:solidFill>
                  <a:schemeClr val="folHlink"/>
                </a:solidFill>
              </a:rPr>
              <a:t>لا يجوز</a:t>
            </a:r>
            <a:endParaRPr lang="en-US" sz="2400" b="0" dirty="0">
              <a:solidFill>
                <a:schemeClr val="folHlink"/>
              </a:solidFill>
            </a:endParaRPr>
          </a:p>
        </p:txBody>
      </p:sp>
      <p:sp>
        <p:nvSpPr>
          <p:cNvPr id="28680" name="Text Box 9"/>
          <p:cNvSpPr txBox="1">
            <a:spLocks noChangeArrowheads="1"/>
          </p:cNvSpPr>
          <p:nvPr/>
        </p:nvSpPr>
        <p:spPr bwMode="auto">
          <a:xfrm>
            <a:off x="4724400" y="1905000"/>
            <a:ext cx="3200400" cy="4056495"/>
          </a:xfrm>
          <a:prstGeom prst="rect">
            <a:avLst/>
          </a:prstGeom>
          <a:noFill/>
          <a:ln w="9525">
            <a:noFill/>
            <a:miter lim="800000"/>
            <a:headEnd/>
            <a:tailEnd/>
          </a:ln>
        </p:spPr>
        <p:txBody>
          <a:bodyPr>
            <a:spAutoFit/>
          </a:bodyPr>
          <a:lstStyle/>
          <a:p>
            <a:pPr lvl="1" indent="-225425" algn="r" rtl="1">
              <a:lnSpc>
                <a:spcPct val="115000"/>
              </a:lnSpc>
              <a:buFontTx/>
              <a:buChar char="•"/>
            </a:pPr>
            <a:r>
              <a:rPr lang="ar-SA" altLang="ja-JP" sz="1600" b="0" dirty="0" smtClean="0"/>
              <a:t>عدم وضع التواريخ</a:t>
            </a:r>
            <a:endParaRPr lang="en-US" altLang="ja-JP" sz="1600" b="0" dirty="0"/>
          </a:p>
          <a:p>
            <a:pPr lvl="1" indent="-225425" algn="r" rtl="1">
              <a:lnSpc>
                <a:spcPct val="115000"/>
              </a:lnSpc>
              <a:buFontTx/>
              <a:buChar char="•"/>
            </a:pPr>
            <a:r>
              <a:rPr lang="ar-SA" altLang="ja-JP" sz="1600" b="0" dirty="0" smtClean="0"/>
              <a:t>إغفال عمل قوائم بالإنجازات</a:t>
            </a:r>
            <a:endParaRPr lang="en-US" altLang="ja-JP" sz="1600" b="0" dirty="0"/>
          </a:p>
          <a:p>
            <a:pPr lvl="1" indent="-225425" algn="r" rtl="1">
              <a:lnSpc>
                <a:spcPct val="115000"/>
              </a:lnSpc>
              <a:buFontTx/>
              <a:buChar char="•"/>
            </a:pPr>
            <a:r>
              <a:rPr lang="ar-SA" altLang="ja-JP" sz="1600" b="0" dirty="0" smtClean="0"/>
              <a:t>استخدام أنواع الخطوط </a:t>
            </a:r>
            <a:r>
              <a:rPr lang="ar-SA" altLang="ja-JP" sz="1600" b="0" dirty="0" err="1" smtClean="0"/>
              <a:t>التزينية</a:t>
            </a:r>
            <a:endParaRPr lang="en-US" altLang="ja-JP" sz="1600" b="0" dirty="0"/>
          </a:p>
          <a:p>
            <a:pPr lvl="1" indent="-225425" algn="r" rtl="1">
              <a:lnSpc>
                <a:spcPct val="115000"/>
              </a:lnSpc>
              <a:buFontTx/>
              <a:buChar char="•"/>
            </a:pPr>
            <a:r>
              <a:rPr lang="ar-SA" altLang="ja-JP" sz="1600" b="0" dirty="0" smtClean="0"/>
              <a:t>وجود أخطاء بالطباعة أو بالقواعد أو بالإملاء</a:t>
            </a:r>
            <a:endParaRPr lang="en-US" altLang="ja-JP" sz="1600" b="0" dirty="0"/>
          </a:p>
          <a:p>
            <a:pPr lvl="1" indent="-225425" algn="r" rtl="1">
              <a:lnSpc>
                <a:spcPct val="115000"/>
              </a:lnSpc>
              <a:buFontTx/>
              <a:buChar char="•"/>
            </a:pPr>
            <a:r>
              <a:rPr lang="ar-SA" altLang="ja-JP" sz="1600" b="0" dirty="0" smtClean="0"/>
              <a:t>أن يكون الشكل غير منظما</a:t>
            </a:r>
            <a:endParaRPr lang="en-US" altLang="ja-JP" sz="1600" b="0" dirty="0"/>
          </a:p>
          <a:p>
            <a:pPr lvl="1" indent="-225425" algn="r" rtl="1">
              <a:lnSpc>
                <a:spcPct val="115000"/>
              </a:lnSpc>
              <a:buFontTx/>
              <a:buChar char="•"/>
            </a:pPr>
            <a:r>
              <a:rPr lang="ar-SA" altLang="ja-JP" sz="1600" b="0" dirty="0" smtClean="0"/>
              <a:t>المبالغة في وصف المهارات الوظيفية والإنجازات</a:t>
            </a:r>
            <a:endParaRPr lang="en-US" altLang="ja-JP" sz="1600" b="0" dirty="0"/>
          </a:p>
          <a:p>
            <a:pPr lvl="1" indent="-225425" algn="r" rtl="1">
              <a:lnSpc>
                <a:spcPct val="115000"/>
              </a:lnSpc>
              <a:buFontTx/>
              <a:buChar char="•"/>
            </a:pPr>
            <a:r>
              <a:rPr lang="ar-SA" altLang="ja-JP" sz="1600" b="0" dirty="0" smtClean="0"/>
              <a:t>استخدام المختصرات</a:t>
            </a:r>
            <a:endParaRPr lang="en-US" altLang="ja-JP" sz="1600" b="0" dirty="0"/>
          </a:p>
          <a:p>
            <a:pPr lvl="1" indent="-225425" algn="r" rtl="1">
              <a:lnSpc>
                <a:spcPct val="115000"/>
              </a:lnSpc>
              <a:buFontTx/>
              <a:buChar char="•"/>
            </a:pPr>
            <a:r>
              <a:rPr lang="ar-SA" altLang="ja-JP" sz="1600" b="0" dirty="0" smtClean="0"/>
              <a:t>وضع السن والعرق والدين والجنس والأصل القومي</a:t>
            </a:r>
            <a:endParaRPr lang="en-US" sz="1600" b="0" dirty="0"/>
          </a:p>
          <a:p>
            <a:pPr lvl="1" indent="-225425" algn="r" rtl="1">
              <a:lnSpc>
                <a:spcPct val="115000"/>
              </a:lnSpc>
              <a:buFontTx/>
              <a:buChar char="•"/>
            </a:pPr>
            <a:r>
              <a:rPr lang="ar-SA" altLang="ja-JP" sz="1600" b="0" dirty="0" smtClean="0"/>
              <a:t>وصف الحالة الصحية أو الشكل الخارجي</a:t>
            </a:r>
            <a:endParaRPr lang="en-US" altLang="ja-JP" sz="1600" b="0" dirty="0"/>
          </a:p>
          <a:p>
            <a:pPr lvl="1" indent="-225425">
              <a:lnSpc>
                <a:spcPct val="115000"/>
              </a:lnSpc>
            </a:pPr>
            <a:endParaRPr lang="en-US" sz="1600" b="0" dirty="0"/>
          </a:p>
        </p:txBody>
      </p:sp>
      <p:sp>
        <p:nvSpPr>
          <p:cNvPr id="11" name="Slide Number Placeholder 10"/>
          <p:cNvSpPr>
            <a:spLocks noGrp="1"/>
          </p:cNvSpPr>
          <p:nvPr>
            <p:ph type="sldNum" sz="quarter" idx="10"/>
          </p:nvPr>
        </p:nvSpPr>
        <p:spPr/>
        <p:txBody>
          <a:bodyPr/>
          <a:lstStyle/>
          <a:p>
            <a:pPr>
              <a:defRPr/>
            </a:pPr>
            <a:fld id="{0946C7B3-27F3-4A8A-B27C-E7BE0716BF47}" type="slidenum">
              <a:rPr lang="en-US">
                <a:solidFill>
                  <a:schemeClr val="bg1"/>
                </a:solidFill>
                <a:ea typeface="ＭＳ Ｐゴシック"/>
                <a:cs typeface="ＭＳ Ｐゴシック"/>
              </a:rPr>
              <a:pPr>
                <a:defRPr/>
              </a:pPr>
              <a:t>17</a:t>
            </a:fld>
            <a:endParaRPr lang="en-US">
              <a:solidFill>
                <a:schemeClr val="bg1"/>
              </a:solidFill>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685800" y="1270000"/>
            <a:ext cx="3276600" cy="922338"/>
          </a:xfrm>
        </p:spPr>
        <p:txBody>
          <a:bodyPr/>
          <a:lstStyle/>
          <a:p>
            <a:pPr algn="r" rtl="1"/>
            <a:r>
              <a:rPr lang="ar-SA" dirty="0" smtClean="0"/>
              <a:t>طلبات الوظائف</a:t>
            </a:r>
            <a:endParaRPr lang="en-US" dirty="0" smtClean="0"/>
          </a:p>
        </p:txBody>
      </p:sp>
      <p:sp>
        <p:nvSpPr>
          <p:cNvPr id="29699" name="Rectangle 3"/>
          <p:cNvSpPr>
            <a:spLocks noGrp="1" noChangeArrowheads="1"/>
          </p:cNvSpPr>
          <p:nvPr>
            <p:ph type="body" idx="4294967295"/>
          </p:nvPr>
        </p:nvSpPr>
        <p:spPr>
          <a:xfrm>
            <a:off x="685800" y="2366963"/>
            <a:ext cx="4267200" cy="3751262"/>
          </a:xfrm>
        </p:spPr>
        <p:txBody>
          <a:bodyPr/>
          <a:lstStyle/>
          <a:p>
            <a:pPr algn="r" rtl="1"/>
            <a:r>
              <a:rPr lang="ar-SA" dirty="0" smtClean="0"/>
              <a:t>معلومات موحدة يطلبها صاحب العمل</a:t>
            </a:r>
            <a:endParaRPr lang="en-US" dirty="0" smtClean="0"/>
          </a:p>
          <a:p>
            <a:pPr algn="r" rtl="1"/>
            <a:r>
              <a:rPr lang="ar-SA" dirty="0" smtClean="0"/>
              <a:t>تختلف من صاحب عمل إلى آخر</a:t>
            </a:r>
            <a:endParaRPr lang="en-US" dirty="0" smtClean="0"/>
          </a:p>
          <a:p>
            <a:pPr algn="r" rtl="1"/>
            <a:r>
              <a:rPr lang="ar-SA" dirty="0" smtClean="0"/>
              <a:t>حضر المعلومات </a:t>
            </a:r>
            <a:endParaRPr lang="en-US" dirty="0" smtClean="0"/>
          </a:p>
          <a:p>
            <a:pPr algn="r" rtl="1"/>
            <a:r>
              <a:rPr lang="ar-SA" dirty="0" smtClean="0"/>
              <a:t>كن أمينا</a:t>
            </a:r>
            <a:endParaRPr lang="en-US" dirty="0" smtClean="0"/>
          </a:p>
          <a:p>
            <a:endParaRPr lang="en-US" dirty="0" smtClean="0"/>
          </a:p>
        </p:txBody>
      </p:sp>
      <p:sp>
        <p:nvSpPr>
          <p:cNvPr id="6" name="Rounded Rectangle 5"/>
          <p:cNvSpPr>
            <a:spLocks noChangeArrowheads="1"/>
          </p:cNvSpPr>
          <p:nvPr/>
        </p:nvSpPr>
        <p:spPr bwMode="auto">
          <a:xfrm>
            <a:off x="5181600" y="1676400"/>
            <a:ext cx="3581400" cy="4495800"/>
          </a:xfrm>
          <a:prstGeom prst="roundRect">
            <a:avLst>
              <a:gd name="adj" fmla="val 16667"/>
            </a:avLst>
          </a:prstGeom>
          <a:noFill/>
          <a:ln w="76200" algn="ctr">
            <a:solidFill>
              <a:schemeClr val="accent1"/>
            </a:solidFill>
            <a:round/>
            <a:headEnd/>
            <a:tailEnd/>
          </a:ln>
        </p:spPr>
        <p:txBody>
          <a:bodyPr anchor="ctr"/>
          <a:lstStyle/>
          <a:p>
            <a:pPr algn="ctr" rtl="1"/>
            <a:r>
              <a:rPr lang="ar-SA" sz="3600" b="0" dirty="0" smtClean="0">
                <a:solidFill>
                  <a:schemeClr val="bg2"/>
                </a:solidFill>
              </a:rPr>
              <a:t>نصائح</a:t>
            </a:r>
            <a:endParaRPr lang="en-US" sz="3600" b="0" dirty="0">
              <a:solidFill>
                <a:schemeClr val="bg2"/>
              </a:solidFill>
            </a:endParaRPr>
          </a:p>
          <a:p>
            <a:pPr>
              <a:buFont typeface="Arial" charset="0"/>
              <a:buChar char="•"/>
            </a:pPr>
            <a:endParaRPr lang="en-US" sz="1800" b="0" dirty="0">
              <a:solidFill>
                <a:schemeClr val="bg2"/>
              </a:solidFill>
            </a:endParaRPr>
          </a:p>
          <a:p>
            <a:pPr algn="r" rtl="1">
              <a:buFont typeface="Arial" charset="0"/>
              <a:buChar char="•"/>
            </a:pPr>
            <a:r>
              <a:rPr lang="ar-SA" sz="1800" b="0" dirty="0" smtClean="0">
                <a:solidFill>
                  <a:schemeClr val="bg2"/>
                </a:solidFill>
              </a:rPr>
              <a:t>لا تترك خانات غير معبأة</a:t>
            </a:r>
            <a:endParaRPr lang="en-US" sz="1800" b="0" dirty="0">
              <a:solidFill>
                <a:schemeClr val="bg2"/>
              </a:solidFill>
            </a:endParaRPr>
          </a:p>
          <a:p>
            <a:pPr algn="r" rtl="1">
              <a:buFont typeface="Arial" charset="0"/>
              <a:buChar char="•"/>
            </a:pPr>
            <a:r>
              <a:rPr lang="ar-SA" sz="1800" b="0" dirty="0" smtClean="0">
                <a:solidFill>
                  <a:schemeClr val="bg2"/>
                </a:solidFill>
              </a:rPr>
              <a:t>اقرأ التعليمات بعناية</a:t>
            </a:r>
            <a:endParaRPr lang="en-US" sz="1800" b="0" dirty="0">
              <a:solidFill>
                <a:schemeClr val="bg2"/>
              </a:solidFill>
            </a:endParaRPr>
          </a:p>
          <a:p>
            <a:pPr algn="r" rtl="1">
              <a:buFont typeface="Arial" charset="0"/>
              <a:buChar char="•"/>
            </a:pPr>
            <a:r>
              <a:rPr lang="ar-SA" sz="1800" b="0" dirty="0" smtClean="0">
                <a:solidFill>
                  <a:schemeClr val="bg2"/>
                </a:solidFill>
              </a:rPr>
              <a:t>اكتب بخط مرتب ومقروء</a:t>
            </a:r>
            <a:endParaRPr lang="en-US" sz="1800" b="0" dirty="0">
              <a:solidFill>
                <a:schemeClr val="bg2"/>
              </a:solidFill>
            </a:endParaRPr>
          </a:p>
          <a:p>
            <a:pPr algn="r" rtl="1">
              <a:buFont typeface="Arial" charset="0"/>
              <a:buChar char="•"/>
            </a:pPr>
            <a:r>
              <a:rPr lang="ar-SA" sz="1800" b="0" dirty="0" smtClean="0">
                <a:solidFill>
                  <a:schemeClr val="bg2"/>
                </a:solidFill>
              </a:rPr>
              <a:t>دقق الطلب بحرص شديد</a:t>
            </a:r>
            <a:endParaRPr lang="en-US" sz="1800" b="0" dirty="0">
              <a:solidFill>
                <a:schemeClr val="bg2"/>
              </a:solidFill>
            </a:endParaRPr>
          </a:p>
          <a:p>
            <a:pPr algn="r" rtl="1">
              <a:buFont typeface="Arial" charset="0"/>
              <a:buChar char="•"/>
            </a:pPr>
            <a:r>
              <a:rPr lang="ar-SA" sz="1800" b="0" dirty="0" smtClean="0">
                <a:solidFill>
                  <a:schemeClr val="bg2"/>
                </a:solidFill>
              </a:rPr>
              <a:t>تأكد من تجانس المعلومات مع تلك الواردة في السيرة الذاتية</a:t>
            </a:r>
            <a:endParaRPr lang="en-US" sz="1800" b="0" dirty="0">
              <a:solidFill>
                <a:schemeClr val="bg2"/>
              </a:solidFill>
            </a:endParaRPr>
          </a:p>
          <a:p>
            <a:pPr algn="r" rtl="1">
              <a:buFont typeface="Arial" charset="0"/>
              <a:buChar char="•"/>
            </a:pPr>
            <a:r>
              <a:rPr lang="ar-SA" sz="1800" b="0" dirty="0" smtClean="0">
                <a:solidFill>
                  <a:schemeClr val="bg2"/>
                </a:solidFill>
              </a:rPr>
              <a:t>كن جاهزا بأسماء الأشخاص المعرفين</a:t>
            </a:r>
            <a:endParaRPr lang="en-US" sz="1800" b="0" dirty="0">
              <a:solidFill>
                <a:schemeClr val="bg2"/>
              </a:solidFill>
            </a:endParaRPr>
          </a:p>
          <a:p>
            <a:pPr algn="r" rtl="1">
              <a:buFont typeface="Arial" charset="0"/>
              <a:buChar char="•"/>
            </a:pPr>
            <a:r>
              <a:rPr lang="ar-SA" sz="1800" b="0" dirty="0" err="1" smtClean="0">
                <a:solidFill>
                  <a:schemeClr val="bg2"/>
                </a:solidFill>
              </a:rPr>
              <a:t>حضر </a:t>
            </a:r>
            <a:r>
              <a:rPr lang="ar-SA" sz="1800" b="0" dirty="0" smtClean="0">
                <a:solidFill>
                  <a:schemeClr val="bg2"/>
                </a:solidFill>
              </a:rPr>
              <a:t>”ورقة </a:t>
            </a:r>
            <a:r>
              <a:rPr lang="ar-SA" sz="1800" b="0" dirty="0" smtClean="0">
                <a:solidFill>
                  <a:srgbClr val="FF0000"/>
                </a:solidFill>
              </a:rPr>
              <a:t>الغش</a:t>
            </a:r>
            <a:r>
              <a:rPr lang="ar-SA" sz="1800" b="0" dirty="0" smtClean="0">
                <a:solidFill>
                  <a:schemeClr val="bg2"/>
                </a:solidFill>
              </a:rPr>
              <a:t>“ عليها أسماء الذين عملت لديهم والتواريخ وغيرها من معلومات</a:t>
            </a:r>
            <a:endParaRPr lang="en-US" sz="1800" b="0" dirty="0">
              <a:solidFill>
                <a:schemeClr val="bg2"/>
              </a:solidFill>
            </a:endParaRPr>
          </a:p>
          <a:p>
            <a:pPr algn="ctr"/>
            <a:endParaRPr lang="en-US" sz="2400" b="0" dirty="0">
              <a:solidFill>
                <a:schemeClr val="bg2"/>
              </a:solidFill>
            </a:endParaRPr>
          </a:p>
        </p:txBody>
      </p:sp>
      <p:sp>
        <p:nvSpPr>
          <p:cNvPr id="7" name="Slide Number Placeholder 6"/>
          <p:cNvSpPr>
            <a:spLocks noGrp="1"/>
          </p:cNvSpPr>
          <p:nvPr>
            <p:ph type="sldNum" sz="quarter" idx="10"/>
          </p:nvPr>
        </p:nvSpPr>
        <p:spPr/>
        <p:txBody>
          <a:bodyPr/>
          <a:lstStyle/>
          <a:p>
            <a:pPr>
              <a:defRPr/>
            </a:pPr>
            <a:fld id="{B5D25B02-D590-47FB-A5E1-8E49CC0F16C1}" type="slidenum">
              <a:rPr lang="en-US">
                <a:solidFill>
                  <a:schemeClr val="bg1"/>
                </a:solidFill>
                <a:ea typeface="ＭＳ Ｐゴシック"/>
                <a:cs typeface="ＭＳ Ｐゴシック"/>
              </a:rPr>
              <a:pPr>
                <a:defRPr/>
              </a:pPr>
              <a:t>18</a:t>
            </a:fld>
            <a:endParaRPr lang="en-US">
              <a:solidFill>
                <a:schemeClr val="bg1"/>
              </a:solidFill>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7" descr="BRAND_laptop.jpg"/>
          <p:cNvPicPr>
            <a:picLocks noChangeAspect="1"/>
          </p:cNvPicPr>
          <p:nvPr/>
        </p:nvPicPr>
        <p:blipFill>
          <a:blip r:embed="rId4"/>
          <a:srcRect/>
          <a:stretch>
            <a:fillRect/>
          </a:stretch>
        </p:blipFill>
        <p:spPr bwMode="auto">
          <a:xfrm>
            <a:off x="0" y="2362200"/>
            <a:ext cx="3505200" cy="2335213"/>
          </a:xfrm>
          <a:prstGeom prst="rect">
            <a:avLst/>
          </a:prstGeom>
          <a:noFill/>
          <a:ln w="9525">
            <a:noFill/>
            <a:miter lim="800000"/>
            <a:headEnd/>
            <a:tailEnd/>
          </a:ln>
        </p:spPr>
      </p:pic>
      <p:sp>
        <p:nvSpPr>
          <p:cNvPr id="30723" name="Rectangle 2"/>
          <p:cNvSpPr>
            <a:spLocks noGrp="1" noChangeArrowheads="1"/>
          </p:cNvSpPr>
          <p:nvPr>
            <p:ph type="title" idx="4294967295"/>
          </p:nvPr>
        </p:nvSpPr>
        <p:spPr>
          <a:xfrm>
            <a:off x="5029200" y="990600"/>
            <a:ext cx="3581400" cy="922338"/>
          </a:xfrm>
        </p:spPr>
        <p:txBody>
          <a:bodyPr/>
          <a:lstStyle/>
          <a:p>
            <a:pPr algn="r" rtl="1"/>
            <a:r>
              <a:rPr lang="ar-SA" dirty="0" smtClean="0"/>
              <a:t>رسائل البحث عن عمل</a:t>
            </a:r>
            <a:endParaRPr lang="en-US" dirty="0" smtClean="0"/>
          </a:p>
        </p:txBody>
      </p:sp>
      <p:sp>
        <p:nvSpPr>
          <p:cNvPr id="30724" name="Rectangle 3"/>
          <p:cNvSpPr>
            <a:spLocks noGrp="1" noChangeArrowheads="1"/>
          </p:cNvSpPr>
          <p:nvPr>
            <p:ph type="body" idx="4294967295"/>
          </p:nvPr>
        </p:nvSpPr>
        <p:spPr>
          <a:xfrm>
            <a:off x="3810000" y="2209800"/>
            <a:ext cx="5029200" cy="3751262"/>
          </a:xfrm>
        </p:spPr>
        <p:txBody>
          <a:bodyPr/>
          <a:lstStyle/>
          <a:p>
            <a:pPr algn="r" rtl="1"/>
            <a:r>
              <a:rPr lang="ar-SA" dirty="0" smtClean="0"/>
              <a:t>رسالة الغلاف</a:t>
            </a:r>
            <a:endParaRPr lang="en-US" dirty="0" smtClean="0"/>
          </a:p>
          <a:p>
            <a:pPr lvl="1" algn="r" rtl="1"/>
            <a:r>
              <a:rPr lang="ar-SA" dirty="0" smtClean="0"/>
              <a:t>للتقدم لشاغر وظيفي</a:t>
            </a:r>
            <a:endParaRPr lang="en-US" dirty="0" smtClean="0"/>
          </a:p>
          <a:p>
            <a:pPr lvl="1" algn="r" rtl="1"/>
            <a:r>
              <a:rPr lang="ar-SA" dirty="0" smtClean="0"/>
              <a:t>إعداد الرسالة بشكل مكيف مع الوظيفة</a:t>
            </a:r>
            <a:endParaRPr lang="en-US" dirty="0" smtClean="0"/>
          </a:p>
          <a:p>
            <a:pPr algn="r" rtl="1"/>
            <a:r>
              <a:rPr lang="ar-SA" dirty="0" smtClean="0"/>
              <a:t>رسالة المتابعة</a:t>
            </a:r>
            <a:endParaRPr lang="en-US" dirty="0" smtClean="0"/>
          </a:p>
          <a:p>
            <a:pPr lvl="1" algn="r" rtl="1"/>
            <a:r>
              <a:rPr lang="ar-SA" dirty="0" smtClean="0"/>
              <a:t>بعد اجتماع مختصر أو تعارف على شخص ما</a:t>
            </a:r>
            <a:endParaRPr lang="en-US" dirty="0" smtClean="0"/>
          </a:p>
          <a:p>
            <a:pPr lvl="1" algn="r" rtl="1"/>
            <a:r>
              <a:rPr lang="ar-SA" dirty="0" smtClean="0"/>
              <a:t>لخص الاجتماع/ المقابلة</a:t>
            </a:r>
            <a:endParaRPr lang="en-US" dirty="0" smtClean="0"/>
          </a:p>
          <a:p>
            <a:pPr algn="r" rtl="1"/>
            <a:r>
              <a:rPr lang="ar-SA" dirty="0" smtClean="0"/>
              <a:t>رسالة الشكر</a:t>
            </a:r>
            <a:endParaRPr lang="en-US" dirty="0" smtClean="0"/>
          </a:p>
          <a:p>
            <a:pPr lvl="1" algn="r" rtl="1"/>
            <a:r>
              <a:rPr lang="ar-SA" dirty="0" smtClean="0"/>
              <a:t>ترسل بعد الاتصال/ المقابلة الرسمية</a:t>
            </a:r>
            <a:endParaRPr lang="en-US" dirty="0" smtClean="0"/>
          </a:p>
          <a:p>
            <a:pPr lvl="1" algn="r" rtl="1"/>
            <a:r>
              <a:rPr lang="ar-SA" dirty="0" smtClean="0"/>
              <a:t>يتم إرسالها خلال 24 ساعة</a:t>
            </a:r>
            <a:endParaRPr lang="en-US" dirty="0" smtClean="0"/>
          </a:p>
        </p:txBody>
      </p:sp>
      <p:sp>
        <p:nvSpPr>
          <p:cNvPr id="6" name="Slide Number Placeholder 5"/>
          <p:cNvSpPr>
            <a:spLocks noGrp="1"/>
          </p:cNvSpPr>
          <p:nvPr>
            <p:ph type="sldNum" sz="quarter" idx="10"/>
          </p:nvPr>
        </p:nvSpPr>
        <p:spPr/>
        <p:txBody>
          <a:bodyPr/>
          <a:lstStyle/>
          <a:p>
            <a:pPr>
              <a:defRPr/>
            </a:pPr>
            <a:fld id="{BFCA7F48-F01D-40A5-B3D6-845B05321088}" type="slidenum">
              <a:rPr lang="en-US">
                <a:solidFill>
                  <a:schemeClr val="bg1"/>
                </a:solidFill>
                <a:ea typeface="ＭＳ Ｐゴシック"/>
                <a:cs typeface="ＭＳ Ｐゴシック"/>
              </a:rPr>
              <a:pPr>
                <a:defRPr/>
              </a:pPr>
              <a:t>19</a:t>
            </a:fld>
            <a:endParaRPr lang="en-US">
              <a:solidFill>
                <a:schemeClr val="bg1"/>
              </a:solidFill>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BRAND_gift-bw.jpg"/>
          <p:cNvPicPr>
            <a:picLocks noChangeAspect="1"/>
          </p:cNvPicPr>
          <p:nvPr/>
        </p:nvPicPr>
        <p:blipFill>
          <a:blip r:embed="rId4"/>
          <a:srcRect/>
          <a:stretch>
            <a:fillRect/>
          </a:stretch>
        </p:blipFill>
        <p:spPr bwMode="auto">
          <a:xfrm>
            <a:off x="6096000" y="1676400"/>
            <a:ext cx="2895600" cy="2895600"/>
          </a:xfrm>
          <a:prstGeom prst="rect">
            <a:avLst/>
          </a:prstGeom>
          <a:noFill/>
          <a:ln w="9525">
            <a:noFill/>
            <a:miter lim="800000"/>
            <a:headEnd/>
            <a:tailEnd/>
          </a:ln>
        </p:spPr>
      </p:pic>
      <p:sp>
        <p:nvSpPr>
          <p:cNvPr id="24579" name="Rectangle 2"/>
          <p:cNvSpPr>
            <a:spLocks noGrp="1" noChangeArrowheads="1"/>
          </p:cNvSpPr>
          <p:nvPr>
            <p:ph type="title" idx="4294967295"/>
          </p:nvPr>
        </p:nvSpPr>
        <p:spPr>
          <a:xfrm>
            <a:off x="685800" y="1270000"/>
            <a:ext cx="3505200" cy="922338"/>
          </a:xfrm>
        </p:spPr>
        <p:txBody>
          <a:bodyPr/>
          <a:lstStyle/>
          <a:p>
            <a:pPr algn="r" rtl="1" eaLnBrk="1" hangingPunct="1"/>
            <a:r>
              <a:rPr lang="ar-SA" dirty="0" smtClean="0"/>
              <a:t>ما هي الحاجة للسيرة الذاتية؟</a:t>
            </a:r>
            <a:endParaRPr lang="en-US" dirty="0" smtClean="0"/>
          </a:p>
        </p:txBody>
      </p:sp>
      <p:pic>
        <p:nvPicPr>
          <p:cNvPr id="5" name="Picture 4" descr="BRAND_wrapped_box-bw.jpg"/>
          <p:cNvPicPr>
            <a:picLocks noChangeAspect="1"/>
          </p:cNvPicPr>
          <p:nvPr/>
        </p:nvPicPr>
        <p:blipFill>
          <a:blip r:embed="rId5">
            <a:lum bright="10000"/>
          </a:blip>
          <a:srcRect r="12000" b="20000"/>
          <a:stretch>
            <a:fillRect/>
          </a:stretch>
        </p:blipFill>
        <p:spPr>
          <a:xfrm>
            <a:off x="5334000" y="914400"/>
            <a:ext cx="1676400" cy="1524000"/>
          </a:xfrm>
          <a:prstGeom prst="rect">
            <a:avLst/>
          </a:prstGeom>
          <a:ln>
            <a:noFill/>
          </a:ln>
          <a:effectLst>
            <a:softEdge rad="112500"/>
          </a:effectLst>
        </p:spPr>
      </p:pic>
      <p:sp>
        <p:nvSpPr>
          <p:cNvPr id="24581" name="Rectangle 3"/>
          <p:cNvSpPr>
            <a:spLocks noGrp="1" noChangeArrowheads="1"/>
          </p:cNvSpPr>
          <p:nvPr>
            <p:ph idx="4294967295"/>
          </p:nvPr>
        </p:nvSpPr>
        <p:spPr>
          <a:xfrm>
            <a:off x="685800" y="2366963"/>
            <a:ext cx="4876800" cy="3513137"/>
          </a:xfrm>
        </p:spPr>
        <p:txBody>
          <a:bodyPr/>
          <a:lstStyle/>
          <a:p>
            <a:pPr algn="r" rtl="1" eaLnBrk="1" hangingPunct="1"/>
            <a:r>
              <a:rPr lang="ar-SA" dirty="0" smtClean="0"/>
              <a:t>هي الغلاف الخارجي!</a:t>
            </a:r>
            <a:endParaRPr lang="en-US" dirty="0" smtClean="0"/>
          </a:p>
          <a:p>
            <a:pPr algn="r" rtl="1" eaLnBrk="1" hangingPunct="1"/>
            <a:r>
              <a:rPr lang="ar-SA" dirty="0" smtClean="0"/>
              <a:t>هي المغلف الذي يساعد الآخرين في اختياراتهم</a:t>
            </a:r>
            <a:endParaRPr lang="en-US" dirty="0" smtClean="0"/>
          </a:p>
          <a:p>
            <a:pPr algn="r" rtl="1" eaLnBrk="1" hangingPunct="1"/>
            <a:r>
              <a:rPr lang="ar-SA" dirty="0" smtClean="0"/>
              <a:t>هي الأداة التي تسوق نفسك من خلالها</a:t>
            </a:r>
            <a:endParaRPr lang="en-US" dirty="0" smtClean="0"/>
          </a:p>
          <a:p>
            <a:pPr algn="r" rtl="1" eaLnBrk="1" hangingPunct="1"/>
            <a:r>
              <a:rPr lang="ar-SA" dirty="0" smtClean="0"/>
              <a:t>وهي تذكرة الدخول التي تستخدمها ليسمح لك بالمرور من الباب</a:t>
            </a:r>
            <a:endParaRPr lang="en-US" dirty="0" smtClean="0"/>
          </a:p>
        </p:txBody>
      </p:sp>
      <p:sp>
        <p:nvSpPr>
          <p:cNvPr id="7" name="Slide Number Placeholder 6"/>
          <p:cNvSpPr>
            <a:spLocks noGrp="1"/>
          </p:cNvSpPr>
          <p:nvPr>
            <p:ph type="sldNum" sz="quarter" idx="10"/>
          </p:nvPr>
        </p:nvSpPr>
        <p:spPr/>
        <p:txBody>
          <a:bodyPr/>
          <a:lstStyle/>
          <a:p>
            <a:pPr>
              <a:defRPr/>
            </a:pPr>
            <a:fld id="{A79DD141-AF76-48F5-B4C7-1CB4D33322E9}" type="slidenum">
              <a:rPr lang="en-US">
                <a:solidFill>
                  <a:schemeClr val="bg1"/>
                </a:solidFill>
                <a:ea typeface="ＭＳ Ｐゴシック"/>
                <a:cs typeface="ＭＳ Ｐゴシック"/>
              </a:rPr>
              <a:pPr>
                <a:defRPr/>
              </a:pPr>
              <a:t>2</a:t>
            </a:fld>
            <a:endParaRPr lang="en-US">
              <a:solidFill>
                <a:schemeClr val="bg1"/>
              </a:solidFill>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noFill/>
          <a:ln/>
        </p:spPr>
        <p:txBody>
          <a:bodyPr tIns="46038" bIns="46038"/>
          <a:lstStyle/>
          <a:p>
            <a:pPr algn="r" rtl="1"/>
            <a:r>
              <a:rPr lang="ar-SA" dirty="0" smtClean="0"/>
              <a:t>الأشخاص المعرفون</a:t>
            </a:r>
            <a:endParaRPr lang="en-US" dirty="0" smtClean="0"/>
          </a:p>
        </p:txBody>
      </p:sp>
      <p:sp>
        <p:nvSpPr>
          <p:cNvPr id="155651" name="Rectangle 3"/>
          <p:cNvSpPr>
            <a:spLocks noGrp="1" noChangeArrowheads="1"/>
          </p:cNvSpPr>
          <p:nvPr>
            <p:ph type="body" idx="1"/>
          </p:nvPr>
        </p:nvSpPr>
        <p:spPr>
          <a:noFill/>
          <a:ln/>
        </p:spPr>
        <p:txBody>
          <a:bodyPr lIns="92075" tIns="46038" rIns="92075" bIns="46038"/>
          <a:lstStyle/>
          <a:p>
            <a:pPr algn="r" rtl="1">
              <a:buFont typeface="Playbill" pitchFamily="82" charset="0"/>
              <a:buChar char="•"/>
            </a:pPr>
            <a:r>
              <a:rPr lang="ar-SA" dirty="0" smtClean="0"/>
              <a:t>اختيار الأشخاص المعرفين</a:t>
            </a:r>
            <a:endParaRPr lang="en-US" dirty="0" smtClean="0"/>
          </a:p>
          <a:p>
            <a:pPr lvl="1" algn="r" rtl="1">
              <a:buFontTx/>
              <a:buNone/>
            </a:pPr>
            <a:r>
              <a:rPr lang="en-US" dirty="0" smtClean="0"/>
              <a:t>	</a:t>
            </a:r>
            <a:r>
              <a:rPr lang="ar-SA" dirty="0" smtClean="0"/>
              <a:t>- اطلب اذن الشخص</a:t>
            </a:r>
          </a:p>
          <a:p>
            <a:pPr lvl="1" algn="r" rtl="1">
              <a:buFontTx/>
              <a:buChar char="-"/>
            </a:pPr>
            <a:r>
              <a:rPr lang="ar-SA" dirty="0" smtClean="0"/>
              <a:t>كن متأكدا </a:t>
            </a:r>
            <a:r>
              <a:rPr lang="ar-SA" dirty="0" err="1" smtClean="0"/>
              <a:t>100%</a:t>
            </a:r>
            <a:endParaRPr lang="ar-SA" dirty="0" smtClean="0"/>
          </a:p>
          <a:p>
            <a:pPr lvl="1" algn="r" rtl="1">
              <a:buFontTx/>
              <a:buChar char="-"/>
            </a:pPr>
            <a:r>
              <a:rPr lang="ar-SA" dirty="0" smtClean="0"/>
              <a:t>مجموعة متوازنة من </a:t>
            </a:r>
            <a:r>
              <a:rPr lang="ar-SA" dirty="0" err="1" smtClean="0"/>
              <a:t>3 </a:t>
            </a:r>
            <a:r>
              <a:rPr lang="ar-SA" dirty="0" smtClean="0"/>
              <a:t>– 5 أشخاص</a:t>
            </a:r>
          </a:p>
          <a:p>
            <a:pPr lvl="1" algn="r" rtl="1">
              <a:buFontTx/>
              <a:buChar char="-"/>
            </a:pPr>
            <a:r>
              <a:rPr lang="ar-SA" dirty="0" smtClean="0"/>
              <a:t>تفادى الرسائل</a:t>
            </a:r>
            <a:endParaRPr lang="en-US" dirty="0" smtClean="0"/>
          </a:p>
          <a:p>
            <a:pPr algn="r" rtl="1">
              <a:buFont typeface="Playbill" pitchFamily="82" charset="0"/>
              <a:buChar char="•"/>
            </a:pPr>
            <a:r>
              <a:rPr lang="ar-SA" dirty="0" smtClean="0"/>
              <a:t>أصول اختيار الأشخاص المعرفين</a:t>
            </a:r>
            <a:endParaRPr lang="en-US" dirty="0" smtClean="0"/>
          </a:p>
          <a:p>
            <a:pPr lvl="1" algn="r" rtl="1">
              <a:buFontTx/>
              <a:buNone/>
            </a:pPr>
            <a:r>
              <a:rPr lang="en-US" dirty="0" smtClean="0"/>
              <a:t>	</a:t>
            </a:r>
            <a:r>
              <a:rPr lang="ar-SA" dirty="0" smtClean="0"/>
              <a:t>- قم بتبليغ الأشخاص الذين تريد ذكر أسمائهم</a:t>
            </a:r>
            <a:endParaRPr lang="en-US" dirty="0" smtClean="0"/>
          </a:p>
          <a:p>
            <a:pPr lvl="1" algn="r" rtl="1">
              <a:buFontTx/>
              <a:buNone/>
            </a:pPr>
            <a:r>
              <a:rPr lang="en-US" dirty="0" smtClean="0"/>
              <a:t>	</a:t>
            </a:r>
            <a:r>
              <a:rPr lang="ar-SA" dirty="0" smtClean="0"/>
              <a:t>- لا تضع اسم الشخص قبل أن تكون قد سألته إن كان موافقا على ذلك</a:t>
            </a:r>
            <a:endParaRPr lang="en-US" dirty="0" smtClean="0"/>
          </a:p>
          <a:p>
            <a:pPr lvl="1" algn="r" rtl="1">
              <a:buFontTx/>
              <a:buNone/>
            </a:pPr>
            <a:r>
              <a:rPr lang="en-US" dirty="0" smtClean="0"/>
              <a:t>	</a:t>
            </a:r>
            <a:r>
              <a:rPr lang="ar-SA" dirty="0" smtClean="0"/>
              <a:t>- اتصالات مختصرة لتعريفه بالوضع وبرغبتك في إدراج اسمه مع تبادل الاتصال منه</a:t>
            </a:r>
            <a:endParaRPr lang="en-US" dirty="0" smtClean="0"/>
          </a:p>
          <a:p>
            <a:pPr lvl="1" algn="r" rtl="1">
              <a:buFontTx/>
              <a:buNone/>
            </a:pPr>
            <a:r>
              <a:rPr lang="en-US" dirty="0" smtClean="0"/>
              <a:t>	</a:t>
            </a:r>
            <a:r>
              <a:rPr lang="ar-SA" dirty="0" smtClean="0"/>
              <a:t>- اتصال للمتابعة وللشكر</a:t>
            </a:r>
            <a:endParaRPr lang="en-US" dirty="0" smtClean="0"/>
          </a:p>
        </p:txBody>
      </p:sp>
      <p:sp>
        <p:nvSpPr>
          <p:cNvPr id="6" name="Slide Number Placeholder 5"/>
          <p:cNvSpPr txBox="1">
            <a:spLocks noGrp="1"/>
          </p:cNvSpPr>
          <p:nvPr/>
        </p:nvSpPr>
        <p:spPr bwMode="auto">
          <a:xfrm>
            <a:off x="6784975" y="101600"/>
            <a:ext cx="1905000" cy="257175"/>
          </a:xfrm>
          <a:prstGeom prst="rect">
            <a:avLst/>
          </a:prstGeom>
          <a:noFill/>
          <a:ln>
            <a:miter lim="800000"/>
            <a:headEnd/>
            <a:tailEnd/>
          </a:ln>
        </p:spPr>
        <p:txBody>
          <a:bodyPr lIns="0" tIns="0" rIns="0" bIns="0" anchor="ctr"/>
          <a:lstStyle/>
          <a:p>
            <a:pPr algn="r">
              <a:defRPr/>
            </a:pPr>
            <a:fld id="{9BB37026-BA32-4B2E-9732-FEB759EC167E}" type="slidenum">
              <a:rPr lang="en-US" sz="1400" b="0">
                <a:solidFill>
                  <a:schemeClr val="bg1"/>
                </a:solidFill>
                <a:latin typeface="+mn-lt"/>
                <a:ea typeface="ＭＳ Ｐゴシック"/>
                <a:cs typeface="ＭＳ Ｐゴシック"/>
              </a:rPr>
              <a:pPr algn="r">
                <a:defRPr/>
              </a:pPr>
              <a:t>20</a:t>
            </a:fld>
            <a:endParaRPr lang="en-US" sz="1400" b="0">
              <a:solidFill>
                <a:schemeClr val="bg1"/>
              </a:solidFill>
              <a:latin typeface="+mn-lt"/>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pPr algn="r" rtl="1"/>
            <a:r>
              <a:rPr lang="ar-SA" dirty="0" smtClean="0"/>
              <a:t>ملخص: السيرة الذاتية</a:t>
            </a:r>
            <a:endParaRPr lang="en-US" dirty="0" smtClean="0"/>
          </a:p>
        </p:txBody>
      </p:sp>
      <p:sp>
        <p:nvSpPr>
          <p:cNvPr id="221187" name="Rectangle 3"/>
          <p:cNvSpPr>
            <a:spLocks noGrp="1" noChangeArrowheads="1"/>
          </p:cNvSpPr>
          <p:nvPr>
            <p:ph type="body" idx="1"/>
          </p:nvPr>
        </p:nvSpPr>
        <p:spPr>
          <a:xfrm>
            <a:off x="685800" y="2209800"/>
            <a:ext cx="8004175" cy="3908425"/>
          </a:xfrm>
        </p:spPr>
        <p:txBody>
          <a:bodyPr/>
          <a:lstStyle/>
          <a:p>
            <a:pPr algn="r" rtl="1"/>
            <a:r>
              <a:rPr lang="ar-SA" dirty="0" smtClean="0"/>
              <a:t>كيف تروج لنفسك ...في 10 – 20 ثانية</a:t>
            </a:r>
            <a:endParaRPr lang="en-US" dirty="0" smtClean="0"/>
          </a:p>
          <a:p>
            <a:pPr algn="r" rtl="1"/>
            <a:r>
              <a:rPr lang="ar-SA" dirty="0" err="1" smtClean="0"/>
              <a:t>نظم </a:t>
            </a:r>
            <a:r>
              <a:rPr lang="ar-SA" dirty="0" smtClean="0"/>
              <a:t>– </a:t>
            </a:r>
            <a:r>
              <a:rPr lang="ar-SA" dirty="0" err="1" smtClean="0"/>
              <a:t>اكتب </a:t>
            </a:r>
            <a:r>
              <a:rPr lang="ar-SA" dirty="0" smtClean="0"/>
              <a:t>- حرر</a:t>
            </a:r>
            <a:endParaRPr lang="en-US" dirty="0" smtClean="0"/>
          </a:p>
          <a:p>
            <a:pPr algn="r" rtl="1"/>
            <a:r>
              <a:rPr lang="ar-SA" dirty="0" smtClean="0"/>
              <a:t>المعلومات </a:t>
            </a:r>
            <a:r>
              <a:rPr lang="ar-SA" dirty="0" err="1" smtClean="0"/>
              <a:t>الرئيسية </a:t>
            </a:r>
            <a:r>
              <a:rPr lang="ar-SA" dirty="0" smtClean="0"/>
              <a:t>، بدون حشو أو معلومات تفقد التركيز</a:t>
            </a:r>
            <a:endParaRPr lang="en-US" dirty="0" smtClean="0"/>
          </a:p>
          <a:p>
            <a:pPr algn="r" rtl="1"/>
            <a:r>
              <a:rPr lang="ar-SA" dirty="0" smtClean="0"/>
              <a:t>السيرة الذاتية حسب التسلسل الزمني وحسب التسلسل الوظيفي</a:t>
            </a:r>
            <a:endParaRPr lang="en-US" dirty="0" smtClean="0"/>
          </a:p>
          <a:p>
            <a:pPr algn="r" rtl="1"/>
            <a:r>
              <a:rPr lang="ar-SA" dirty="0" smtClean="0"/>
              <a:t>السيرة الذاتية الورقية والإلكترونية</a:t>
            </a:r>
            <a:endParaRPr lang="en-US" dirty="0" smtClean="0"/>
          </a:p>
          <a:p>
            <a:pPr algn="r" rtl="1"/>
            <a:r>
              <a:rPr lang="ar-SA" dirty="0" smtClean="0"/>
              <a:t>نماذج طلبات التوظيف</a:t>
            </a:r>
            <a:endParaRPr lang="en-US" dirty="0" smtClean="0"/>
          </a:p>
          <a:p>
            <a:pPr algn="r" rtl="1"/>
            <a:r>
              <a:rPr lang="ar-SA" dirty="0" smtClean="0"/>
              <a:t>رسالة </a:t>
            </a:r>
            <a:r>
              <a:rPr lang="ar-SA" dirty="0" err="1" smtClean="0"/>
              <a:t>الغلاف </a:t>
            </a:r>
            <a:r>
              <a:rPr lang="ar-SA" dirty="0" smtClean="0"/>
              <a:t>[التقديم</a:t>
            </a:r>
            <a:r>
              <a:rPr lang="ar-SA" dirty="0" err="1" smtClean="0"/>
              <a:t>]</a:t>
            </a:r>
            <a:endParaRPr lang="en-US" dirty="0" smtClean="0"/>
          </a:p>
          <a:p>
            <a:pPr algn="r" rtl="1"/>
            <a:r>
              <a:rPr lang="ar-SA" dirty="0" smtClean="0"/>
              <a:t>الأشخاص المعرفين</a:t>
            </a:r>
            <a:endParaRPr lang="en-US" dirty="0" smtClean="0"/>
          </a:p>
          <a:p>
            <a:pPr>
              <a:buFontTx/>
              <a:buNone/>
            </a:pPr>
            <a:endParaRPr lang="en-US" dirty="0" smtClean="0"/>
          </a:p>
        </p:txBody>
      </p:sp>
      <p:sp>
        <p:nvSpPr>
          <p:cNvPr id="6" name="Slide Number Placeholder 5"/>
          <p:cNvSpPr txBox="1">
            <a:spLocks noGrp="1"/>
          </p:cNvSpPr>
          <p:nvPr/>
        </p:nvSpPr>
        <p:spPr bwMode="auto">
          <a:xfrm>
            <a:off x="6784975" y="101600"/>
            <a:ext cx="1905000" cy="257175"/>
          </a:xfrm>
          <a:prstGeom prst="rect">
            <a:avLst/>
          </a:prstGeom>
          <a:noFill/>
          <a:ln>
            <a:miter lim="800000"/>
            <a:headEnd/>
            <a:tailEnd/>
          </a:ln>
        </p:spPr>
        <p:txBody>
          <a:bodyPr lIns="0" tIns="0" rIns="0" bIns="0" anchor="ctr"/>
          <a:lstStyle/>
          <a:p>
            <a:pPr algn="r">
              <a:defRPr/>
            </a:pPr>
            <a:fld id="{BEFDE5FC-CA41-4426-86D2-47BDFE6AE4EF}" type="slidenum">
              <a:rPr lang="en-US" sz="1400" b="0">
                <a:solidFill>
                  <a:schemeClr val="bg1"/>
                </a:solidFill>
                <a:latin typeface="+mn-lt"/>
                <a:ea typeface="ＭＳ Ｐゴシック"/>
                <a:cs typeface="ＭＳ Ｐゴシック"/>
              </a:rPr>
              <a:pPr algn="r">
                <a:defRPr/>
              </a:pPr>
              <a:t>21</a:t>
            </a:fld>
            <a:endParaRPr lang="en-US" sz="1400" b="0">
              <a:solidFill>
                <a:schemeClr val="bg1"/>
              </a:solidFill>
              <a:latin typeface="+mn-lt"/>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algn="r" rtl="1"/>
            <a:r>
              <a:rPr lang="ar-SA" dirty="0" smtClean="0"/>
              <a:t>أهمية السيرة الذاتية الجيدة</a:t>
            </a:r>
            <a:endParaRPr lang="en-US" dirty="0" smtClean="0"/>
          </a:p>
        </p:txBody>
      </p:sp>
      <p:sp>
        <p:nvSpPr>
          <p:cNvPr id="138243" name="Rectangle 3"/>
          <p:cNvSpPr>
            <a:spLocks noGrp="1" noChangeArrowheads="1"/>
          </p:cNvSpPr>
          <p:nvPr>
            <p:ph type="body" idx="1"/>
          </p:nvPr>
        </p:nvSpPr>
        <p:spPr/>
        <p:txBody>
          <a:bodyPr/>
          <a:lstStyle/>
          <a:p>
            <a:pPr algn="r" rtl="1"/>
            <a:r>
              <a:rPr lang="ar-SA" dirty="0" smtClean="0"/>
              <a:t>تجرى مقابلة واحدة لكل 200 سيرة ذاتية</a:t>
            </a:r>
            <a:endParaRPr lang="en-US" dirty="0" smtClean="0"/>
          </a:p>
          <a:p>
            <a:pPr algn="r" rtl="1"/>
            <a:r>
              <a:rPr lang="ar-SA" dirty="0" smtClean="0"/>
              <a:t>يستطيع صاحب العمل أن يتصفحها في </a:t>
            </a:r>
            <a:r>
              <a:rPr lang="ar-SA" dirty="0" err="1" smtClean="0"/>
              <a:t>10 </a:t>
            </a:r>
            <a:r>
              <a:rPr lang="ar-SA" dirty="0" smtClean="0"/>
              <a:t>– 20 ثانية</a:t>
            </a:r>
            <a:endParaRPr lang="en-US" dirty="0" smtClean="0"/>
          </a:p>
          <a:p>
            <a:pPr algn="r" rtl="1"/>
            <a:r>
              <a:rPr lang="ar-SA" dirty="0" smtClean="0"/>
              <a:t>الأساس في البحث عن عمل</a:t>
            </a:r>
            <a:endParaRPr lang="en-US" dirty="0" smtClean="0"/>
          </a:p>
          <a:p>
            <a:pPr algn="r" rtl="1"/>
            <a:r>
              <a:rPr lang="ar-SA" dirty="0" smtClean="0"/>
              <a:t>فرص عمل غير متوقعة </a:t>
            </a:r>
            <a:endParaRPr lang="en-US" dirty="0" smtClean="0"/>
          </a:p>
          <a:p>
            <a:pPr algn="r" rtl="1"/>
            <a:r>
              <a:rPr lang="ar-SA" dirty="0" smtClean="0"/>
              <a:t>الخطوة الاولى للوصول الى عمل </a:t>
            </a:r>
            <a:endParaRPr lang="en-US" dirty="0" smtClean="0"/>
          </a:p>
        </p:txBody>
      </p:sp>
      <p:sp>
        <p:nvSpPr>
          <p:cNvPr id="6" name="Slide Number Placeholder 5"/>
          <p:cNvSpPr txBox="1">
            <a:spLocks noGrp="1"/>
          </p:cNvSpPr>
          <p:nvPr/>
        </p:nvSpPr>
        <p:spPr bwMode="auto">
          <a:xfrm>
            <a:off x="6784975" y="101600"/>
            <a:ext cx="1905000" cy="257175"/>
          </a:xfrm>
          <a:prstGeom prst="rect">
            <a:avLst/>
          </a:prstGeom>
          <a:noFill/>
          <a:ln>
            <a:miter lim="800000"/>
            <a:headEnd/>
            <a:tailEnd/>
          </a:ln>
        </p:spPr>
        <p:txBody>
          <a:bodyPr lIns="0" tIns="0" rIns="0" bIns="0" anchor="ctr"/>
          <a:lstStyle/>
          <a:p>
            <a:pPr algn="r">
              <a:defRPr/>
            </a:pPr>
            <a:fld id="{C0552B22-5F45-4F7A-92F6-157962308B4F}" type="slidenum">
              <a:rPr lang="en-US" sz="1400" b="0">
                <a:solidFill>
                  <a:schemeClr val="bg1"/>
                </a:solidFill>
                <a:latin typeface="+mn-lt"/>
                <a:ea typeface="ＭＳ Ｐゴシック"/>
                <a:cs typeface="ＭＳ Ｐゴシック"/>
              </a:rPr>
              <a:pPr algn="r">
                <a:defRPr/>
              </a:pPr>
              <a:t>3</a:t>
            </a:fld>
            <a:endParaRPr lang="en-US" sz="1400" b="0">
              <a:solidFill>
                <a:schemeClr val="bg1"/>
              </a:solidFill>
              <a:latin typeface="+mn-lt"/>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Grp="1" noChangeArrowheads="1"/>
          </p:cNvSpPr>
          <p:nvPr>
            <p:ph type="title" idx="4294967295"/>
          </p:nvPr>
        </p:nvSpPr>
        <p:spPr>
          <a:xfrm>
            <a:off x="684213" y="1270000"/>
            <a:ext cx="8004175" cy="922338"/>
          </a:xfrm>
        </p:spPr>
        <p:txBody>
          <a:bodyPr/>
          <a:lstStyle/>
          <a:p>
            <a:pPr algn="r" rtl="1"/>
            <a:r>
              <a:rPr lang="ar-SA" dirty="0" smtClean="0"/>
              <a:t>كتابة سيرتك الذاتية</a:t>
            </a:r>
            <a:endParaRPr lang="en-GB" dirty="0" smtClean="0"/>
          </a:p>
        </p:txBody>
      </p:sp>
      <p:sp>
        <p:nvSpPr>
          <p:cNvPr id="150532" name="Rectangle 3"/>
          <p:cNvSpPr>
            <a:spLocks noGrp="1" noChangeArrowheads="1"/>
          </p:cNvSpPr>
          <p:nvPr>
            <p:ph type="body" idx="4294967295"/>
          </p:nvPr>
        </p:nvSpPr>
        <p:spPr/>
        <p:txBody>
          <a:bodyPr/>
          <a:lstStyle/>
          <a:p>
            <a:pPr marL="342900" indent="-342900" algn="ctr" rtl="1">
              <a:buFontTx/>
              <a:buNone/>
            </a:pPr>
            <a:r>
              <a:rPr lang="ar-SA" sz="3200" dirty="0" smtClean="0">
                <a:solidFill>
                  <a:schemeClr val="accent1"/>
                </a:solidFill>
              </a:rPr>
              <a:t>لا توجد أحكام حتمية،</a:t>
            </a:r>
            <a:r>
              <a:rPr lang="en-GB" sz="3200" dirty="0" smtClean="0">
                <a:solidFill>
                  <a:schemeClr val="accent1"/>
                </a:solidFill>
              </a:rPr>
              <a:t/>
            </a:r>
            <a:br>
              <a:rPr lang="en-GB" sz="3200" dirty="0" smtClean="0">
                <a:solidFill>
                  <a:schemeClr val="accent1"/>
                </a:solidFill>
              </a:rPr>
            </a:br>
            <a:r>
              <a:rPr lang="ar-SA" sz="3200" dirty="0" smtClean="0">
                <a:solidFill>
                  <a:schemeClr val="accent1"/>
                </a:solidFill>
              </a:rPr>
              <a:t>هناك فقط بعض الممارسات الجيدة!</a:t>
            </a:r>
            <a:endParaRPr lang="en-US" sz="3200" dirty="0" smtClean="0">
              <a:solidFill>
                <a:schemeClr val="accent1"/>
              </a:solidFill>
            </a:endParaRPr>
          </a:p>
          <a:p>
            <a:pPr marL="342900" indent="-342900">
              <a:buFontTx/>
              <a:buNone/>
            </a:pPr>
            <a:endParaRPr lang="en-GB" sz="1200" b="1" dirty="0" smtClean="0">
              <a:solidFill>
                <a:schemeClr val="tx2"/>
              </a:solidFill>
            </a:endParaRPr>
          </a:p>
          <a:p>
            <a:pPr marL="342900" indent="-342900" algn="r" rtl="1"/>
            <a:r>
              <a:rPr lang="ar-SA" b="1" dirty="0" smtClean="0"/>
              <a:t>نظم </a:t>
            </a:r>
            <a:r>
              <a:rPr lang="ar-SA" b="1" dirty="0" err="1" smtClean="0"/>
              <a:t>نفسك </a:t>
            </a:r>
            <a:r>
              <a:rPr lang="ar-SA" b="1" dirty="0" smtClean="0"/>
              <a:t>– </a:t>
            </a:r>
            <a:r>
              <a:rPr lang="ar-SA" dirty="0" smtClean="0"/>
              <a:t>ضع هدفك الوظيفي بوضوح واربط المعلومات بهذا الهدف</a:t>
            </a:r>
            <a:endParaRPr lang="en-US" dirty="0" smtClean="0"/>
          </a:p>
          <a:p>
            <a:pPr marL="342900" indent="-342900" algn="r" rtl="1"/>
            <a:r>
              <a:rPr lang="ar-SA" b="1" dirty="0" err="1" smtClean="0"/>
              <a:t>اكتب </a:t>
            </a:r>
            <a:r>
              <a:rPr lang="ar-SA" b="1" dirty="0" smtClean="0"/>
              <a:t>– </a:t>
            </a:r>
            <a:r>
              <a:rPr lang="ar-SA" dirty="0" smtClean="0"/>
              <a:t>رتب أفكارك في عبارات متناسقة ومترابطة</a:t>
            </a:r>
            <a:endParaRPr lang="en-US" dirty="0" smtClean="0"/>
          </a:p>
          <a:p>
            <a:pPr marL="342900" indent="-342900" algn="r" rtl="1"/>
            <a:r>
              <a:rPr lang="ar-SA" b="1" dirty="0" err="1" smtClean="0"/>
              <a:t>حرر </a:t>
            </a:r>
            <a:r>
              <a:rPr lang="ar-SA" b="1" dirty="0" smtClean="0"/>
              <a:t>– </a:t>
            </a:r>
            <a:r>
              <a:rPr lang="ar-SA" dirty="0" smtClean="0"/>
              <a:t>وضح النص ورتبه بحيث يكون مركزا وبلغة دقيقة ويستهدف تسويق مهاراتك</a:t>
            </a:r>
            <a:endParaRPr lang="en-GB" dirty="0" smtClean="0"/>
          </a:p>
          <a:p>
            <a:pPr marL="342900" indent="-342900">
              <a:buFontTx/>
              <a:buNone/>
            </a:pPr>
            <a:endParaRPr lang="en-GB" sz="1800" dirty="0" smtClean="0"/>
          </a:p>
        </p:txBody>
      </p:sp>
      <p:sp>
        <p:nvSpPr>
          <p:cNvPr id="6" name="Slide Number Placeholder 5"/>
          <p:cNvSpPr txBox="1">
            <a:spLocks noGrp="1"/>
          </p:cNvSpPr>
          <p:nvPr/>
        </p:nvSpPr>
        <p:spPr bwMode="auto">
          <a:xfrm>
            <a:off x="6784975" y="101600"/>
            <a:ext cx="1905000" cy="257175"/>
          </a:xfrm>
          <a:prstGeom prst="rect">
            <a:avLst/>
          </a:prstGeom>
          <a:noFill/>
          <a:ln>
            <a:miter lim="800000"/>
            <a:headEnd/>
            <a:tailEnd/>
          </a:ln>
        </p:spPr>
        <p:txBody>
          <a:bodyPr lIns="0" tIns="0" rIns="0" bIns="0" anchor="ctr"/>
          <a:lstStyle/>
          <a:p>
            <a:pPr algn="r">
              <a:defRPr/>
            </a:pPr>
            <a:fld id="{5A80AB89-EBA8-449F-A14A-F490AF075DF8}" type="slidenum">
              <a:rPr lang="en-US" sz="1400" b="0">
                <a:solidFill>
                  <a:schemeClr val="bg1"/>
                </a:solidFill>
                <a:latin typeface="+mn-lt"/>
                <a:ea typeface="ＭＳ Ｐゴシック"/>
                <a:cs typeface="ＭＳ Ｐゴシック"/>
              </a:rPr>
              <a:pPr algn="r">
                <a:defRPr/>
              </a:pPr>
              <a:t>4</a:t>
            </a:fld>
            <a:endParaRPr lang="en-US" sz="1400" b="0">
              <a:solidFill>
                <a:schemeClr val="bg1"/>
              </a:solidFill>
              <a:latin typeface="+mn-lt"/>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pPr algn="r" rtl="1" eaLnBrk="1" hangingPunct="1"/>
            <a:r>
              <a:rPr lang="ar-SA" dirty="0" smtClean="0"/>
              <a:t>متطلبات السيرة الذاتية</a:t>
            </a:r>
            <a:endParaRPr lang="en-US" dirty="0" smtClean="0"/>
          </a:p>
        </p:txBody>
      </p:sp>
      <p:sp>
        <p:nvSpPr>
          <p:cNvPr id="25603" name="Rectangle 3"/>
          <p:cNvSpPr>
            <a:spLocks noGrp="1" noChangeArrowheads="1"/>
          </p:cNvSpPr>
          <p:nvPr>
            <p:ph idx="4294967295"/>
          </p:nvPr>
        </p:nvSpPr>
        <p:spPr/>
        <p:txBody>
          <a:bodyPr/>
          <a:lstStyle/>
          <a:p>
            <a:pPr algn="r" rtl="1" eaLnBrk="1" hangingPunct="1"/>
            <a:r>
              <a:rPr lang="ar-SA" dirty="0" smtClean="0"/>
              <a:t>ثبت نوع الخط والمساحات وحجم الخط والنسق العام</a:t>
            </a:r>
            <a:endParaRPr lang="en-US" dirty="0" smtClean="0"/>
          </a:p>
          <a:p>
            <a:pPr algn="r" rtl="1" eaLnBrk="1" hangingPunct="1"/>
            <a:r>
              <a:rPr lang="ar-SA" dirty="0" smtClean="0"/>
              <a:t>اترك مساحة </a:t>
            </a:r>
            <a:r>
              <a:rPr lang="ar-SA" dirty="0" err="1" smtClean="0"/>
              <a:t>كافية </a:t>
            </a:r>
            <a:r>
              <a:rPr lang="ar-SA" dirty="0" smtClean="0"/>
              <a:t>(هوامش واسعة</a:t>
            </a:r>
            <a:r>
              <a:rPr lang="ar-SA" dirty="0" err="1" smtClean="0"/>
              <a:t>)</a:t>
            </a:r>
            <a:endParaRPr lang="en-US" dirty="0" smtClean="0"/>
          </a:p>
          <a:p>
            <a:pPr algn="r" rtl="1" eaLnBrk="1" hangingPunct="1"/>
            <a:r>
              <a:rPr lang="ar-SA" dirty="0" smtClean="0"/>
              <a:t>خط سهل القراءة وليس خطا فنيا جميلا غير مفهوم</a:t>
            </a:r>
            <a:endParaRPr lang="en-US" dirty="0" smtClean="0"/>
          </a:p>
          <a:p>
            <a:pPr algn="r" rtl="1" eaLnBrk="1" hangingPunct="1"/>
            <a:r>
              <a:rPr lang="ar-SA" dirty="0" smtClean="0"/>
              <a:t>بدون أخطاء مطبعية أو أخطاء إملائية</a:t>
            </a:r>
            <a:endParaRPr lang="en-US" dirty="0" smtClean="0"/>
          </a:p>
          <a:p>
            <a:pPr algn="r" rtl="1" eaLnBrk="1" hangingPunct="1"/>
            <a:r>
              <a:rPr lang="ar-SA" dirty="0" smtClean="0"/>
              <a:t>استخدم الخط العريض للعناوين، وتكبير حجم الكلمات إن لزم، مع استخدام الفقرات المعلقة أو نقاط </a:t>
            </a:r>
            <a:r>
              <a:rPr lang="ar-SA" dirty="0" err="1" smtClean="0"/>
              <a:t>الترقيم.</a:t>
            </a:r>
            <a:r>
              <a:rPr lang="ar-SA" dirty="0" smtClean="0"/>
              <a:t> </a:t>
            </a:r>
            <a:endParaRPr lang="en-US" dirty="0" smtClean="0"/>
          </a:p>
        </p:txBody>
      </p:sp>
      <p:sp>
        <p:nvSpPr>
          <p:cNvPr id="4" name="Slide Number Placeholder 3"/>
          <p:cNvSpPr>
            <a:spLocks noGrp="1"/>
          </p:cNvSpPr>
          <p:nvPr>
            <p:ph type="sldNum" sz="quarter" idx="10"/>
          </p:nvPr>
        </p:nvSpPr>
        <p:spPr/>
        <p:txBody>
          <a:bodyPr/>
          <a:lstStyle/>
          <a:p>
            <a:pPr>
              <a:defRPr/>
            </a:pPr>
            <a:fld id="{F4A52829-EAD9-44C9-B40F-B19C6DFEA114}" type="slidenum">
              <a:rPr lang="en-US">
                <a:solidFill>
                  <a:schemeClr val="bg1"/>
                </a:solidFill>
                <a:ea typeface="ＭＳ Ｐゴシック"/>
                <a:cs typeface="ＭＳ Ｐゴシック"/>
              </a:rPr>
              <a:pPr>
                <a:defRPr/>
              </a:pPr>
              <a:t>5</a:t>
            </a:fld>
            <a:endParaRPr lang="en-US">
              <a:solidFill>
                <a:schemeClr val="bg1"/>
              </a:solidFill>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685800" y="1270000"/>
            <a:ext cx="4648200" cy="711200"/>
          </a:xfrm>
        </p:spPr>
        <p:txBody>
          <a:bodyPr/>
          <a:lstStyle/>
          <a:p>
            <a:pPr algn="r" rtl="1" eaLnBrk="1" hangingPunct="1"/>
            <a:r>
              <a:rPr lang="ar-SA" dirty="0" smtClean="0"/>
              <a:t>الأجزاء الرئيسية في السيرة الذاتية</a:t>
            </a:r>
            <a:endParaRPr lang="en-US" dirty="0" smtClean="0"/>
          </a:p>
        </p:txBody>
      </p:sp>
      <p:sp>
        <p:nvSpPr>
          <p:cNvPr id="26627" name="Rectangle 3"/>
          <p:cNvSpPr>
            <a:spLocks noGrp="1" noChangeArrowheads="1"/>
          </p:cNvSpPr>
          <p:nvPr>
            <p:ph idx="4294967295"/>
          </p:nvPr>
        </p:nvSpPr>
        <p:spPr>
          <a:xfrm>
            <a:off x="685800" y="2366963"/>
            <a:ext cx="4495800" cy="3751262"/>
          </a:xfrm>
        </p:spPr>
        <p:txBody>
          <a:bodyPr/>
          <a:lstStyle/>
          <a:p>
            <a:pPr algn="r" rtl="1" eaLnBrk="1" hangingPunct="1"/>
            <a:r>
              <a:rPr lang="ar-SA" dirty="0" smtClean="0"/>
              <a:t>الاسم، العنوان، رقم  الهاتف، وعنوان البريد الإلكتروني</a:t>
            </a:r>
            <a:endParaRPr lang="en-US" dirty="0" smtClean="0"/>
          </a:p>
          <a:p>
            <a:pPr algn="r" rtl="1" eaLnBrk="1" hangingPunct="1"/>
            <a:r>
              <a:rPr lang="ar-SA" dirty="0" smtClean="0"/>
              <a:t>الهدف الوظيفي</a:t>
            </a:r>
            <a:endParaRPr lang="en-US" dirty="0" smtClean="0"/>
          </a:p>
          <a:p>
            <a:pPr algn="r" rtl="1" eaLnBrk="1" hangingPunct="1"/>
            <a:r>
              <a:rPr lang="ar-SA" dirty="0" smtClean="0"/>
              <a:t>موجز المؤهلات</a:t>
            </a:r>
            <a:endParaRPr lang="en-US" dirty="0" smtClean="0"/>
          </a:p>
          <a:p>
            <a:pPr algn="r" rtl="1" eaLnBrk="1" hangingPunct="1"/>
            <a:r>
              <a:rPr lang="ar-SA" dirty="0" smtClean="0"/>
              <a:t>التاريخ الوظيفي</a:t>
            </a:r>
            <a:endParaRPr lang="en-US" dirty="0" smtClean="0"/>
          </a:p>
          <a:p>
            <a:pPr algn="r" rtl="1" eaLnBrk="1" hangingPunct="1"/>
            <a:r>
              <a:rPr lang="ar-SA" smtClean="0"/>
              <a:t>التدريب</a:t>
            </a:r>
            <a:endParaRPr lang="en-US" dirty="0" smtClean="0"/>
          </a:p>
          <a:p>
            <a:pPr algn="r" rtl="1" eaLnBrk="1" hangingPunct="1"/>
            <a:r>
              <a:rPr lang="ar-SA" dirty="0" smtClean="0"/>
              <a:t>الإنجازات / الجوائز</a:t>
            </a:r>
            <a:endParaRPr lang="en-US" dirty="0" smtClean="0"/>
          </a:p>
          <a:p>
            <a:pPr algn="r" rtl="1" eaLnBrk="1" hangingPunct="1"/>
            <a:r>
              <a:rPr lang="ar-SA" dirty="0" smtClean="0"/>
              <a:t>التدريب </a:t>
            </a:r>
            <a:r>
              <a:rPr lang="ar-SA" dirty="0" err="1" smtClean="0"/>
              <a:t>المهني </a:t>
            </a:r>
            <a:r>
              <a:rPr lang="ar-SA" dirty="0" smtClean="0"/>
              <a:t>/ العضوية في المؤسسات المهنية</a:t>
            </a:r>
            <a:endParaRPr lang="en-US" dirty="0" smtClean="0"/>
          </a:p>
        </p:txBody>
      </p:sp>
      <p:sp>
        <p:nvSpPr>
          <p:cNvPr id="5" name="Rounded Rectangle 4"/>
          <p:cNvSpPr/>
          <p:nvPr/>
        </p:nvSpPr>
        <p:spPr>
          <a:xfrm>
            <a:off x="5410200" y="2133600"/>
            <a:ext cx="3124200" cy="403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227013" indent="-227013" algn="r" rtl="1" eaLnBrk="0" hangingPunct="0">
              <a:buClr>
                <a:schemeClr val="bg2"/>
              </a:buClr>
              <a:buFontTx/>
              <a:buChar char="•"/>
            </a:pPr>
            <a:r>
              <a:rPr lang="ar-SA" sz="2400" b="0" dirty="0" smtClean="0">
                <a:solidFill>
                  <a:srgbClr val="FFFFFF"/>
                </a:solidFill>
                <a:ea typeface="ＭＳ Ｐゴシック" charset="-128"/>
              </a:rPr>
              <a:t>لا تضع المعلومات التالية</a:t>
            </a:r>
            <a:endParaRPr lang="en-US" sz="2400" b="0" dirty="0">
              <a:solidFill>
                <a:srgbClr val="FFFFFF"/>
              </a:solidFill>
              <a:ea typeface="ＭＳ Ｐゴシック" charset="-128"/>
            </a:endParaRPr>
          </a:p>
          <a:p>
            <a:pPr marL="227013" indent="-227013" eaLnBrk="0" hangingPunct="0">
              <a:buClr>
                <a:schemeClr val="bg2"/>
              </a:buClr>
              <a:buFontTx/>
              <a:buChar char="•"/>
            </a:pPr>
            <a:endParaRPr lang="en-US" sz="1200" b="0" dirty="0">
              <a:solidFill>
                <a:srgbClr val="FFFFFF"/>
              </a:solidFill>
              <a:ea typeface="ＭＳ Ｐゴシック" charset="-128"/>
            </a:endParaRPr>
          </a:p>
          <a:p>
            <a:pPr marL="227013" indent="-227013" algn="r" rtl="1" eaLnBrk="0" hangingPunct="0">
              <a:spcBef>
                <a:spcPct val="20000"/>
              </a:spcBef>
              <a:buClr>
                <a:schemeClr val="bg1"/>
              </a:buClr>
              <a:buFont typeface="Arial" charset="0"/>
              <a:buChar char="•"/>
            </a:pPr>
            <a:r>
              <a:rPr lang="ar-SA" sz="2000" b="0" dirty="0" smtClean="0">
                <a:solidFill>
                  <a:srgbClr val="FFFFFF"/>
                </a:solidFill>
                <a:ea typeface="ＭＳ Ｐゴシック" charset="-128"/>
              </a:rPr>
              <a:t>العمر والعرق والدين والجنس وبلد الميلاد</a:t>
            </a:r>
            <a:endParaRPr lang="en-US" sz="2000" b="0" dirty="0">
              <a:solidFill>
                <a:srgbClr val="FFFFFF"/>
              </a:solidFill>
              <a:ea typeface="ＭＳ Ｐゴシック" charset="-128"/>
            </a:endParaRPr>
          </a:p>
          <a:p>
            <a:pPr marL="227013" indent="-227013" algn="r" rtl="1" eaLnBrk="0" hangingPunct="0">
              <a:spcBef>
                <a:spcPct val="20000"/>
              </a:spcBef>
              <a:buClr>
                <a:schemeClr val="bg1"/>
              </a:buClr>
              <a:buFont typeface="Arial" charset="0"/>
              <a:buChar char="•"/>
            </a:pPr>
            <a:r>
              <a:rPr lang="ar-SA" sz="2000" b="0" dirty="0" smtClean="0">
                <a:solidFill>
                  <a:srgbClr val="FFFFFF"/>
                </a:solidFill>
                <a:ea typeface="ＭＳ Ｐゴシック" charset="-128"/>
              </a:rPr>
              <a:t>الوضع الاجتماعي والأولاد</a:t>
            </a:r>
            <a:endParaRPr lang="en-US" sz="2000" b="0" dirty="0">
              <a:solidFill>
                <a:srgbClr val="FFFFFF"/>
              </a:solidFill>
              <a:ea typeface="ＭＳ Ｐゴシック" charset="-128"/>
            </a:endParaRPr>
          </a:p>
          <a:p>
            <a:pPr marL="227013" indent="-227013" algn="r" rtl="1" eaLnBrk="0" hangingPunct="0">
              <a:spcBef>
                <a:spcPct val="20000"/>
              </a:spcBef>
              <a:buClr>
                <a:schemeClr val="bg1"/>
              </a:buClr>
              <a:buFont typeface="Arial" charset="0"/>
              <a:buChar char="•"/>
            </a:pPr>
            <a:r>
              <a:rPr lang="ar-SA" sz="2000" b="0" dirty="0" smtClean="0">
                <a:solidFill>
                  <a:srgbClr val="FFFFFF"/>
                </a:solidFill>
                <a:ea typeface="ＭＳ Ｐゴシック" charset="-128"/>
              </a:rPr>
              <a:t>الحالة الصحية</a:t>
            </a:r>
            <a:endParaRPr lang="en-US" sz="2000" b="0" dirty="0">
              <a:solidFill>
                <a:srgbClr val="FFFFFF"/>
              </a:solidFill>
              <a:ea typeface="ＭＳ Ｐゴシック" charset="-128"/>
            </a:endParaRPr>
          </a:p>
          <a:p>
            <a:pPr marL="227013" indent="-227013" algn="r" rtl="1" eaLnBrk="0" hangingPunct="0">
              <a:spcBef>
                <a:spcPct val="20000"/>
              </a:spcBef>
              <a:buClr>
                <a:schemeClr val="bg1"/>
              </a:buClr>
              <a:buFont typeface="Arial" charset="0"/>
              <a:buChar char="•"/>
            </a:pPr>
            <a:r>
              <a:rPr lang="ar-SA" sz="2000" b="0" dirty="0" smtClean="0">
                <a:solidFill>
                  <a:srgbClr val="FFFFFF"/>
                </a:solidFill>
                <a:ea typeface="ＭＳ Ｐゴシック" charset="-128"/>
              </a:rPr>
              <a:t>وصف المظهر الخارجي</a:t>
            </a:r>
            <a:endParaRPr lang="en-US" sz="2000" b="0" dirty="0">
              <a:solidFill>
                <a:srgbClr val="FFFFFF"/>
              </a:solidFill>
              <a:ea typeface="ＭＳ Ｐゴシック" charset="-128"/>
            </a:endParaRPr>
          </a:p>
          <a:p>
            <a:pPr marL="227013" indent="-227013" algn="r" rtl="1" eaLnBrk="0" hangingPunct="0">
              <a:spcBef>
                <a:spcPct val="20000"/>
              </a:spcBef>
              <a:buClr>
                <a:schemeClr val="bg1"/>
              </a:buClr>
              <a:buFont typeface="Arial" charset="0"/>
              <a:buChar char="•"/>
            </a:pPr>
            <a:r>
              <a:rPr lang="ar-SA" sz="2000" b="0" dirty="0" smtClean="0">
                <a:solidFill>
                  <a:srgbClr val="FFFFFF"/>
                </a:solidFill>
                <a:ea typeface="ＭＳ Ｐゴシック" charset="-128"/>
              </a:rPr>
              <a:t>تاريخ الرواتب</a:t>
            </a:r>
            <a:endParaRPr lang="en-US" sz="2000" b="0" dirty="0">
              <a:solidFill>
                <a:srgbClr val="FFFFFF"/>
              </a:solidFill>
              <a:ea typeface="ＭＳ Ｐゴシック" charset="-128"/>
            </a:endParaRPr>
          </a:p>
          <a:p>
            <a:pPr marL="227013" indent="-227013" algn="r" rtl="1" eaLnBrk="0" hangingPunct="0">
              <a:spcBef>
                <a:spcPct val="20000"/>
              </a:spcBef>
              <a:buClr>
                <a:schemeClr val="bg1"/>
              </a:buClr>
              <a:buFont typeface="Arial" charset="0"/>
              <a:buChar char="•"/>
            </a:pPr>
            <a:r>
              <a:rPr lang="ar-SA" sz="2000" b="0" dirty="0" smtClean="0">
                <a:solidFill>
                  <a:srgbClr val="FFFFFF"/>
                </a:solidFill>
                <a:ea typeface="ＭＳ Ｐゴシック" charset="-128"/>
              </a:rPr>
              <a:t>أسباب مغادرة الوظيفة الحالية</a:t>
            </a:r>
            <a:endParaRPr lang="en-US" sz="2400" b="0" dirty="0">
              <a:solidFill>
                <a:srgbClr val="FFFFFF"/>
              </a:solidFill>
              <a:ea typeface="ＭＳ Ｐゴシック" charset="-128"/>
            </a:endParaRPr>
          </a:p>
        </p:txBody>
      </p:sp>
      <p:sp>
        <p:nvSpPr>
          <p:cNvPr id="6" name="Slide Number Placeholder 5"/>
          <p:cNvSpPr>
            <a:spLocks noGrp="1"/>
          </p:cNvSpPr>
          <p:nvPr>
            <p:ph type="sldNum" sz="quarter" idx="10"/>
          </p:nvPr>
        </p:nvSpPr>
        <p:spPr/>
        <p:txBody>
          <a:bodyPr/>
          <a:lstStyle/>
          <a:p>
            <a:pPr>
              <a:defRPr/>
            </a:pPr>
            <a:fld id="{C5DB33E4-F3BA-4ED3-921E-73B82F5F2D42}" type="slidenum">
              <a:rPr lang="en-US">
                <a:solidFill>
                  <a:schemeClr val="bg1"/>
                </a:solidFill>
                <a:ea typeface="ＭＳ Ｐゴシック"/>
                <a:cs typeface="ＭＳ Ｐゴシック"/>
              </a:rPr>
              <a:pPr>
                <a:defRPr/>
              </a:pPr>
              <a:t>6</a:t>
            </a:fld>
            <a:endParaRPr lang="en-US">
              <a:solidFill>
                <a:schemeClr val="bg1"/>
              </a:solidFill>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algn="r" rtl="1"/>
            <a:r>
              <a:rPr lang="ar-SA" dirty="0" smtClean="0"/>
              <a:t>التاريخ الوظيفي</a:t>
            </a:r>
            <a:endParaRPr lang="en-US" dirty="0" smtClean="0"/>
          </a:p>
        </p:txBody>
      </p:sp>
      <p:sp>
        <p:nvSpPr>
          <p:cNvPr id="139267" name="Rectangle 3"/>
          <p:cNvSpPr>
            <a:spLocks noGrp="1" noChangeArrowheads="1"/>
          </p:cNvSpPr>
          <p:nvPr>
            <p:ph type="body" idx="1"/>
          </p:nvPr>
        </p:nvSpPr>
        <p:spPr/>
        <p:txBody>
          <a:bodyPr/>
          <a:lstStyle/>
          <a:p>
            <a:pPr algn="r" rtl="1"/>
            <a:r>
              <a:rPr lang="ar-SA" dirty="0" smtClean="0"/>
              <a:t>يعكس المهارات</a:t>
            </a:r>
            <a:endParaRPr lang="en-US" dirty="0" smtClean="0"/>
          </a:p>
          <a:p>
            <a:pPr algn="r" rtl="1"/>
            <a:r>
              <a:rPr lang="ar-SA" dirty="0" smtClean="0"/>
              <a:t>استخدم الأفعال التي تدل على المبادرة وتصف المهارات</a:t>
            </a:r>
            <a:endParaRPr lang="en-US" dirty="0" smtClean="0"/>
          </a:p>
          <a:p>
            <a:pPr algn="r" rtl="1"/>
            <a:r>
              <a:rPr lang="ar-SA" dirty="0" smtClean="0"/>
              <a:t>ضع الوظائف التي شغلتها مؤخرا ومن ثم الوظائف السابقة</a:t>
            </a:r>
            <a:endParaRPr lang="en-US" dirty="0" smtClean="0"/>
          </a:p>
          <a:p>
            <a:pPr algn="r" rtl="1"/>
            <a:r>
              <a:rPr lang="ar-SA" dirty="0" smtClean="0"/>
              <a:t>أضف الفترة التي أمضيتها في الوظيفة</a:t>
            </a:r>
            <a:endParaRPr lang="en-US" dirty="0" smtClean="0"/>
          </a:p>
        </p:txBody>
      </p:sp>
      <p:sp>
        <p:nvSpPr>
          <p:cNvPr id="6" name="Slide Number Placeholder 5"/>
          <p:cNvSpPr txBox="1">
            <a:spLocks noGrp="1"/>
          </p:cNvSpPr>
          <p:nvPr/>
        </p:nvSpPr>
        <p:spPr bwMode="auto">
          <a:xfrm>
            <a:off x="6784975" y="101600"/>
            <a:ext cx="1905000" cy="257175"/>
          </a:xfrm>
          <a:prstGeom prst="rect">
            <a:avLst/>
          </a:prstGeom>
          <a:noFill/>
          <a:ln>
            <a:miter lim="800000"/>
            <a:headEnd/>
            <a:tailEnd/>
          </a:ln>
        </p:spPr>
        <p:txBody>
          <a:bodyPr lIns="0" tIns="0" rIns="0" bIns="0" anchor="ctr"/>
          <a:lstStyle/>
          <a:p>
            <a:pPr algn="r">
              <a:defRPr/>
            </a:pPr>
            <a:fld id="{6856D526-B978-474E-B2C8-304AD7865C4F}" type="slidenum">
              <a:rPr lang="en-US" sz="1400" b="0">
                <a:solidFill>
                  <a:schemeClr val="bg1"/>
                </a:solidFill>
                <a:latin typeface="+mn-lt"/>
                <a:ea typeface="ＭＳ Ｐゴシック"/>
                <a:cs typeface="ＭＳ Ｐゴシック"/>
              </a:rPr>
              <a:pPr algn="r">
                <a:defRPr/>
              </a:pPr>
              <a:t>7</a:t>
            </a:fld>
            <a:endParaRPr lang="en-US" sz="1400" b="0">
              <a:solidFill>
                <a:schemeClr val="bg1"/>
              </a:solidFill>
              <a:latin typeface="+mn-lt"/>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algn="r" rtl="1"/>
            <a:r>
              <a:rPr lang="ar-SA" dirty="0" smtClean="0"/>
              <a:t>التعليم</a:t>
            </a:r>
            <a:endParaRPr lang="en-US" dirty="0" smtClean="0"/>
          </a:p>
        </p:txBody>
      </p:sp>
      <p:sp>
        <p:nvSpPr>
          <p:cNvPr id="140291" name="Rectangle 3"/>
          <p:cNvSpPr>
            <a:spLocks noGrp="1" noChangeArrowheads="1"/>
          </p:cNvSpPr>
          <p:nvPr>
            <p:ph type="body" idx="1"/>
          </p:nvPr>
        </p:nvSpPr>
        <p:spPr>
          <a:xfrm>
            <a:off x="685800" y="2209800"/>
            <a:ext cx="5935663" cy="4343400"/>
          </a:xfrm>
        </p:spPr>
        <p:txBody>
          <a:bodyPr/>
          <a:lstStyle/>
          <a:p>
            <a:pPr algn="r" rtl="1"/>
            <a:r>
              <a:rPr lang="ar-SA" dirty="0" smtClean="0"/>
              <a:t>الدرجة العلمية أو الدبلوم أو الشهادات</a:t>
            </a:r>
            <a:endParaRPr lang="en-US" dirty="0" smtClean="0"/>
          </a:p>
          <a:p>
            <a:pPr algn="r" rtl="1"/>
            <a:r>
              <a:rPr lang="ar-SA" dirty="0" smtClean="0"/>
              <a:t>اسم ومكان المؤسسة التعليمية</a:t>
            </a:r>
            <a:endParaRPr lang="en-US" dirty="0" smtClean="0"/>
          </a:p>
          <a:p>
            <a:pPr algn="r" rtl="1"/>
            <a:r>
              <a:rPr lang="ar-SA" dirty="0" smtClean="0"/>
              <a:t>تاريخ الحصول على الدرجة  العلمية أو الدبلوم أو الشهادة</a:t>
            </a:r>
            <a:endParaRPr lang="en-US" dirty="0" smtClean="0"/>
          </a:p>
          <a:p>
            <a:pPr algn="r" rtl="1"/>
            <a:r>
              <a:rPr lang="ar-SA" dirty="0" smtClean="0"/>
              <a:t>مجالات الدراسة الرئيسية</a:t>
            </a:r>
            <a:endParaRPr lang="en-US" dirty="0" smtClean="0"/>
          </a:p>
          <a:p>
            <a:pPr algn="r" rtl="1"/>
            <a:r>
              <a:rPr lang="ar-SA" dirty="0" smtClean="0"/>
              <a:t>الجوائز والمكافآت الخاصة</a:t>
            </a:r>
            <a:endParaRPr lang="en-US" dirty="0" smtClean="0"/>
          </a:p>
        </p:txBody>
      </p:sp>
      <p:sp>
        <p:nvSpPr>
          <p:cNvPr id="6" name="Slide Number Placeholder 5"/>
          <p:cNvSpPr txBox="1">
            <a:spLocks noGrp="1"/>
          </p:cNvSpPr>
          <p:nvPr/>
        </p:nvSpPr>
        <p:spPr bwMode="auto">
          <a:xfrm>
            <a:off x="6784975" y="101600"/>
            <a:ext cx="1905000" cy="257175"/>
          </a:xfrm>
          <a:prstGeom prst="rect">
            <a:avLst/>
          </a:prstGeom>
          <a:noFill/>
          <a:ln>
            <a:miter lim="800000"/>
            <a:headEnd/>
            <a:tailEnd/>
          </a:ln>
        </p:spPr>
        <p:txBody>
          <a:bodyPr lIns="0" tIns="0" rIns="0" bIns="0" anchor="ctr"/>
          <a:lstStyle/>
          <a:p>
            <a:pPr algn="r">
              <a:defRPr/>
            </a:pPr>
            <a:fld id="{107162DE-F7D6-4CFF-84D0-E8547F5770D3}" type="slidenum">
              <a:rPr lang="en-US" sz="1400" b="0">
                <a:solidFill>
                  <a:schemeClr val="bg1"/>
                </a:solidFill>
                <a:latin typeface="+mn-lt"/>
                <a:ea typeface="ＭＳ Ｐゴシック"/>
                <a:cs typeface="ＭＳ Ｐゴシック"/>
              </a:rPr>
              <a:pPr algn="r">
                <a:defRPr/>
              </a:pPr>
              <a:t>8</a:t>
            </a:fld>
            <a:endParaRPr lang="en-US" sz="1400" b="0">
              <a:solidFill>
                <a:schemeClr val="bg1"/>
              </a:solidFill>
              <a:latin typeface="+mn-lt"/>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algn="r" rtl="1"/>
            <a:r>
              <a:rPr lang="ar-SA" dirty="0" smtClean="0"/>
              <a:t>اقسام اختيارية في السيرة الذاتية</a:t>
            </a:r>
            <a:endParaRPr lang="en-US" dirty="0" smtClean="0"/>
          </a:p>
        </p:txBody>
      </p:sp>
      <p:sp>
        <p:nvSpPr>
          <p:cNvPr id="141315" name="Rectangle 3"/>
          <p:cNvSpPr>
            <a:spLocks noGrp="1" noChangeArrowheads="1"/>
          </p:cNvSpPr>
          <p:nvPr>
            <p:ph type="body" idx="1"/>
          </p:nvPr>
        </p:nvSpPr>
        <p:spPr/>
        <p:txBody>
          <a:bodyPr/>
          <a:lstStyle/>
          <a:p>
            <a:pPr algn="r" rtl="1"/>
            <a:r>
              <a:rPr lang="ar-SA" dirty="0" err="1" smtClean="0"/>
              <a:t>التراخيص </a:t>
            </a:r>
            <a:r>
              <a:rPr lang="ar-SA" dirty="0" smtClean="0"/>
              <a:t>[الرخص المهنية</a:t>
            </a:r>
            <a:r>
              <a:rPr lang="ar-SA" dirty="0" err="1" smtClean="0"/>
              <a:t>]</a:t>
            </a:r>
            <a:endParaRPr lang="en-US" dirty="0" smtClean="0"/>
          </a:p>
          <a:p>
            <a:pPr algn="r" rtl="1"/>
            <a:r>
              <a:rPr lang="ar-SA" dirty="0" err="1" smtClean="0"/>
              <a:t>الاعتمادات</a:t>
            </a:r>
            <a:r>
              <a:rPr lang="ar-SA" dirty="0" smtClean="0"/>
              <a:t> المهنية</a:t>
            </a:r>
            <a:endParaRPr lang="en-US" dirty="0" smtClean="0"/>
          </a:p>
          <a:p>
            <a:pPr algn="r" rtl="1"/>
            <a:r>
              <a:rPr lang="ar-SA" dirty="0" smtClean="0"/>
              <a:t>المنشورات</a:t>
            </a:r>
            <a:endParaRPr lang="en-US" dirty="0" smtClean="0"/>
          </a:p>
          <a:p>
            <a:pPr algn="r" rtl="1"/>
            <a:r>
              <a:rPr lang="ar-SA" dirty="0" smtClean="0"/>
              <a:t>الدراية </a:t>
            </a:r>
            <a:r>
              <a:rPr lang="ar-SA" dirty="0" err="1" smtClean="0"/>
              <a:t>بالحاسوب </a:t>
            </a:r>
            <a:r>
              <a:rPr lang="ar-SA" dirty="0" smtClean="0"/>
              <a:t>/ المهارات الفنية</a:t>
            </a:r>
            <a:endParaRPr lang="en-US" dirty="0" smtClean="0"/>
          </a:p>
          <a:p>
            <a:pPr algn="r" rtl="1"/>
            <a:r>
              <a:rPr lang="ar-SA" dirty="0" smtClean="0"/>
              <a:t>اللغات الأجنبية</a:t>
            </a:r>
            <a:endParaRPr lang="en-US" dirty="0" smtClean="0"/>
          </a:p>
          <a:p>
            <a:endParaRPr lang="en-US" dirty="0" smtClean="0"/>
          </a:p>
        </p:txBody>
      </p:sp>
      <p:sp>
        <p:nvSpPr>
          <p:cNvPr id="6" name="Slide Number Placeholder 5"/>
          <p:cNvSpPr txBox="1">
            <a:spLocks noGrp="1"/>
          </p:cNvSpPr>
          <p:nvPr/>
        </p:nvSpPr>
        <p:spPr bwMode="auto">
          <a:xfrm>
            <a:off x="6784975" y="101600"/>
            <a:ext cx="1905000" cy="257175"/>
          </a:xfrm>
          <a:prstGeom prst="rect">
            <a:avLst/>
          </a:prstGeom>
          <a:noFill/>
          <a:ln>
            <a:miter lim="800000"/>
            <a:headEnd/>
            <a:tailEnd/>
          </a:ln>
        </p:spPr>
        <p:txBody>
          <a:bodyPr lIns="0" tIns="0" rIns="0" bIns="0" anchor="ctr"/>
          <a:lstStyle/>
          <a:p>
            <a:pPr algn="r">
              <a:defRPr/>
            </a:pPr>
            <a:fld id="{DCFEF86C-9839-4E8B-93B6-08D5107935A2}" type="slidenum">
              <a:rPr lang="en-US" sz="1400" b="0">
                <a:solidFill>
                  <a:schemeClr val="bg1"/>
                </a:solidFill>
                <a:latin typeface="+mn-lt"/>
                <a:ea typeface="ＭＳ Ｐゴシック"/>
                <a:cs typeface="ＭＳ Ｐゴシック"/>
              </a:rPr>
              <a:pPr algn="r">
                <a:defRPr/>
              </a:pPr>
              <a:t>9</a:t>
            </a:fld>
            <a:endParaRPr lang="en-US" sz="1400" b="0">
              <a:solidFill>
                <a:schemeClr val="bg1"/>
              </a:solidFill>
              <a:latin typeface="+mn-lt"/>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Blank Presentation 5">
      <a:dk1>
        <a:srgbClr val="000000"/>
      </a:dk1>
      <a:lt1>
        <a:srgbClr val="FFFFFF"/>
      </a:lt1>
      <a:dk2>
        <a:srgbClr val="5F81AA"/>
      </a:dk2>
      <a:lt2>
        <a:srgbClr val="D47C18"/>
      </a:lt2>
      <a:accent1>
        <a:srgbClr val="D47C18"/>
      </a:accent1>
      <a:accent2>
        <a:srgbClr val="6698C2"/>
      </a:accent2>
      <a:accent3>
        <a:srgbClr val="FFFFFF"/>
      </a:accent3>
      <a:accent4>
        <a:srgbClr val="000000"/>
      </a:accent4>
      <a:accent5>
        <a:srgbClr val="E6BFAB"/>
      </a:accent5>
      <a:accent6>
        <a:srgbClr val="5C89B0"/>
      </a:accent6>
      <a:hlink>
        <a:srgbClr val="7EA190"/>
      </a:hlink>
      <a:folHlink>
        <a:srgbClr val="C8504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6698C2"/>
        </a:dk2>
        <a:lt2>
          <a:srgbClr val="5F81AA"/>
        </a:lt2>
        <a:accent1>
          <a:srgbClr val="5F81AA"/>
        </a:accent1>
        <a:accent2>
          <a:srgbClr val="7EA190"/>
        </a:accent2>
        <a:accent3>
          <a:srgbClr val="FFFFFF"/>
        </a:accent3>
        <a:accent4>
          <a:srgbClr val="000000"/>
        </a:accent4>
        <a:accent5>
          <a:srgbClr val="B6C1D2"/>
        </a:accent5>
        <a:accent6>
          <a:srgbClr val="729182"/>
        </a:accent6>
        <a:hlink>
          <a:srgbClr val="C8504F"/>
        </a:hlink>
        <a:folHlink>
          <a:srgbClr val="D47C18"/>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5F81AA"/>
        </a:dk2>
        <a:lt2>
          <a:srgbClr val="6698C2"/>
        </a:lt2>
        <a:accent1>
          <a:srgbClr val="6698C2"/>
        </a:accent1>
        <a:accent2>
          <a:srgbClr val="7EA190"/>
        </a:accent2>
        <a:accent3>
          <a:srgbClr val="FFFFFF"/>
        </a:accent3>
        <a:accent4>
          <a:srgbClr val="000000"/>
        </a:accent4>
        <a:accent5>
          <a:srgbClr val="B8CADD"/>
        </a:accent5>
        <a:accent6>
          <a:srgbClr val="729182"/>
        </a:accent6>
        <a:hlink>
          <a:srgbClr val="C8504F"/>
        </a:hlink>
        <a:folHlink>
          <a:srgbClr val="D47C18"/>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5F81AA"/>
        </a:dk2>
        <a:lt2>
          <a:srgbClr val="7EA190"/>
        </a:lt2>
        <a:accent1>
          <a:srgbClr val="7EA190"/>
        </a:accent1>
        <a:accent2>
          <a:srgbClr val="6698C2"/>
        </a:accent2>
        <a:accent3>
          <a:srgbClr val="FFFFFF"/>
        </a:accent3>
        <a:accent4>
          <a:srgbClr val="000000"/>
        </a:accent4>
        <a:accent5>
          <a:srgbClr val="C0CDC6"/>
        </a:accent5>
        <a:accent6>
          <a:srgbClr val="5C89B0"/>
        </a:accent6>
        <a:hlink>
          <a:srgbClr val="C8504F"/>
        </a:hlink>
        <a:folHlink>
          <a:srgbClr val="D47C18"/>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5F81AA"/>
        </a:dk2>
        <a:lt2>
          <a:srgbClr val="C8504F"/>
        </a:lt2>
        <a:accent1>
          <a:srgbClr val="C8504F"/>
        </a:accent1>
        <a:accent2>
          <a:srgbClr val="6698C2"/>
        </a:accent2>
        <a:accent3>
          <a:srgbClr val="FFFFFF"/>
        </a:accent3>
        <a:accent4>
          <a:srgbClr val="000000"/>
        </a:accent4>
        <a:accent5>
          <a:srgbClr val="E0B3B2"/>
        </a:accent5>
        <a:accent6>
          <a:srgbClr val="5C89B0"/>
        </a:accent6>
        <a:hlink>
          <a:srgbClr val="7EA190"/>
        </a:hlink>
        <a:folHlink>
          <a:srgbClr val="D47C18"/>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5F81AA"/>
        </a:dk2>
        <a:lt2>
          <a:srgbClr val="D47C18"/>
        </a:lt2>
        <a:accent1>
          <a:srgbClr val="D47C18"/>
        </a:accent1>
        <a:accent2>
          <a:srgbClr val="6698C2"/>
        </a:accent2>
        <a:accent3>
          <a:srgbClr val="FFFFFF"/>
        </a:accent3>
        <a:accent4>
          <a:srgbClr val="000000"/>
        </a:accent4>
        <a:accent5>
          <a:srgbClr val="E6BFAB"/>
        </a:accent5>
        <a:accent6>
          <a:srgbClr val="5C89B0"/>
        </a:accent6>
        <a:hlink>
          <a:srgbClr val="7EA190"/>
        </a:hlink>
        <a:folHlink>
          <a:srgbClr val="C8504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4">
    <a:dk1>
      <a:srgbClr val="000000"/>
    </a:dk1>
    <a:lt1>
      <a:srgbClr val="FFFFFF"/>
    </a:lt1>
    <a:dk2>
      <a:srgbClr val="5F81AA"/>
    </a:dk2>
    <a:lt2>
      <a:srgbClr val="C8504F"/>
    </a:lt2>
    <a:accent1>
      <a:srgbClr val="C8504F"/>
    </a:accent1>
    <a:accent2>
      <a:srgbClr val="6698C2"/>
    </a:accent2>
    <a:accent3>
      <a:srgbClr val="FFFFFF"/>
    </a:accent3>
    <a:accent4>
      <a:srgbClr val="000000"/>
    </a:accent4>
    <a:accent5>
      <a:srgbClr val="E0B3B2"/>
    </a:accent5>
    <a:accent6>
      <a:srgbClr val="5C89B0"/>
    </a:accent6>
    <a:hlink>
      <a:srgbClr val="7EA190"/>
    </a:hlink>
    <a:folHlink>
      <a:srgbClr val="D47C18"/>
    </a:folHlink>
  </a:clrScheme>
</a:themeOverride>
</file>

<file path=ppt/theme/themeOverride10.xml><?xml version="1.0" encoding="utf-8"?>
<a:themeOverride xmlns:a="http://schemas.openxmlformats.org/drawingml/2006/main">
  <a:clrScheme name="Blank Presentation 4">
    <a:dk1>
      <a:srgbClr val="000000"/>
    </a:dk1>
    <a:lt1>
      <a:srgbClr val="FFFFFF"/>
    </a:lt1>
    <a:dk2>
      <a:srgbClr val="5F81AA"/>
    </a:dk2>
    <a:lt2>
      <a:srgbClr val="C8504F"/>
    </a:lt2>
    <a:accent1>
      <a:srgbClr val="C8504F"/>
    </a:accent1>
    <a:accent2>
      <a:srgbClr val="6698C2"/>
    </a:accent2>
    <a:accent3>
      <a:srgbClr val="FFFFFF"/>
    </a:accent3>
    <a:accent4>
      <a:srgbClr val="000000"/>
    </a:accent4>
    <a:accent5>
      <a:srgbClr val="E0B3B2"/>
    </a:accent5>
    <a:accent6>
      <a:srgbClr val="5C89B0"/>
    </a:accent6>
    <a:hlink>
      <a:srgbClr val="7EA190"/>
    </a:hlink>
    <a:folHlink>
      <a:srgbClr val="D47C18"/>
    </a:folHlink>
  </a:clrScheme>
</a:themeOverride>
</file>

<file path=ppt/theme/themeOverride11.xml><?xml version="1.0" encoding="utf-8"?>
<a:themeOverride xmlns:a="http://schemas.openxmlformats.org/drawingml/2006/main">
  <a:clrScheme name="Blank Presentation 4">
    <a:dk1>
      <a:srgbClr val="000000"/>
    </a:dk1>
    <a:lt1>
      <a:srgbClr val="FFFFFF"/>
    </a:lt1>
    <a:dk2>
      <a:srgbClr val="5F81AA"/>
    </a:dk2>
    <a:lt2>
      <a:srgbClr val="C8504F"/>
    </a:lt2>
    <a:accent1>
      <a:srgbClr val="C8504F"/>
    </a:accent1>
    <a:accent2>
      <a:srgbClr val="6698C2"/>
    </a:accent2>
    <a:accent3>
      <a:srgbClr val="FFFFFF"/>
    </a:accent3>
    <a:accent4>
      <a:srgbClr val="000000"/>
    </a:accent4>
    <a:accent5>
      <a:srgbClr val="E0B3B2"/>
    </a:accent5>
    <a:accent6>
      <a:srgbClr val="5C89B0"/>
    </a:accent6>
    <a:hlink>
      <a:srgbClr val="7EA190"/>
    </a:hlink>
    <a:folHlink>
      <a:srgbClr val="D47C18"/>
    </a:folHlink>
  </a:clrScheme>
</a:themeOverride>
</file>

<file path=ppt/theme/themeOverride12.xml><?xml version="1.0" encoding="utf-8"?>
<a:themeOverride xmlns:a="http://schemas.openxmlformats.org/drawingml/2006/main">
  <a:clrScheme name="Blank Presentation 4">
    <a:dk1>
      <a:srgbClr val="000000"/>
    </a:dk1>
    <a:lt1>
      <a:srgbClr val="FFFFFF"/>
    </a:lt1>
    <a:dk2>
      <a:srgbClr val="5F81AA"/>
    </a:dk2>
    <a:lt2>
      <a:srgbClr val="C8504F"/>
    </a:lt2>
    <a:accent1>
      <a:srgbClr val="C8504F"/>
    </a:accent1>
    <a:accent2>
      <a:srgbClr val="6698C2"/>
    </a:accent2>
    <a:accent3>
      <a:srgbClr val="FFFFFF"/>
    </a:accent3>
    <a:accent4>
      <a:srgbClr val="000000"/>
    </a:accent4>
    <a:accent5>
      <a:srgbClr val="E0B3B2"/>
    </a:accent5>
    <a:accent6>
      <a:srgbClr val="5C89B0"/>
    </a:accent6>
    <a:hlink>
      <a:srgbClr val="7EA190"/>
    </a:hlink>
    <a:folHlink>
      <a:srgbClr val="D47C18"/>
    </a:folHlink>
  </a:clrScheme>
</a:themeOverride>
</file>

<file path=ppt/theme/themeOverride13.xml><?xml version="1.0" encoding="utf-8"?>
<a:themeOverride xmlns:a="http://schemas.openxmlformats.org/drawingml/2006/main">
  <a:clrScheme name="Blank Presentation 4">
    <a:dk1>
      <a:srgbClr val="000000"/>
    </a:dk1>
    <a:lt1>
      <a:srgbClr val="FFFFFF"/>
    </a:lt1>
    <a:dk2>
      <a:srgbClr val="5F81AA"/>
    </a:dk2>
    <a:lt2>
      <a:srgbClr val="C8504F"/>
    </a:lt2>
    <a:accent1>
      <a:srgbClr val="C8504F"/>
    </a:accent1>
    <a:accent2>
      <a:srgbClr val="6698C2"/>
    </a:accent2>
    <a:accent3>
      <a:srgbClr val="FFFFFF"/>
    </a:accent3>
    <a:accent4>
      <a:srgbClr val="000000"/>
    </a:accent4>
    <a:accent5>
      <a:srgbClr val="E0B3B2"/>
    </a:accent5>
    <a:accent6>
      <a:srgbClr val="5C89B0"/>
    </a:accent6>
    <a:hlink>
      <a:srgbClr val="7EA190"/>
    </a:hlink>
    <a:folHlink>
      <a:srgbClr val="D47C18"/>
    </a:folHlink>
  </a:clrScheme>
</a:themeOverride>
</file>

<file path=ppt/theme/themeOverride14.xml><?xml version="1.0" encoding="utf-8"?>
<a:themeOverride xmlns:a="http://schemas.openxmlformats.org/drawingml/2006/main">
  <a:clrScheme name="Blank Presentation 4">
    <a:dk1>
      <a:srgbClr val="000000"/>
    </a:dk1>
    <a:lt1>
      <a:srgbClr val="FFFFFF"/>
    </a:lt1>
    <a:dk2>
      <a:srgbClr val="5F81AA"/>
    </a:dk2>
    <a:lt2>
      <a:srgbClr val="C8504F"/>
    </a:lt2>
    <a:accent1>
      <a:srgbClr val="C8504F"/>
    </a:accent1>
    <a:accent2>
      <a:srgbClr val="6698C2"/>
    </a:accent2>
    <a:accent3>
      <a:srgbClr val="FFFFFF"/>
    </a:accent3>
    <a:accent4>
      <a:srgbClr val="000000"/>
    </a:accent4>
    <a:accent5>
      <a:srgbClr val="E0B3B2"/>
    </a:accent5>
    <a:accent6>
      <a:srgbClr val="5C89B0"/>
    </a:accent6>
    <a:hlink>
      <a:srgbClr val="7EA190"/>
    </a:hlink>
    <a:folHlink>
      <a:srgbClr val="D47C18"/>
    </a:folHlink>
  </a:clrScheme>
</a:themeOverride>
</file>

<file path=ppt/theme/themeOverride15.xml><?xml version="1.0" encoding="utf-8"?>
<a:themeOverride xmlns:a="http://schemas.openxmlformats.org/drawingml/2006/main">
  <a:clrScheme name="Blank Presentation 4">
    <a:dk1>
      <a:srgbClr val="000000"/>
    </a:dk1>
    <a:lt1>
      <a:srgbClr val="FFFFFF"/>
    </a:lt1>
    <a:dk2>
      <a:srgbClr val="5F81AA"/>
    </a:dk2>
    <a:lt2>
      <a:srgbClr val="C8504F"/>
    </a:lt2>
    <a:accent1>
      <a:srgbClr val="C8504F"/>
    </a:accent1>
    <a:accent2>
      <a:srgbClr val="6698C2"/>
    </a:accent2>
    <a:accent3>
      <a:srgbClr val="FFFFFF"/>
    </a:accent3>
    <a:accent4>
      <a:srgbClr val="000000"/>
    </a:accent4>
    <a:accent5>
      <a:srgbClr val="E0B3B2"/>
    </a:accent5>
    <a:accent6>
      <a:srgbClr val="5C89B0"/>
    </a:accent6>
    <a:hlink>
      <a:srgbClr val="7EA190"/>
    </a:hlink>
    <a:folHlink>
      <a:srgbClr val="D47C18"/>
    </a:folHlink>
  </a:clrScheme>
</a:themeOverride>
</file>

<file path=ppt/theme/themeOverride16.xml><?xml version="1.0" encoding="utf-8"?>
<a:themeOverride xmlns:a="http://schemas.openxmlformats.org/drawingml/2006/main">
  <a:clrScheme name="Blank Presentation 4">
    <a:dk1>
      <a:srgbClr val="000000"/>
    </a:dk1>
    <a:lt1>
      <a:srgbClr val="FFFFFF"/>
    </a:lt1>
    <a:dk2>
      <a:srgbClr val="5F81AA"/>
    </a:dk2>
    <a:lt2>
      <a:srgbClr val="C8504F"/>
    </a:lt2>
    <a:accent1>
      <a:srgbClr val="C8504F"/>
    </a:accent1>
    <a:accent2>
      <a:srgbClr val="6698C2"/>
    </a:accent2>
    <a:accent3>
      <a:srgbClr val="FFFFFF"/>
    </a:accent3>
    <a:accent4>
      <a:srgbClr val="000000"/>
    </a:accent4>
    <a:accent5>
      <a:srgbClr val="E0B3B2"/>
    </a:accent5>
    <a:accent6>
      <a:srgbClr val="5C89B0"/>
    </a:accent6>
    <a:hlink>
      <a:srgbClr val="7EA190"/>
    </a:hlink>
    <a:folHlink>
      <a:srgbClr val="D47C18"/>
    </a:folHlink>
  </a:clrScheme>
</a:themeOverride>
</file>

<file path=ppt/theme/themeOverride17.xml><?xml version="1.0" encoding="utf-8"?>
<a:themeOverride xmlns:a="http://schemas.openxmlformats.org/drawingml/2006/main">
  <a:clrScheme name="Blank Presentation 4">
    <a:dk1>
      <a:srgbClr val="000000"/>
    </a:dk1>
    <a:lt1>
      <a:srgbClr val="FFFFFF"/>
    </a:lt1>
    <a:dk2>
      <a:srgbClr val="5F81AA"/>
    </a:dk2>
    <a:lt2>
      <a:srgbClr val="C8504F"/>
    </a:lt2>
    <a:accent1>
      <a:srgbClr val="C8504F"/>
    </a:accent1>
    <a:accent2>
      <a:srgbClr val="6698C2"/>
    </a:accent2>
    <a:accent3>
      <a:srgbClr val="FFFFFF"/>
    </a:accent3>
    <a:accent4>
      <a:srgbClr val="000000"/>
    </a:accent4>
    <a:accent5>
      <a:srgbClr val="E0B3B2"/>
    </a:accent5>
    <a:accent6>
      <a:srgbClr val="5C89B0"/>
    </a:accent6>
    <a:hlink>
      <a:srgbClr val="7EA190"/>
    </a:hlink>
    <a:folHlink>
      <a:srgbClr val="D47C18"/>
    </a:folHlink>
  </a:clrScheme>
</a:themeOverride>
</file>

<file path=ppt/theme/themeOverride18.xml><?xml version="1.0" encoding="utf-8"?>
<a:themeOverride xmlns:a="http://schemas.openxmlformats.org/drawingml/2006/main">
  <a:clrScheme name="Blank Presentation 4">
    <a:dk1>
      <a:srgbClr val="000000"/>
    </a:dk1>
    <a:lt1>
      <a:srgbClr val="FFFFFF"/>
    </a:lt1>
    <a:dk2>
      <a:srgbClr val="5F81AA"/>
    </a:dk2>
    <a:lt2>
      <a:srgbClr val="C8504F"/>
    </a:lt2>
    <a:accent1>
      <a:srgbClr val="C8504F"/>
    </a:accent1>
    <a:accent2>
      <a:srgbClr val="6698C2"/>
    </a:accent2>
    <a:accent3>
      <a:srgbClr val="FFFFFF"/>
    </a:accent3>
    <a:accent4>
      <a:srgbClr val="000000"/>
    </a:accent4>
    <a:accent5>
      <a:srgbClr val="E0B3B2"/>
    </a:accent5>
    <a:accent6>
      <a:srgbClr val="5C89B0"/>
    </a:accent6>
    <a:hlink>
      <a:srgbClr val="7EA190"/>
    </a:hlink>
    <a:folHlink>
      <a:srgbClr val="D47C18"/>
    </a:folHlink>
  </a:clrScheme>
</a:themeOverride>
</file>

<file path=ppt/theme/themeOverride19.xml><?xml version="1.0" encoding="utf-8"?>
<a:themeOverride xmlns:a="http://schemas.openxmlformats.org/drawingml/2006/main">
  <a:clrScheme name="Blank Presentation 4">
    <a:dk1>
      <a:srgbClr val="000000"/>
    </a:dk1>
    <a:lt1>
      <a:srgbClr val="FFFFFF"/>
    </a:lt1>
    <a:dk2>
      <a:srgbClr val="5F81AA"/>
    </a:dk2>
    <a:lt2>
      <a:srgbClr val="C8504F"/>
    </a:lt2>
    <a:accent1>
      <a:srgbClr val="C8504F"/>
    </a:accent1>
    <a:accent2>
      <a:srgbClr val="6698C2"/>
    </a:accent2>
    <a:accent3>
      <a:srgbClr val="FFFFFF"/>
    </a:accent3>
    <a:accent4>
      <a:srgbClr val="000000"/>
    </a:accent4>
    <a:accent5>
      <a:srgbClr val="E0B3B2"/>
    </a:accent5>
    <a:accent6>
      <a:srgbClr val="5C89B0"/>
    </a:accent6>
    <a:hlink>
      <a:srgbClr val="7EA190"/>
    </a:hlink>
    <a:folHlink>
      <a:srgbClr val="D47C18"/>
    </a:folHlink>
  </a:clrScheme>
</a:themeOverride>
</file>

<file path=ppt/theme/themeOverride2.xml><?xml version="1.0" encoding="utf-8"?>
<a:themeOverride xmlns:a="http://schemas.openxmlformats.org/drawingml/2006/main">
  <a:clrScheme name="Blank Presentation 4">
    <a:dk1>
      <a:srgbClr val="000000"/>
    </a:dk1>
    <a:lt1>
      <a:srgbClr val="FFFFFF"/>
    </a:lt1>
    <a:dk2>
      <a:srgbClr val="5F81AA"/>
    </a:dk2>
    <a:lt2>
      <a:srgbClr val="C8504F"/>
    </a:lt2>
    <a:accent1>
      <a:srgbClr val="C8504F"/>
    </a:accent1>
    <a:accent2>
      <a:srgbClr val="6698C2"/>
    </a:accent2>
    <a:accent3>
      <a:srgbClr val="FFFFFF"/>
    </a:accent3>
    <a:accent4>
      <a:srgbClr val="000000"/>
    </a:accent4>
    <a:accent5>
      <a:srgbClr val="E0B3B2"/>
    </a:accent5>
    <a:accent6>
      <a:srgbClr val="5C89B0"/>
    </a:accent6>
    <a:hlink>
      <a:srgbClr val="7EA190"/>
    </a:hlink>
    <a:folHlink>
      <a:srgbClr val="D47C18"/>
    </a:folHlink>
  </a:clrScheme>
</a:themeOverride>
</file>

<file path=ppt/theme/themeOverride20.xml><?xml version="1.0" encoding="utf-8"?>
<a:themeOverride xmlns:a="http://schemas.openxmlformats.org/drawingml/2006/main">
  <a:clrScheme name="Blank Presentation 4">
    <a:dk1>
      <a:srgbClr val="000000"/>
    </a:dk1>
    <a:lt1>
      <a:srgbClr val="FFFFFF"/>
    </a:lt1>
    <a:dk2>
      <a:srgbClr val="5F81AA"/>
    </a:dk2>
    <a:lt2>
      <a:srgbClr val="C8504F"/>
    </a:lt2>
    <a:accent1>
      <a:srgbClr val="C8504F"/>
    </a:accent1>
    <a:accent2>
      <a:srgbClr val="6698C2"/>
    </a:accent2>
    <a:accent3>
      <a:srgbClr val="FFFFFF"/>
    </a:accent3>
    <a:accent4>
      <a:srgbClr val="000000"/>
    </a:accent4>
    <a:accent5>
      <a:srgbClr val="E0B3B2"/>
    </a:accent5>
    <a:accent6>
      <a:srgbClr val="5C89B0"/>
    </a:accent6>
    <a:hlink>
      <a:srgbClr val="7EA190"/>
    </a:hlink>
    <a:folHlink>
      <a:srgbClr val="D47C18"/>
    </a:folHlink>
  </a:clrScheme>
</a:themeOverride>
</file>

<file path=ppt/theme/themeOverride21.xml><?xml version="1.0" encoding="utf-8"?>
<a:themeOverride xmlns:a="http://schemas.openxmlformats.org/drawingml/2006/main">
  <a:clrScheme name="Blank Presentation 4">
    <a:dk1>
      <a:srgbClr val="000000"/>
    </a:dk1>
    <a:lt1>
      <a:srgbClr val="FFFFFF"/>
    </a:lt1>
    <a:dk2>
      <a:srgbClr val="5F81AA"/>
    </a:dk2>
    <a:lt2>
      <a:srgbClr val="C8504F"/>
    </a:lt2>
    <a:accent1>
      <a:srgbClr val="C8504F"/>
    </a:accent1>
    <a:accent2>
      <a:srgbClr val="6698C2"/>
    </a:accent2>
    <a:accent3>
      <a:srgbClr val="FFFFFF"/>
    </a:accent3>
    <a:accent4>
      <a:srgbClr val="000000"/>
    </a:accent4>
    <a:accent5>
      <a:srgbClr val="E0B3B2"/>
    </a:accent5>
    <a:accent6>
      <a:srgbClr val="5C89B0"/>
    </a:accent6>
    <a:hlink>
      <a:srgbClr val="7EA190"/>
    </a:hlink>
    <a:folHlink>
      <a:srgbClr val="D47C18"/>
    </a:folHlink>
  </a:clrScheme>
</a:themeOverride>
</file>

<file path=ppt/theme/themeOverride3.xml><?xml version="1.0" encoding="utf-8"?>
<a:themeOverride xmlns:a="http://schemas.openxmlformats.org/drawingml/2006/main">
  <a:clrScheme name="Blank Presentation 4">
    <a:dk1>
      <a:srgbClr val="000000"/>
    </a:dk1>
    <a:lt1>
      <a:srgbClr val="FFFFFF"/>
    </a:lt1>
    <a:dk2>
      <a:srgbClr val="5F81AA"/>
    </a:dk2>
    <a:lt2>
      <a:srgbClr val="C8504F"/>
    </a:lt2>
    <a:accent1>
      <a:srgbClr val="C8504F"/>
    </a:accent1>
    <a:accent2>
      <a:srgbClr val="6698C2"/>
    </a:accent2>
    <a:accent3>
      <a:srgbClr val="FFFFFF"/>
    </a:accent3>
    <a:accent4>
      <a:srgbClr val="000000"/>
    </a:accent4>
    <a:accent5>
      <a:srgbClr val="E0B3B2"/>
    </a:accent5>
    <a:accent6>
      <a:srgbClr val="5C89B0"/>
    </a:accent6>
    <a:hlink>
      <a:srgbClr val="7EA190"/>
    </a:hlink>
    <a:folHlink>
      <a:srgbClr val="D47C18"/>
    </a:folHlink>
  </a:clrScheme>
</a:themeOverride>
</file>

<file path=ppt/theme/themeOverride4.xml><?xml version="1.0" encoding="utf-8"?>
<a:themeOverride xmlns:a="http://schemas.openxmlformats.org/drawingml/2006/main">
  <a:clrScheme name="Blank Presentation 4">
    <a:dk1>
      <a:srgbClr val="000000"/>
    </a:dk1>
    <a:lt1>
      <a:srgbClr val="FFFFFF"/>
    </a:lt1>
    <a:dk2>
      <a:srgbClr val="5F81AA"/>
    </a:dk2>
    <a:lt2>
      <a:srgbClr val="C8504F"/>
    </a:lt2>
    <a:accent1>
      <a:srgbClr val="C8504F"/>
    </a:accent1>
    <a:accent2>
      <a:srgbClr val="6698C2"/>
    </a:accent2>
    <a:accent3>
      <a:srgbClr val="FFFFFF"/>
    </a:accent3>
    <a:accent4>
      <a:srgbClr val="000000"/>
    </a:accent4>
    <a:accent5>
      <a:srgbClr val="E0B3B2"/>
    </a:accent5>
    <a:accent6>
      <a:srgbClr val="5C89B0"/>
    </a:accent6>
    <a:hlink>
      <a:srgbClr val="7EA190"/>
    </a:hlink>
    <a:folHlink>
      <a:srgbClr val="D47C18"/>
    </a:folHlink>
  </a:clrScheme>
</a:themeOverride>
</file>

<file path=ppt/theme/themeOverride5.xml><?xml version="1.0" encoding="utf-8"?>
<a:themeOverride xmlns:a="http://schemas.openxmlformats.org/drawingml/2006/main">
  <a:clrScheme name="Blank Presentation 4">
    <a:dk1>
      <a:srgbClr val="000000"/>
    </a:dk1>
    <a:lt1>
      <a:srgbClr val="FFFFFF"/>
    </a:lt1>
    <a:dk2>
      <a:srgbClr val="5F81AA"/>
    </a:dk2>
    <a:lt2>
      <a:srgbClr val="C8504F"/>
    </a:lt2>
    <a:accent1>
      <a:srgbClr val="C8504F"/>
    </a:accent1>
    <a:accent2>
      <a:srgbClr val="6698C2"/>
    </a:accent2>
    <a:accent3>
      <a:srgbClr val="FFFFFF"/>
    </a:accent3>
    <a:accent4>
      <a:srgbClr val="000000"/>
    </a:accent4>
    <a:accent5>
      <a:srgbClr val="E0B3B2"/>
    </a:accent5>
    <a:accent6>
      <a:srgbClr val="5C89B0"/>
    </a:accent6>
    <a:hlink>
      <a:srgbClr val="7EA190"/>
    </a:hlink>
    <a:folHlink>
      <a:srgbClr val="D47C18"/>
    </a:folHlink>
  </a:clrScheme>
</a:themeOverride>
</file>

<file path=ppt/theme/themeOverride6.xml><?xml version="1.0" encoding="utf-8"?>
<a:themeOverride xmlns:a="http://schemas.openxmlformats.org/drawingml/2006/main">
  <a:clrScheme name="Blank Presentation 4">
    <a:dk1>
      <a:srgbClr val="000000"/>
    </a:dk1>
    <a:lt1>
      <a:srgbClr val="FFFFFF"/>
    </a:lt1>
    <a:dk2>
      <a:srgbClr val="5F81AA"/>
    </a:dk2>
    <a:lt2>
      <a:srgbClr val="C8504F"/>
    </a:lt2>
    <a:accent1>
      <a:srgbClr val="C8504F"/>
    </a:accent1>
    <a:accent2>
      <a:srgbClr val="6698C2"/>
    </a:accent2>
    <a:accent3>
      <a:srgbClr val="FFFFFF"/>
    </a:accent3>
    <a:accent4>
      <a:srgbClr val="000000"/>
    </a:accent4>
    <a:accent5>
      <a:srgbClr val="E0B3B2"/>
    </a:accent5>
    <a:accent6>
      <a:srgbClr val="5C89B0"/>
    </a:accent6>
    <a:hlink>
      <a:srgbClr val="7EA190"/>
    </a:hlink>
    <a:folHlink>
      <a:srgbClr val="D47C18"/>
    </a:folHlink>
  </a:clrScheme>
</a:themeOverride>
</file>

<file path=ppt/theme/themeOverride7.xml><?xml version="1.0" encoding="utf-8"?>
<a:themeOverride xmlns:a="http://schemas.openxmlformats.org/drawingml/2006/main">
  <a:clrScheme name="Blank Presentation 4">
    <a:dk1>
      <a:srgbClr val="000000"/>
    </a:dk1>
    <a:lt1>
      <a:srgbClr val="FFFFFF"/>
    </a:lt1>
    <a:dk2>
      <a:srgbClr val="5F81AA"/>
    </a:dk2>
    <a:lt2>
      <a:srgbClr val="C8504F"/>
    </a:lt2>
    <a:accent1>
      <a:srgbClr val="C8504F"/>
    </a:accent1>
    <a:accent2>
      <a:srgbClr val="6698C2"/>
    </a:accent2>
    <a:accent3>
      <a:srgbClr val="FFFFFF"/>
    </a:accent3>
    <a:accent4>
      <a:srgbClr val="000000"/>
    </a:accent4>
    <a:accent5>
      <a:srgbClr val="E0B3B2"/>
    </a:accent5>
    <a:accent6>
      <a:srgbClr val="5C89B0"/>
    </a:accent6>
    <a:hlink>
      <a:srgbClr val="7EA190"/>
    </a:hlink>
    <a:folHlink>
      <a:srgbClr val="D47C18"/>
    </a:folHlink>
  </a:clrScheme>
</a:themeOverride>
</file>

<file path=ppt/theme/themeOverride8.xml><?xml version="1.0" encoding="utf-8"?>
<a:themeOverride xmlns:a="http://schemas.openxmlformats.org/drawingml/2006/main">
  <a:clrScheme name="Blank Presentation 4">
    <a:dk1>
      <a:srgbClr val="000000"/>
    </a:dk1>
    <a:lt1>
      <a:srgbClr val="FFFFFF"/>
    </a:lt1>
    <a:dk2>
      <a:srgbClr val="5F81AA"/>
    </a:dk2>
    <a:lt2>
      <a:srgbClr val="C8504F"/>
    </a:lt2>
    <a:accent1>
      <a:srgbClr val="C8504F"/>
    </a:accent1>
    <a:accent2>
      <a:srgbClr val="6698C2"/>
    </a:accent2>
    <a:accent3>
      <a:srgbClr val="FFFFFF"/>
    </a:accent3>
    <a:accent4>
      <a:srgbClr val="000000"/>
    </a:accent4>
    <a:accent5>
      <a:srgbClr val="E0B3B2"/>
    </a:accent5>
    <a:accent6>
      <a:srgbClr val="5C89B0"/>
    </a:accent6>
    <a:hlink>
      <a:srgbClr val="7EA190"/>
    </a:hlink>
    <a:folHlink>
      <a:srgbClr val="D47C18"/>
    </a:folHlink>
  </a:clrScheme>
</a:themeOverride>
</file>

<file path=ppt/theme/themeOverride9.xml><?xml version="1.0" encoding="utf-8"?>
<a:themeOverride xmlns:a="http://schemas.openxmlformats.org/drawingml/2006/main">
  <a:clrScheme name="Blank Presentation 4">
    <a:dk1>
      <a:srgbClr val="000000"/>
    </a:dk1>
    <a:lt1>
      <a:srgbClr val="FFFFFF"/>
    </a:lt1>
    <a:dk2>
      <a:srgbClr val="5F81AA"/>
    </a:dk2>
    <a:lt2>
      <a:srgbClr val="C8504F"/>
    </a:lt2>
    <a:accent1>
      <a:srgbClr val="C8504F"/>
    </a:accent1>
    <a:accent2>
      <a:srgbClr val="6698C2"/>
    </a:accent2>
    <a:accent3>
      <a:srgbClr val="FFFFFF"/>
    </a:accent3>
    <a:accent4>
      <a:srgbClr val="000000"/>
    </a:accent4>
    <a:accent5>
      <a:srgbClr val="E0B3B2"/>
    </a:accent5>
    <a:accent6>
      <a:srgbClr val="5C89B0"/>
    </a:accent6>
    <a:hlink>
      <a:srgbClr val="7EA190"/>
    </a:hlink>
    <a:folHlink>
      <a:srgbClr val="D47C18"/>
    </a:folHlink>
  </a:clrScheme>
</a:themeOverride>
</file>

<file path=docProps/app.xml><?xml version="1.0" encoding="utf-8"?>
<Properties xmlns="http://schemas.openxmlformats.org/officeDocument/2006/extended-properties" xmlns:vt="http://schemas.openxmlformats.org/officeDocument/2006/docPropsVTypes">
  <Template/>
  <TotalTime>42640</TotalTime>
  <Words>4174</Words>
  <Application>Microsoft Office PowerPoint</Application>
  <PresentationFormat>On-screen Show (4:3)</PresentationFormat>
  <Paragraphs>301</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ＭＳ Ｐゴシック</vt:lpstr>
      <vt:lpstr>Playbill</vt:lpstr>
      <vt:lpstr>Times New Roman</vt:lpstr>
      <vt:lpstr>1_Blank Presentation</vt:lpstr>
      <vt:lpstr>السيرة الذاتية</vt:lpstr>
      <vt:lpstr>ما هي الحاجة للسيرة الذاتية؟</vt:lpstr>
      <vt:lpstr>أهمية السيرة الذاتية الجيدة</vt:lpstr>
      <vt:lpstr>كتابة سيرتك الذاتية</vt:lpstr>
      <vt:lpstr>متطلبات السيرة الذاتية</vt:lpstr>
      <vt:lpstr>الأجزاء الرئيسية في السيرة الذاتية</vt:lpstr>
      <vt:lpstr>التاريخ الوظيفي</vt:lpstr>
      <vt:lpstr>التعليم</vt:lpstr>
      <vt:lpstr>اقسام اختيارية في السيرة الذاتية</vt:lpstr>
      <vt:lpstr>أنواع السيرة الذاتية وأشكالها</vt:lpstr>
      <vt:lpstr>السيرة الذاتية حسب التسلسل الزمني</vt:lpstr>
      <vt:lpstr>السيرة الذاتية الوظيفية</vt:lpstr>
      <vt:lpstr>السيرة الذاتية التقليدية </vt:lpstr>
      <vt:lpstr>السيرة الذاتية القابلة للقراءة بالآلة(السكانر)</vt:lpstr>
      <vt:lpstr>بعض النصائح للكلمات الرئيسية المستخدمة في الملخص</vt:lpstr>
      <vt:lpstr>السيرة الذاتية القابلة للإرسال عبر البريد الإلكتروني</vt:lpstr>
      <vt:lpstr>ما يجوز وما لا يجوز في السيرة الذاتية</vt:lpstr>
      <vt:lpstr>طلبات الوظائف</vt:lpstr>
      <vt:lpstr>رسائل البحث عن عمل</vt:lpstr>
      <vt:lpstr>الأشخاص المعرفون</vt:lpstr>
      <vt:lpstr>ملخص: السيرة الذاتية</vt:lpstr>
    </vt:vector>
  </TitlesOfParts>
  <Company>manpower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mmennel</dc:creator>
  <cp:lastModifiedBy>Eman Rezqa</cp:lastModifiedBy>
  <cp:revision>831</cp:revision>
  <dcterms:created xsi:type="dcterms:W3CDTF">2009-04-23T17:14:49Z</dcterms:created>
  <dcterms:modified xsi:type="dcterms:W3CDTF">2014-04-12T05:48:52Z</dcterms:modified>
</cp:coreProperties>
</file>