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9.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06" r:id="rId1"/>
  </p:sldMasterIdLst>
  <p:notesMasterIdLst>
    <p:notesMasterId r:id="rId16"/>
  </p:notesMasterIdLst>
  <p:handoutMasterIdLst>
    <p:handoutMasterId r:id="rId17"/>
  </p:handoutMasterIdLst>
  <p:sldIdLst>
    <p:sldId id="374" r:id="rId2"/>
    <p:sldId id="436" r:id="rId3"/>
    <p:sldId id="437" r:id="rId4"/>
    <p:sldId id="438" r:id="rId5"/>
    <p:sldId id="439" r:id="rId6"/>
    <p:sldId id="440" r:id="rId7"/>
    <p:sldId id="441" r:id="rId8"/>
    <p:sldId id="370" r:id="rId9"/>
    <p:sldId id="448" r:id="rId10"/>
    <p:sldId id="373" r:id="rId11"/>
    <p:sldId id="445" r:id="rId12"/>
    <p:sldId id="446" r:id="rId13"/>
    <p:sldId id="449" r:id="rId14"/>
    <p:sldId id="447" r:id="rId15"/>
  </p:sldIdLst>
  <p:sldSz cx="9144000" cy="6858000" type="screen4x3"/>
  <p:notesSz cx="7010400" cy="9296400"/>
  <p:embeddedFontLst>
    <p:embeddedFont>
      <p:font typeface="ＭＳ Ｐゴシック" pitchFamily="34" charset="-128"/>
      <p:regular r:id="rId18"/>
    </p:embeddedFont>
    <p:embeddedFont>
      <p:font typeface="Verdana" pitchFamily="34" charset="0"/>
      <p:regular r:id="rId19"/>
      <p:bold r:id="rId20"/>
      <p:italic r:id="rId21"/>
      <p:boldItalic r:id="rId22"/>
    </p:embeddedFont>
    <p:embeddedFont>
      <p:font typeface="Playbill" pitchFamily="82" charset="0"/>
      <p:regular r:id="rId23"/>
    </p:embeddedFont>
  </p:embeddedFontLst>
  <p:defaultTextStyle>
    <a:defPPr>
      <a:defRPr lang="en-US"/>
    </a:defPPr>
    <a:lvl1pPr algn="l" rtl="0" fontAlgn="base">
      <a:spcBef>
        <a:spcPct val="0"/>
      </a:spcBef>
      <a:spcAft>
        <a:spcPct val="0"/>
      </a:spcAft>
      <a:defRPr sz="1000" b="1" kern="1200">
        <a:solidFill>
          <a:schemeClr val="tx1"/>
        </a:solidFill>
        <a:latin typeface="Arial" charset="0"/>
        <a:ea typeface="ＭＳ Ｐゴシック" charset="-128"/>
        <a:cs typeface="+mn-cs"/>
      </a:defRPr>
    </a:lvl1pPr>
    <a:lvl2pPr marL="457200" algn="l" rtl="0" fontAlgn="base">
      <a:spcBef>
        <a:spcPct val="0"/>
      </a:spcBef>
      <a:spcAft>
        <a:spcPct val="0"/>
      </a:spcAft>
      <a:defRPr sz="1000" b="1" kern="1200">
        <a:solidFill>
          <a:schemeClr val="tx1"/>
        </a:solidFill>
        <a:latin typeface="Arial" charset="0"/>
        <a:ea typeface="ＭＳ Ｐゴシック" charset="-128"/>
        <a:cs typeface="+mn-cs"/>
      </a:defRPr>
    </a:lvl2pPr>
    <a:lvl3pPr marL="914400" algn="l" rtl="0" fontAlgn="base">
      <a:spcBef>
        <a:spcPct val="0"/>
      </a:spcBef>
      <a:spcAft>
        <a:spcPct val="0"/>
      </a:spcAft>
      <a:defRPr sz="1000" b="1" kern="1200">
        <a:solidFill>
          <a:schemeClr val="tx1"/>
        </a:solidFill>
        <a:latin typeface="Arial" charset="0"/>
        <a:ea typeface="ＭＳ Ｐゴシック" charset="-128"/>
        <a:cs typeface="+mn-cs"/>
      </a:defRPr>
    </a:lvl3pPr>
    <a:lvl4pPr marL="1371600" algn="l" rtl="0" fontAlgn="base">
      <a:spcBef>
        <a:spcPct val="0"/>
      </a:spcBef>
      <a:spcAft>
        <a:spcPct val="0"/>
      </a:spcAft>
      <a:defRPr sz="1000" b="1" kern="1200">
        <a:solidFill>
          <a:schemeClr val="tx1"/>
        </a:solidFill>
        <a:latin typeface="Arial" charset="0"/>
        <a:ea typeface="ＭＳ Ｐゴシック" charset="-128"/>
        <a:cs typeface="+mn-cs"/>
      </a:defRPr>
    </a:lvl4pPr>
    <a:lvl5pPr marL="1828800" algn="l" rtl="0" fontAlgn="base">
      <a:spcBef>
        <a:spcPct val="0"/>
      </a:spcBef>
      <a:spcAft>
        <a:spcPct val="0"/>
      </a:spcAft>
      <a:defRPr sz="1000" b="1" kern="1200">
        <a:solidFill>
          <a:schemeClr val="tx1"/>
        </a:solidFill>
        <a:latin typeface="Arial" charset="0"/>
        <a:ea typeface="ＭＳ Ｐゴシック" charset="-128"/>
        <a:cs typeface="+mn-cs"/>
      </a:defRPr>
    </a:lvl5pPr>
    <a:lvl6pPr marL="2286000" algn="l" defTabSz="914400" rtl="0" eaLnBrk="1" latinLnBrk="0" hangingPunct="1">
      <a:defRPr sz="1000" b="1" kern="1200">
        <a:solidFill>
          <a:schemeClr val="tx1"/>
        </a:solidFill>
        <a:latin typeface="Arial" charset="0"/>
        <a:ea typeface="ＭＳ Ｐゴシック" charset="-128"/>
        <a:cs typeface="+mn-cs"/>
      </a:defRPr>
    </a:lvl6pPr>
    <a:lvl7pPr marL="2743200" algn="l" defTabSz="914400" rtl="0" eaLnBrk="1" latinLnBrk="0" hangingPunct="1">
      <a:defRPr sz="1000" b="1" kern="1200">
        <a:solidFill>
          <a:schemeClr val="tx1"/>
        </a:solidFill>
        <a:latin typeface="Arial" charset="0"/>
        <a:ea typeface="ＭＳ Ｐゴシック" charset="-128"/>
        <a:cs typeface="+mn-cs"/>
      </a:defRPr>
    </a:lvl7pPr>
    <a:lvl8pPr marL="3200400" algn="l" defTabSz="914400" rtl="0" eaLnBrk="1" latinLnBrk="0" hangingPunct="1">
      <a:defRPr sz="1000" b="1" kern="1200">
        <a:solidFill>
          <a:schemeClr val="tx1"/>
        </a:solidFill>
        <a:latin typeface="Arial" charset="0"/>
        <a:ea typeface="ＭＳ Ｐゴシック" charset="-128"/>
        <a:cs typeface="+mn-cs"/>
      </a:defRPr>
    </a:lvl8pPr>
    <a:lvl9pPr marL="3657600" algn="l" defTabSz="914400" rtl="0" eaLnBrk="1" latinLnBrk="0" hangingPunct="1">
      <a:defRPr sz="1000" b="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7C18"/>
    <a:srgbClr val="DEE9F2"/>
    <a:srgbClr val="FAE9D6"/>
    <a:srgbClr val="5F81AA"/>
    <a:srgbClr val="DF9F94"/>
    <a:srgbClr val="D9E1EB"/>
    <a:srgbClr val="FCF2E8"/>
    <a:srgbClr val="8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785" autoAdjust="0"/>
    <p:restoredTop sz="93548" autoAdjust="0"/>
  </p:normalViewPr>
  <p:slideViewPr>
    <p:cSldViewPr>
      <p:cViewPr>
        <p:scale>
          <a:sx n="70" d="100"/>
          <a:sy n="70" d="100"/>
        </p:scale>
        <p:origin x="-1290" y="-342"/>
      </p:cViewPr>
      <p:guideLst>
        <p:guide orient="horz" pos="605"/>
        <p:guide pos="3592"/>
        <p:guide pos="265"/>
        <p:guide pos="3779"/>
        <p:guide pos="5494"/>
      </p:guideLst>
    </p:cSldViewPr>
  </p:slideViewPr>
  <p:outlineViewPr>
    <p:cViewPr>
      <p:scale>
        <a:sx n="33" d="100"/>
        <a:sy n="33" d="100"/>
      </p:scale>
      <p:origin x="0" y="13776"/>
    </p:cViewPr>
  </p:outlineViewPr>
  <p:notesTextViewPr>
    <p:cViewPr>
      <p:scale>
        <a:sx n="125" d="100"/>
        <a:sy n="125" d="100"/>
      </p:scale>
      <p:origin x="0" y="0"/>
    </p:cViewPr>
  </p:notesTextViewPr>
  <p:sorterViewPr>
    <p:cViewPr>
      <p:scale>
        <a:sx n="100" d="100"/>
        <a:sy n="100" d="100"/>
      </p:scale>
      <p:origin x="0" y="9822"/>
    </p:cViewPr>
  </p:sorterViewPr>
  <p:notesViewPr>
    <p:cSldViewPr>
      <p:cViewPr varScale="1">
        <p:scale>
          <a:sx n="54" d="100"/>
          <a:sy n="54" d="100"/>
        </p:scale>
        <p:origin x="-2904"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ea typeface="ＭＳ Ｐゴシック" pitchFamily="-112" charset="-128"/>
                <a:cs typeface="+mn-cs"/>
              </a:defRPr>
            </a:lvl1pPr>
          </a:lstStyle>
          <a:p>
            <a:pPr>
              <a:defRPr/>
            </a:pPr>
            <a:endParaRPr lang="en-US"/>
          </a:p>
        </p:txBody>
      </p:sp>
      <p:sp>
        <p:nvSpPr>
          <p:cNvPr id="47107"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ea typeface="ＭＳ Ｐゴシック" pitchFamily="-112" charset="-128"/>
                <a:cs typeface="+mn-cs"/>
              </a:defRPr>
            </a:lvl1pPr>
          </a:lstStyle>
          <a:p>
            <a:pPr>
              <a:defRPr/>
            </a:pPr>
            <a:endParaRPr lang="en-US"/>
          </a:p>
        </p:txBody>
      </p:sp>
      <p:sp>
        <p:nvSpPr>
          <p:cNvPr id="47108"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ea typeface="ＭＳ Ｐゴシック" pitchFamily="-112" charset="-128"/>
                <a:cs typeface="+mn-cs"/>
              </a:defRPr>
            </a:lvl1pPr>
          </a:lstStyle>
          <a:p>
            <a:pPr>
              <a:defRPr/>
            </a:pPr>
            <a:endParaRPr lang="en-US"/>
          </a:p>
        </p:txBody>
      </p:sp>
      <p:sp>
        <p:nvSpPr>
          <p:cNvPr id="47109"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ea typeface="ＭＳ Ｐゴシック" pitchFamily="-112" charset="-128"/>
                <a:cs typeface="+mn-cs"/>
              </a:defRPr>
            </a:lvl1pPr>
          </a:lstStyle>
          <a:p>
            <a:pPr>
              <a:defRPr/>
            </a:pPr>
            <a:fld id="{10A4F04C-1C18-4353-B8F7-488A3983F061}" type="slidenum">
              <a:rPr lang="en-US"/>
              <a:pPr>
                <a:defRPr/>
              </a:pPr>
              <a:t>‹#›</a:t>
            </a:fld>
            <a:endParaRPr lang="en-US"/>
          </a:p>
        </p:txBody>
      </p:sp>
    </p:spTree>
    <p:extLst>
      <p:ext uri="{BB962C8B-B14F-4D97-AF65-F5344CB8AC3E}">
        <p14:creationId xmlns:p14="http://schemas.microsoft.com/office/powerpoint/2010/main" xmlns="" val="582390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ea typeface="ＭＳ Ｐゴシック" pitchFamily="-112" charset="-128"/>
                <a:cs typeface="+mn-cs"/>
              </a:defRPr>
            </a:lvl1pPr>
          </a:lstStyle>
          <a:p>
            <a:pPr>
              <a:defRPr/>
            </a:pPr>
            <a:endParaRPr lang="en-US"/>
          </a:p>
        </p:txBody>
      </p:sp>
      <p:sp>
        <p:nvSpPr>
          <p:cNvPr id="4099"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ea typeface="ＭＳ Ｐゴシック" pitchFamily="-112" charset="-128"/>
                <a:cs typeface="+mn-cs"/>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ea typeface="ＭＳ Ｐゴシック" pitchFamily="-112"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ea typeface="ＭＳ Ｐゴシック" pitchFamily="-112" charset="-128"/>
                <a:cs typeface="+mn-cs"/>
              </a:defRPr>
            </a:lvl1pPr>
          </a:lstStyle>
          <a:p>
            <a:pPr>
              <a:defRPr/>
            </a:pPr>
            <a:fld id="{3F166F18-858D-40A9-AA65-4F2D317D97B1}" type="slidenum">
              <a:rPr lang="en-US"/>
              <a:pPr>
                <a:defRPr/>
              </a:pPr>
              <a:t>‹#›</a:t>
            </a:fld>
            <a:endParaRPr lang="en-US"/>
          </a:p>
        </p:txBody>
      </p:sp>
    </p:spTree>
    <p:extLst>
      <p:ext uri="{BB962C8B-B14F-4D97-AF65-F5344CB8AC3E}">
        <p14:creationId xmlns:p14="http://schemas.microsoft.com/office/powerpoint/2010/main" xmlns="" val="227368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ما الذي يريد صاحب العمل أن يعرفه</a:t>
            </a:r>
          </a:p>
          <a:p>
            <a:pPr algn="r" rtl="1"/>
            <a:r>
              <a:rPr lang="ar-SA" sz="1000" dirty="0" smtClean="0">
                <a:latin typeface="Times New Roman" pitchFamily="18" charset="0"/>
                <a:ea typeface="ＭＳ Ｐゴシック" charset="-128"/>
              </a:rPr>
              <a:t>ما الذي يبحث عنه صاحب العمل وما الذي يجب أن تثبته في</a:t>
            </a:r>
            <a:r>
              <a:rPr lang="ar-SA" sz="1000" baseline="0" dirty="0" smtClean="0">
                <a:latin typeface="Times New Roman" pitchFamily="18" charset="0"/>
                <a:ea typeface="ＭＳ Ｐゴシック" charset="-128"/>
              </a:rPr>
              <a:t> المقابلة يمكن وضع معا في عناصر ثلاثة </a:t>
            </a:r>
            <a:r>
              <a:rPr lang="ar-SA" sz="1000" baseline="0" dirty="0" err="1" smtClean="0">
                <a:latin typeface="Times New Roman" pitchFamily="18" charset="0"/>
                <a:ea typeface="ＭＳ Ｐゴシック" charset="-128"/>
              </a:rPr>
              <a:t>أساسية:</a:t>
            </a:r>
            <a:endParaRPr lang="ar-SA" sz="1000" baseline="0" dirty="0" smtClean="0">
              <a:latin typeface="Times New Roman" pitchFamily="18" charset="0"/>
              <a:ea typeface="ＭＳ Ｐゴシック" charset="-128"/>
            </a:endParaRPr>
          </a:p>
          <a:p>
            <a:pPr algn="r" rtl="1">
              <a:buFontTx/>
              <a:buChar char="-"/>
            </a:pPr>
            <a:r>
              <a:rPr lang="ar-SA" sz="1000" baseline="0" dirty="0" smtClean="0">
                <a:latin typeface="Times New Roman" pitchFamily="18" charset="0"/>
                <a:ea typeface="ＭＳ Ｐゴシック" charset="-128"/>
              </a:rPr>
              <a:t>قدرتك على أداء الوظيفة</a:t>
            </a:r>
          </a:p>
          <a:p>
            <a:pPr algn="r" rtl="1">
              <a:buFontTx/>
              <a:buChar char="-"/>
            </a:pPr>
            <a:r>
              <a:rPr lang="ar-SA" sz="1000" baseline="0" dirty="0" smtClean="0">
                <a:latin typeface="Times New Roman" pitchFamily="18" charset="0"/>
                <a:ea typeface="ＭＳ Ｐゴシック" charset="-128"/>
              </a:rPr>
              <a:t> الدافع أو  الاستعداد للقيام بالوظيفة</a:t>
            </a:r>
          </a:p>
          <a:p>
            <a:pPr algn="r" rtl="1">
              <a:buFontTx/>
              <a:buChar char="-"/>
            </a:pPr>
            <a:r>
              <a:rPr lang="ar-SA" sz="1000" baseline="0" dirty="0" smtClean="0">
                <a:latin typeface="Times New Roman" pitchFamily="18" charset="0"/>
                <a:ea typeface="ＭＳ Ｐゴシック" charset="-128"/>
              </a:rPr>
              <a:t>ما مدى </a:t>
            </a:r>
            <a:r>
              <a:rPr lang="ar-SA" sz="1000" baseline="0" dirty="0" err="1" smtClean="0">
                <a:latin typeface="Times New Roman" pitchFamily="18" charset="0"/>
                <a:ea typeface="ＭＳ Ｐゴシック" charset="-128"/>
              </a:rPr>
              <a:t>ملاءمتك</a:t>
            </a:r>
            <a:r>
              <a:rPr lang="ar-SA" sz="1000" baseline="0" dirty="0" smtClean="0">
                <a:latin typeface="Times New Roman" pitchFamily="18" charset="0"/>
                <a:ea typeface="ＭＳ Ｐゴシック" charset="-128"/>
              </a:rPr>
              <a:t> للوظيفة والمجموعة/ الفريق والمؤسسة ككل</a:t>
            </a:r>
          </a:p>
          <a:p>
            <a:pPr algn="r" rtl="1">
              <a:buFontTx/>
              <a:buChar char="-"/>
            </a:pPr>
            <a:endParaRPr lang="ar-SA" sz="1000" baseline="0" dirty="0" smtClean="0">
              <a:latin typeface="Times New Roman" pitchFamily="18" charset="0"/>
              <a:ea typeface="ＭＳ Ｐゴシック" charset="-128"/>
            </a:endParaRPr>
          </a:p>
          <a:p>
            <a:pPr algn="r" rtl="1">
              <a:buFontTx/>
              <a:buChar char="-"/>
            </a:pPr>
            <a:r>
              <a:rPr lang="ar-SA" sz="1000" baseline="0" dirty="0" smtClean="0">
                <a:latin typeface="Times New Roman" pitchFamily="18" charset="0"/>
                <a:ea typeface="ＭＳ Ｐゴシック" charset="-128"/>
              </a:rPr>
              <a:t>هناك أسئلة يمكن أن تسألها لنفسك </a:t>
            </a:r>
            <a:r>
              <a:rPr lang="ar-SA" sz="1000" baseline="0" dirty="0" err="1" smtClean="0">
                <a:latin typeface="Times New Roman" pitchFamily="18" charset="0"/>
                <a:ea typeface="ＭＳ Ｐゴシック" charset="-128"/>
              </a:rPr>
              <a:t>كمرشح </a:t>
            </a:r>
            <a:r>
              <a:rPr lang="ar-SA" sz="1000" baseline="0" dirty="0" smtClean="0">
                <a:latin typeface="Times New Roman" pitchFamily="18" charset="0"/>
                <a:ea typeface="ＭＳ Ｐゴシック" charset="-128"/>
              </a:rPr>
              <a:t>– هل أستطيع القيام بهذه </a:t>
            </a:r>
            <a:r>
              <a:rPr lang="ar-SA" sz="1000" baseline="0" dirty="0" err="1" smtClean="0">
                <a:latin typeface="Times New Roman" pitchFamily="18" charset="0"/>
                <a:ea typeface="ＭＳ Ｐゴシック" charset="-128"/>
              </a:rPr>
              <a:t>الوظيفة؟</a:t>
            </a:r>
            <a:r>
              <a:rPr lang="ar-SA" sz="1000" baseline="0" dirty="0" smtClean="0">
                <a:latin typeface="Times New Roman" pitchFamily="18" charset="0"/>
                <a:ea typeface="ＭＳ Ｐゴシック" charset="-128"/>
              </a:rPr>
              <a:t> هل أنا مستعد للقيام بهذه </a:t>
            </a:r>
            <a:r>
              <a:rPr lang="ar-SA" sz="1000" baseline="0" dirty="0" err="1" smtClean="0">
                <a:latin typeface="Times New Roman" pitchFamily="18" charset="0"/>
                <a:ea typeface="ＭＳ Ｐゴシック" charset="-128"/>
              </a:rPr>
              <a:t>الوظيفة؟</a:t>
            </a:r>
            <a:r>
              <a:rPr lang="ar-SA" sz="1000" baseline="0" dirty="0" smtClean="0">
                <a:latin typeface="Times New Roman" pitchFamily="18" charset="0"/>
                <a:ea typeface="ＭＳ Ｐゴシック" charset="-128"/>
              </a:rPr>
              <a:t> هل أشعر بأنني سوف أنسجم في هذه </a:t>
            </a:r>
            <a:r>
              <a:rPr lang="ar-SA" sz="1000" baseline="0" dirty="0" err="1" smtClean="0">
                <a:latin typeface="Times New Roman" pitchFamily="18" charset="0"/>
                <a:ea typeface="ＭＳ Ｐゴシック" charset="-128"/>
              </a:rPr>
              <a:t>البيئة؟</a:t>
            </a:r>
            <a:r>
              <a:rPr lang="ar-SA" sz="1000" baseline="0" dirty="0" smtClean="0">
                <a:latin typeface="Times New Roman" pitchFamily="18" charset="0"/>
                <a:ea typeface="ＭＳ Ｐゴシック" charset="-128"/>
              </a:rPr>
              <a:t> كما أن صاحب العمل يطرح هذه الأسئلة عندما يقابلك.</a:t>
            </a:r>
            <a:endParaRPr lang="en-US" sz="1000" dirty="0" smtClean="0">
              <a:latin typeface="Times New Roman" pitchFamily="18"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أسئلة يمكن طرحها</a:t>
            </a:r>
          </a:p>
          <a:p>
            <a:pPr algn="r" rtl="1"/>
            <a:r>
              <a:rPr lang="ar-SA" sz="1000" dirty="0" smtClean="0">
                <a:latin typeface="Times New Roman" pitchFamily="18" charset="0"/>
                <a:ea typeface="ＭＳ Ｐゴシック" charset="-128"/>
              </a:rPr>
              <a:t>في  النهاية قد يسألك صاحب </a:t>
            </a:r>
            <a:r>
              <a:rPr lang="ar-SA" sz="1000" dirty="0" err="1" smtClean="0">
                <a:latin typeface="Times New Roman" pitchFamily="18" charset="0"/>
                <a:ea typeface="ＭＳ Ｐゴシック" charset="-128"/>
              </a:rPr>
              <a:t>العمل، </a:t>
            </a:r>
            <a:r>
              <a:rPr lang="ar-SA" sz="1000" dirty="0" smtClean="0">
                <a:latin typeface="Times New Roman" pitchFamily="18" charset="0"/>
                <a:ea typeface="ＭＳ Ｐゴシック" charset="-128"/>
              </a:rPr>
              <a:t>”هل لديك أسئلة؟“ وهذا هو مؤشر يمكنك أن تعرف من خلاله أن المقابلة قد قاربت على </a:t>
            </a:r>
            <a:r>
              <a:rPr lang="ar-SA" sz="1000" dirty="0" err="1" smtClean="0">
                <a:latin typeface="Times New Roman" pitchFamily="18" charset="0"/>
                <a:ea typeface="ＭＳ Ｐゴシック" charset="-128"/>
              </a:rPr>
              <a:t>النهاية.</a:t>
            </a:r>
            <a:r>
              <a:rPr lang="ar-SA" sz="1000" baseline="0" dirty="0" smtClean="0">
                <a:latin typeface="Times New Roman" pitchFamily="18" charset="0"/>
                <a:ea typeface="ＭＳ Ｐゴシック" charset="-128"/>
              </a:rPr>
              <a:t> قم دائما بطرح ا لأسئلة لأن هذا يبين أنك أجريت بحثا سابقا وأنك مهتم بالعمل.</a:t>
            </a:r>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وتذكر أن هناك أسئلة لا يجوز أن تسألها</a:t>
            </a:r>
            <a:r>
              <a:rPr lang="ar-SA" sz="1000" baseline="0" dirty="0" smtClean="0">
                <a:latin typeface="Times New Roman" pitchFamily="18" charset="0"/>
                <a:ea typeface="ＭＳ Ｐゴシック" charset="-128"/>
              </a:rPr>
              <a:t> ... إذا ما الذي تقوم </a:t>
            </a:r>
            <a:r>
              <a:rPr lang="ar-SA" sz="1000" baseline="0" dirty="0" err="1" smtClean="0">
                <a:latin typeface="Times New Roman" pitchFamily="18" charset="0"/>
                <a:ea typeface="ＭＳ Ｐゴシック" charset="-128"/>
              </a:rPr>
              <a:t>به</a:t>
            </a:r>
            <a:r>
              <a:rPr lang="ar-SA" sz="1000" baseline="0" dirty="0" smtClean="0">
                <a:latin typeface="Times New Roman" pitchFamily="18" charset="0"/>
                <a:ea typeface="ＭＳ Ｐゴシック" charset="-128"/>
              </a:rPr>
              <a:t> </a:t>
            </a:r>
            <a:r>
              <a:rPr lang="ar-SA" sz="1000" baseline="0" dirty="0" err="1" smtClean="0">
                <a:latin typeface="Times New Roman" pitchFamily="18" charset="0"/>
                <a:ea typeface="ＭＳ Ｐゴシック" charset="-128"/>
              </a:rPr>
              <a:t>الشركة؟</a:t>
            </a:r>
            <a:r>
              <a:rPr lang="ar-SA" sz="1000" baseline="0" dirty="0" smtClean="0">
                <a:latin typeface="Times New Roman" pitchFamily="18" charset="0"/>
                <a:ea typeface="ＭＳ Ｐゴシック" charset="-128"/>
              </a:rPr>
              <a:t> هذا سؤال </a:t>
            </a:r>
            <a:r>
              <a:rPr lang="ar-SA" sz="1000" baseline="0" dirty="0" err="1" smtClean="0">
                <a:latin typeface="Times New Roman" pitchFamily="18" charset="0"/>
                <a:ea typeface="ＭＳ Ｐゴシック" charset="-128"/>
              </a:rPr>
              <a:t>سيئ </a:t>
            </a:r>
            <a:r>
              <a:rPr lang="ar-SA" sz="1000" baseline="0" dirty="0" smtClean="0">
                <a:latin typeface="Times New Roman" pitchFamily="18" charset="0"/>
                <a:ea typeface="ＭＳ Ｐゴシック" charset="-128"/>
              </a:rPr>
              <a:t>[لأنه يجعلك تبدوا كما لو تقم بالبحث عن معلومات عن الشركة</a:t>
            </a:r>
            <a:r>
              <a:rPr lang="ar-SA" sz="1000" baseline="0" dirty="0" err="1" smtClean="0">
                <a:latin typeface="Times New Roman" pitchFamily="18" charset="0"/>
                <a:ea typeface="ＭＳ Ｐゴシック" charset="-128"/>
              </a:rPr>
              <a:t>]</a:t>
            </a:r>
            <a:endParaRPr lang="en-US" sz="1000" dirty="0" smtClean="0">
              <a:latin typeface="Times New Roman" pitchFamily="18" charset="0"/>
              <a:ea typeface="ＭＳ Ｐゴシック" charset="-128"/>
            </a:endParaRPr>
          </a:p>
          <a:p>
            <a:endParaRPr lang="en-US" sz="1000" dirty="0" smtClean="0">
              <a:latin typeface="Times New Roman" pitchFamily="18" charset="0"/>
              <a:ea typeface="ＭＳ Ｐゴシック" charset="-128"/>
            </a:endParaRPr>
          </a:p>
          <a:p>
            <a:endParaRPr lang="en-US" sz="1000" dirty="0" smtClean="0">
              <a:latin typeface="Times New Roman" pitchFamily="18" charset="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184275" y="723900"/>
            <a:ext cx="4643438" cy="3482975"/>
          </a:xfrm>
          <a:ln w="12700" cap="flat">
            <a:solidFill>
              <a:schemeClr val="tx1"/>
            </a:solidFill>
          </a:ln>
        </p:spPr>
      </p:sp>
      <p:sp>
        <p:nvSpPr>
          <p:cNvPr id="186371" name="Rectangle 3"/>
          <p:cNvSpPr>
            <a:spLocks noGrp="1" noChangeArrowheads="1"/>
          </p:cNvSpPr>
          <p:nvPr>
            <p:ph type="body" idx="1"/>
          </p:nvPr>
        </p:nvSpPr>
        <p:spPr>
          <a:xfrm>
            <a:off x="933450" y="4441825"/>
            <a:ext cx="5143500" cy="4130675"/>
          </a:xfrm>
          <a:noFill/>
          <a:ln/>
        </p:spPr>
        <p:txBody>
          <a:bodyPr lIns="93554" tIns="46778" rIns="93554" bIns="46778"/>
          <a:lstStyle/>
          <a:p>
            <a:pPr algn="r" rtl="1"/>
            <a:r>
              <a:rPr lang="ar-SA" sz="1000" dirty="0" smtClean="0">
                <a:latin typeface="Times New Roman" pitchFamily="18" charset="0"/>
                <a:ea typeface="ＭＳ Ｐゴシック" charset="-128"/>
              </a:rPr>
              <a:t>ما الذي يريده أصحاب العمل</a:t>
            </a:r>
          </a:p>
          <a:p>
            <a:pPr algn="r" rtl="1"/>
            <a:r>
              <a:rPr lang="ar-SA" sz="1000" dirty="0" smtClean="0">
                <a:latin typeface="Times New Roman" pitchFamily="18" charset="0"/>
                <a:ea typeface="ＭＳ Ｐゴシック" charset="-128"/>
              </a:rPr>
              <a:t>من الواضح أنك لا تستطيع أن تأخذ زمام المبادرة في كل ناحية من نواحي المقابلة ولكن قد يساعد أن تعرف نوع</a:t>
            </a:r>
            <a:r>
              <a:rPr lang="ar-SA" sz="1000" baseline="0" dirty="0" smtClean="0">
                <a:latin typeface="Times New Roman" pitchFamily="18" charset="0"/>
                <a:ea typeface="ＭＳ Ｐゴシック" charset="-128"/>
              </a:rPr>
              <a:t> المرشحين الذين يبحث عنهم أصحاب </a:t>
            </a:r>
            <a:r>
              <a:rPr lang="ar-SA" sz="1000" baseline="0" dirty="0" err="1" smtClean="0">
                <a:latin typeface="Times New Roman" pitchFamily="18" charset="0"/>
                <a:ea typeface="ＭＳ Ｐゴシック" charset="-128"/>
              </a:rPr>
              <a:t>العمل.</a:t>
            </a:r>
            <a:r>
              <a:rPr lang="ar-SA" sz="1000" baseline="0" dirty="0" smtClean="0">
                <a:latin typeface="Times New Roman" pitchFamily="18" charset="0"/>
                <a:ea typeface="ＭＳ Ｐゴシック" charset="-128"/>
              </a:rPr>
              <a:t> الأهم، أن أصحاب العمل </a:t>
            </a:r>
            <a:r>
              <a:rPr lang="ar-SA" sz="1000" baseline="0" dirty="0" err="1" smtClean="0">
                <a:latin typeface="Times New Roman" pitchFamily="18" charset="0"/>
                <a:ea typeface="ＭＳ Ｐゴシック" charset="-128"/>
              </a:rPr>
              <a:t>يريديون</a:t>
            </a:r>
            <a:r>
              <a:rPr lang="ar-SA" sz="1000" baseline="0" dirty="0" smtClean="0">
                <a:latin typeface="Times New Roman" pitchFamily="18" charset="0"/>
                <a:ea typeface="ＭＳ Ｐゴシック" charset="-128"/>
              </a:rPr>
              <a:t> موظفين يقدمون خدمة جيدة لعملائهم سواء كانوا من داخل </a:t>
            </a:r>
            <a:r>
              <a:rPr lang="ar-SA" sz="1000" baseline="0" dirty="0" err="1" smtClean="0">
                <a:latin typeface="Times New Roman" pitchFamily="18" charset="0"/>
                <a:ea typeface="ＭＳ Ｐゴシック" charset="-128"/>
              </a:rPr>
              <a:t>الفريق </a:t>
            </a:r>
            <a:r>
              <a:rPr lang="ar-SA" sz="1000" baseline="0" dirty="0" smtClean="0">
                <a:latin typeface="Times New Roman" pitchFamily="18" charset="0"/>
                <a:ea typeface="ＭＳ Ｐゴシック" charset="-128"/>
              </a:rPr>
              <a:t>(أو زملاء) أو من  </a:t>
            </a:r>
            <a:r>
              <a:rPr lang="ar-SA" sz="1000" baseline="0" dirty="0" err="1" smtClean="0">
                <a:latin typeface="Times New Roman" pitchFamily="18" charset="0"/>
                <a:ea typeface="ＭＳ Ｐゴシック" charset="-128"/>
              </a:rPr>
              <a:t>الخارج </a:t>
            </a:r>
            <a:r>
              <a:rPr lang="ar-SA" sz="1000" baseline="0" dirty="0" smtClean="0">
                <a:latin typeface="Times New Roman" pitchFamily="18" charset="0"/>
                <a:ea typeface="ＭＳ Ｐゴシック" charset="-128"/>
              </a:rPr>
              <a:t>(</a:t>
            </a:r>
            <a:r>
              <a:rPr lang="ar-SA" sz="1000" baseline="0" dirty="0" err="1" smtClean="0">
                <a:latin typeface="Times New Roman" pitchFamily="18" charset="0"/>
                <a:ea typeface="ＭＳ Ｐゴシック" charset="-128"/>
              </a:rPr>
              <a:t>المشرتون</a:t>
            </a:r>
            <a:r>
              <a:rPr lang="ar-SA" sz="1000" baseline="0" dirty="0" smtClean="0">
                <a:latin typeface="Times New Roman" pitchFamily="18" charset="0"/>
                <a:ea typeface="ＭＳ Ｐゴシック" charset="-128"/>
              </a:rPr>
              <a:t> لمنتجاتهم أو </a:t>
            </a:r>
            <a:r>
              <a:rPr lang="ar-SA" sz="1000" baseline="0" dirty="0" err="1" smtClean="0">
                <a:latin typeface="Times New Roman" pitchFamily="18" charset="0"/>
                <a:ea typeface="ＭＳ Ｐゴシック" charset="-128"/>
              </a:rPr>
              <a:t>خدماتهم.</a:t>
            </a:r>
            <a:r>
              <a:rPr lang="ar-SA" sz="1000" baseline="0" dirty="0" smtClean="0">
                <a:latin typeface="Times New Roman" pitchFamily="18" charset="0"/>
                <a:ea typeface="ＭＳ Ｐゴシック" charset="-128"/>
              </a:rPr>
              <a:t> أجرت </a:t>
            </a:r>
            <a:r>
              <a:rPr lang="ar-SA" sz="1000" baseline="0" dirty="0" err="1" smtClean="0">
                <a:latin typeface="Times New Roman" pitchFamily="18" charset="0"/>
                <a:ea typeface="ＭＳ Ｐゴシック" charset="-128"/>
              </a:rPr>
              <a:t>مانبور</a:t>
            </a:r>
            <a:r>
              <a:rPr lang="ar-SA" sz="1000" baseline="0" dirty="0" smtClean="0">
                <a:latin typeface="Times New Roman" pitchFamily="18" charset="0"/>
                <a:ea typeface="ＭＳ Ｐゴシック" charset="-128"/>
              </a:rPr>
              <a:t> بحثا مستفيضا مع أصحاب العمل لمعرفة معنى مصطلح الخدمة الجيدة بالنسبة </a:t>
            </a:r>
            <a:r>
              <a:rPr lang="ar-SA" sz="1000" baseline="0" dirty="0" err="1" smtClean="0">
                <a:latin typeface="Times New Roman" pitchFamily="18" charset="0"/>
                <a:ea typeface="ＭＳ Ｐゴシック" charset="-128"/>
              </a:rPr>
              <a:t>لهم.</a:t>
            </a:r>
            <a:r>
              <a:rPr lang="ar-SA" sz="1000" baseline="0" dirty="0" smtClean="0">
                <a:latin typeface="Times New Roman" pitchFamily="18" charset="0"/>
                <a:ea typeface="ＭＳ Ｐゴシック" charset="-128"/>
              </a:rPr>
              <a:t> وقد بينت لنا نتائج هذا البحث أن الزبائن يريدون من موظفيهم أن يصلوا في موعد العمل وأن تكون أيام غيابهم قليلة وأن ينسجموا مع ثقافة  المؤسسة وأن يتحلوا بالمرونة ويبادروا إلى أخذ المبادرات وأن يطرحوا الأسئلة وما غير </a:t>
            </a:r>
            <a:r>
              <a:rPr lang="ar-SA" sz="1000" baseline="0" dirty="0" err="1" smtClean="0">
                <a:latin typeface="Times New Roman" pitchFamily="18" charset="0"/>
                <a:ea typeface="ＭＳ Ｐゴシック" charset="-128"/>
              </a:rPr>
              <a:t>ذلك.</a:t>
            </a:r>
            <a:r>
              <a:rPr lang="ar-SA" sz="1000" baseline="0" dirty="0" smtClean="0">
                <a:latin typeface="Times New Roman" pitchFamily="18" charset="0"/>
                <a:ea typeface="ＭＳ Ｐゴシック" charset="-128"/>
              </a:rPr>
              <a:t> فكر بتلك الأمور وأنت تحضر لمقابلتك.</a:t>
            </a:r>
            <a:endParaRPr lang="en-US" sz="1000" dirty="0" smtClean="0">
              <a:latin typeface="Times New Roman" pitchFamily="18" charset="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1184275" y="723900"/>
            <a:ext cx="4643438" cy="3482975"/>
          </a:xfrm>
          <a:ln w="12700" cap="flat">
            <a:solidFill>
              <a:schemeClr val="tx1"/>
            </a:solidFill>
          </a:ln>
        </p:spPr>
      </p:sp>
      <p:sp>
        <p:nvSpPr>
          <p:cNvPr id="188419" name="Rectangle 3"/>
          <p:cNvSpPr>
            <a:spLocks noGrp="1" noChangeArrowheads="1"/>
          </p:cNvSpPr>
          <p:nvPr>
            <p:ph type="body" idx="1"/>
          </p:nvPr>
        </p:nvSpPr>
        <p:spPr>
          <a:xfrm>
            <a:off x="933450" y="4441825"/>
            <a:ext cx="5143500" cy="4130675"/>
          </a:xfrm>
          <a:noFill/>
          <a:ln/>
        </p:spPr>
        <p:txBody>
          <a:bodyPr lIns="93554" tIns="46778" rIns="93554" bIns="46778"/>
          <a:lstStyle/>
          <a:p>
            <a:pPr algn="r" rtl="1"/>
            <a:r>
              <a:rPr lang="ar-SA" sz="1000" dirty="0" smtClean="0">
                <a:latin typeface="Times New Roman" pitchFamily="18" charset="0"/>
                <a:ea typeface="ＭＳ Ｐゴシック" charset="-128"/>
              </a:rPr>
              <a:t>الخاتمة</a:t>
            </a:r>
          </a:p>
          <a:p>
            <a:pPr algn="r" rtl="1"/>
            <a:r>
              <a:rPr lang="ar-SA" sz="1000" dirty="0" smtClean="0">
                <a:latin typeface="Times New Roman" pitchFamily="18" charset="0"/>
                <a:ea typeface="ＭＳ Ｐゴシック" charset="-128"/>
              </a:rPr>
              <a:t>حتى وإن كانت إجاباتك تستند إلى قصص النجاح</a:t>
            </a:r>
            <a:r>
              <a:rPr lang="ar-SA" sz="1000" baseline="0" dirty="0" smtClean="0">
                <a:latin typeface="Times New Roman" pitchFamily="18" charset="0"/>
                <a:ea typeface="ＭＳ Ｐゴシック" charset="-128"/>
              </a:rPr>
              <a:t> </a:t>
            </a:r>
            <a:r>
              <a:rPr lang="ar-SA" sz="1000" baseline="0" dirty="0" err="1" smtClean="0">
                <a:latin typeface="Times New Roman" pitchFamily="18" charset="0"/>
                <a:ea typeface="ＭＳ Ｐゴシック" charset="-128"/>
              </a:rPr>
              <a:t>الصغيرة </a:t>
            </a:r>
            <a:r>
              <a:rPr lang="ar-SA" sz="1000" baseline="0" dirty="0" smtClean="0">
                <a:latin typeface="Times New Roman" pitchFamily="18" charset="0"/>
                <a:ea typeface="ＭＳ Ｐゴシック" charset="-128"/>
              </a:rPr>
              <a:t>(التحدي والإجراء والنتيجة) وتكون قد تدربت واستعديت يظل عليك أن تظهر بريقك وأنت تغادر مكان </a:t>
            </a:r>
            <a:r>
              <a:rPr lang="ar-SA" sz="1000" baseline="0" dirty="0" err="1" smtClean="0">
                <a:latin typeface="Times New Roman" pitchFamily="18" charset="0"/>
                <a:ea typeface="ＭＳ Ｐゴシック" charset="-128"/>
              </a:rPr>
              <a:t>المقابلة.</a:t>
            </a:r>
            <a:r>
              <a:rPr lang="ar-SA" sz="1000" baseline="0" dirty="0" smtClean="0">
                <a:latin typeface="Times New Roman" pitchFamily="18" charset="0"/>
                <a:ea typeface="ＭＳ Ｐゴシック" charset="-128"/>
              </a:rPr>
              <a:t> قل شيئا في نهاية المقابلة يعبر عن تقديرك وعن اهتمامك </a:t>
            </a:r>
            <a:r>
              <a:rPr lang="ar-SA" sz="1000" baseline="0" dirty="0" err="1" smtClean="0">
                <a:latin typeface="Times New Roman" pitchFamily="18" charset="0"/>
                <a:ea typeface="ＭＳ Ｐゴシック" charset="-128"/>
              </a:rPr>
              <a:t>بالفرصة.</a:t>
            </a:r>
            <a:r>
              <a:rPr lang="ar-SA" sz="1000" baseline="0" dirty="0" smtClean="0">
                <a:latin typeface="Times New Roman" pitchFamily="18" charset="0"/>
                <a:ea typeface="ＭＳ Ｐゴシック" charset="-128"/>
              </a:rPr>
              <a:t> تأكد من طرح السؤال حول الخطوات التالية في  العملية وعن موعد الحصول على </a:t>
            </a:r>
            <a:r>
              <a:rPr lang="ar-SA" sz="1000" baseline="0" dirty="0" err="1" smtClean="0">
                <a:latin typeface="Times New Roman" pitchFamily="18" charset="0"/>
                <a:ea typeface="ＭＳ Ｐゴシック" charset="-128"/>
              </a:rPr>
              <a:t>التزام.</a:t>
            </a:r>
            <a:r>
              <a:rPr lang="ar-SA" sz="1000" baseline="0" dirty="0" smtClean="0">
                <a:latin typeface="Times New Roman" pitchFamily="18" charset="0"/>
                <a:ea typeface="ＭＳ Ｐゴシック" charset="-128"/>
              </a:rPr>
              <a:t> غادر الجلسة بابتسامة وبسلام باليد بشكل يوحي بالثقة.</a:t>
            </a:r>
            <a:endParaRPr lang="en-US" sz="1000" dirty="0" smtClean="0">
              <a:latin typeface="Times New Roman" pitchFamily="18" charset="0"/>
              <a:ea typeface="ＭＳ Ｐゴシック" charset="-128"/>
            </a:endParaRPr>
          </a:p>
          <a:p>
            <a:pPr algn="r" rtl="1"/>
            <a:r>
              <a:rPr lang="ar-SA" sz="1000" dirty="0" smtClean="0">
                <a:latin typeface="Times New Roman" pitchFamily="18" charset="0"/>
                <a:ea typeface="ＭＳ Ｐゴシック" charset="-128"/>
              </a:rPr>
              <a:t>أتبع المقابلة برسالة شكر خلال 24 ساعة من المقابلة للشخص الذي أجرى المقابلة معك وأي شخص آخر كان له دور في ترتيب المقابلة.</a:t>
            </a:r>
            <a:endParaRPr lang="en-US" sz="1000" dirty="0" smtClean="0">
              <a:latin typeface="Times New Roman" pitchFamily="18" charset="0"/>
              <a:ea typeface="ＭＳ Ｐゴシック" charset="-128"/>
            </a:endParaRPr>
          </a:p>
          <a:p>
            <a:endParaRPr lang="en-US" dirty="0" smtClean="0">
              <a:latin typeface="Times New Roman" pitchFamily="18" charset="0"/>
              <a:ea typeface="ＭＳ Ｐゴシック" charset="-128"/>
            </a:endParaRPr>
          </a:p>
          <a:p>
            <a:endParaRPr lang="en-US" dirty="0" smtClean="0">
              <a:latin typeface="Times New Roman" pitchFamily="18"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xfrm>
            <a:off x="935038" y="4414838"/>
            <a:ext cx="5140325" cy="4184650"/>
          </a:xfrm>
          <a:noFill/>
          <a:ln/>
        </p:spPr>
        <p:txBody>
          <a:bodyPr lIns="90628" tIns="45313" rIns="90628" bIns="45313"/>
          <a:lstStyle/>
          <a:p>
            <a:pPr algn="r" rtl="1" eaLnBrk="1" hangingPunct="1">
              <a:lnSpc>
                <a:spcPct val="80000"/>
              </a:lnSpc>
              <a:spcBef>
                <a:spcPct val="0"/>
              </a:spcBef>
              <a:tabLst>
                <a:tab pos="177800" algn="l"/>
              </a:tabLst>
            </a:pPr>
            <a:r>
              <a:rPr lang="ar-SA" sz="1000" dirty="0" smtClean="0">
                <a:latin typeface="Times New Roman" pitchFamily="18" charset="0"/>
                <a:ea typeface="ＭＳ Ｐゴシック" charset="-128"/>
              </a:rPr>
              <a:t>بعد المقابلة</a:t>
            </a:r>
          </a:p>
          <a:p>
            <a:pPr algn="r" rtl="1" eaLnBrk="1" hangingPunct="1">
              <a:lnSpc>
                <a:spcPct val="80000"/>
              </a:lnSpc>
              <a:spcBef>
                <a:spcPct val="0"/>
              </a:spcBef>
              <a:tabLst>
                <a:tab pos="177800" algn="l"/>
              </a:tabLst>
            </a:pPr>
            <a:r>
              <a:rPr lang="ar-SA" sz="1000" dirty="0" smtClean="0">
                <a:latin typeface="Times New Roman" pitchFamily="18" charset="0"/>
                <a:ea typeface="ＭＳ Ｐゴシック" charset="-128"/>
              </a:rPr>
              <a:t>بعد المقابلة تكون لديك مشاعر </a:t>
            </a:r>
            <a:r>
              <a:rPr lang="ar-SA" sz="1000" dirty="0" err="1" smtClean="0">
                <a:latin typeface="Times New Roman" pitchFamily="18" charset="0"/>
                <a:ea typeface="ＭＳ Ｐゴシック" charset="-128"/>
              </a:rPr>
              <a:t>قوية </a:t>
            </a:r>
            <a:r>
              <a:rPr lang="ar-SA" sz="1000" dirty="0" smtClean="0">
                <a:latin typeface="Times New Roman" pitchFamily="18" charset="0"/>
                <a:ea typeface="ＭＳ Ｐゴシック" charset="-128"/>
              </a:rPr>
              <a:t>– انفعال إذا كنت تشعر بأن الأمور سارت</a:t>
            </a:r>
            <a:r>
              <a:rPr lang="ar-SA" sz="1000" baseline="0" dirty="0" smtClean="0">
                <a:latin typeface="Times New Roman" pitchFamily="18" charset="0"/>
                <a:ea typeface="ＭＳ Ｐゴシック" charset="-128"/>
              </a:rPr>
              <a:t> على ما يرام؛ أو ندم إذا كنت تعتقد أنه كان بإمكانك أن تحقق أداء أفضل؛ أو بالراحة نظرا لحالة التوتر العصبي قبل </a:t>
            </a:r>
            <a:r>
              <a:rPr lang="ar-SA" sz="1000" baseline="0" dirty="0" err="1" smtClean="0">
                <a:latin typeface="Times New Roman" pitchFamily="18" charset="0"/>
                <a:ea typeface="ＭＳ Ｐゴシック" charset="-128"/>
              </a:rPr>
              <a:t>المقابلة.</a:t>
            </a:r>
            <a:r>
              <a:rPr lang="ar-SA" sz="1000" baseline="0" dirty="0" smtClean="0">
                <a:latin typeface="Times New Roman" pitchFamily="18" charset="0"/>
                <a:ea typeface="ＭＳ Ｐゴシック" charset="-128"/>
              </a:rPr>
              <a:t> الشيء </a:t>
            </a:r>
            <a:r>
              <a:rPr lang="ar-SA" sz="1000" baseline="0" dirty="0" err="1" smtClean="0">
                <a:latin typeface="Times New Roman" pitchFamily="18" charset="0"/>
                <a:ea typeface="ＭＳ Ｐゴシック" charset="-128"/>
              </a:rPr>
              <a:t>المهم </a:t>
            </a:r>
            <a:r>
              <a:rPr lang="ar-SA" sz="1000" baseline="0" dirty="0" smtClean="0">
                <a:latin typeface="Times New Roman" pitchFamily="18" charset="0"/>
                <a:ea typeface="ＭＳ Ｐゴシック" charset="-128"/>
              </a:rPr>
              <a:t>– وهو بقدر أهمية الحصول على  الوظيفة </a:t>
            </a:r>
            <a:r>
              <a:rPr lang="ar-SA" sz="1000" baseline="0" dirty="0" err="1" smtClean="0">
                <a:latin typeface="Times New Roman" pitchFamily="18" charset="0"/>
                <a:ea typeface="ＭＳ Ｐゴシック" charset="-128"/>
              </a:rPr>
              <a:t>ذاتها </a:t>
            </a:r>
            <a:r>
              <a:rPr lang="ar-SA" sz="1000" baseline="0" dirty="0" smtClean="0">
                <a:latin typeface="Times New Roman" pitchFamily="18" charset="0"/>
                <a:ea typeface="ＭＳ Ｐゴシック" charset="-128"/>
              </a:rPr>
              <a:t>– هو أن تتعلم من تجربة المقابلة وأن تستفيد من الدروس في مقابلات </a:t>
            </a:r>
            <a:r>
              <a:rPr lang="ar-SA" sz="1000" baseline="0" dirty="0" err="1" smtClean="0">
                <a:latin typeface="Times New Roman" pitchFamily="18" charset="0"/>
                <a:ea typeface="ＭＳ Ｐゴシック" charset="-128"/>
              </a:rPr>
              <a:t>أخرى.</a:t>
            </a:r>
            <a:r>
              <a:rPr lang="ar-SA" sz="1000" baseline="0" dirty="0" smtClean="0">
                <a:latin typeface="Times New Roman" pitchFamily="18" charset="0"/>
                <a:ea typeface="ＭＳ Ｐゴシック" charset="-128"/>
              </a:rPr>
              <a:t> وهذا يعني أن عملك لا ينتهي بانتهاء </a:t>
            </a:r>
            <a:r>
              <a:rPr lang="ar-SA" sz="1000" baseline="0" dirty="0" err="1" smtClean="0">
                <a:latin typeface="Times New Roman" pitchFamily="18" charset="0"/>
                <a:ea typeface="ＭＳ Ｐゴシック" charset="-128"/>
              </a:rPr>
              <a:t>المقابلة </a:t>
            </a:r>
            <a:r>
              <a:rPr lang="ar-SA" sz="1000" baseline="0" dirty="0" smtClean="0">
                <a:latin typeface="Times New Roman" pitchFamily="18" charset="0"/>
                <a:ea typeface="ＭＳ Ｐゴシック" charset="-128"/>
              </a:rPr>
              <a:t>– المتابعة مهمة جدا.</a:t>
            </a:r>
            <a:endParaRPr lang="en-GB" sz="1000" dirty="0" smtClean="0">
              <a:latin typeface="Times New Roman" pitchFamily="18" charset="0"/>
              <a:ea typeface="ＭＳ Ｐゴシック" charset="-128"/>
            </a:endParaRPr>
          </a:p>
          <a:p>
            <a:pPr algn="r" rtl="1" eaLnBrk="1" hangingPunct="1">
              <a:lnSpc>
                <a:spcPct val="80000"/>
              </a:lnSpc>
              <a:spcBef>
                <a:spcPct val="0"/>
              </a:spcBef>
              <a:tabLst>
                <a:tab pos="177800" algn="l"/>
              </a:tabLst>
            </a:pPr>
            <a:r>
              <a:rPr lang="ar-SA" sz="1000" dirty="0" smtClean="0">
                <a:latin typeface="Times New Roman" pitchFamily="18" charset="0"/>
                <a:ea typeface="ＭＳ Ｐゴシック" charset="-128"/>
              </a:rPr>
              <a:t>راجع ما حدث في</a:t>
            </a:r>
            <a:r>
              <a:rPr lang="ar-SA" sz="1000" baseline="0" dirty="0" smtClean="0">
                <a:latin typeface="Times New Roman" pitchFamily="18" charset="0"/>
                <a:ea typeface="ＭＳ Ｐゴシック" charset="-128"/>
              </a:rPr>
              <a:t> المقابلة بعناية فور انتهائها حيث تكون ذاكرتك حية. وقم بكتابة ملاحظاتك مع التفكير بأسئلة </a:t>
            </a:r>
            <a:r>
              <a:rPr lang="ar-SA" sz="1000" baseline="0" dirty="0" err="1" smtClean="0">
                <a:latin typeface="Times New Roman" pitchFamily="18" charset="0"/>
                <a:ea typeface="ＭＳ Ｐゴシック" charset="-128"/>
              </a:rPr>
              <a:t>محددة.</a:t>
            </a:r>
            <a:r>
              <a:rPr lang="ar-SA" sz="1000" baseline="0" dirty="0" smtClean="0">
                <a:latin typeface="Times New Roman" pitchFamily="18" charset="0"/>
                <a:ea typeface="ＭＳ Ｐゴシック" charset="-128"/>
              </a:rPr>
              <a:t> ما هي الأمور التي سارت على ما يرام بشكل خاص، وكيف استفدت من التحضير  الذي قمت </a:t>
            </a:r>
            <a:r>
              <a:rPr lang="ar-SA" sz="1000" baseline="0" dirty="0" err="1" smtClean="0">
                <a:latin typeface="Times New Roman" pitchFamily="18" charset="0"/>
                <a:ea typeface="ＭＳ Ｐゴシック" charset="-128"/>
              </a:rPr>
              <a:t>به</a:t>
            </a:r>
            <a:r>
              <a:rPr lang="ar-SA" sz="1000" baseline="0" dirty="0" smtClean="0">
                <a:latin typeface="Times New Roman" pitchFamily="18" charset="0"/>
                <a:ea typeface="ＭＳ Ｐゴシック" charset="-128"/>
              </a:rPr>
              <a:t> قبل </a:t>
            </a:r>
            <a:r>
              <a:rPr lang="ar-SA" sz="1000" baseline="0" dirty="0" err="1" smtClean="0">
                <a:latin typeface="Times New Roman" pitchFamily="18" charset="0"/>
                <a:ea typeface="ＭＳ Ｐゴシック" charset="-128"/>
              </a:rPr>
              <a:t>المقابلة؟</a:t>
            </a:r>
            <a:r>
              <a:rPr lang="ar-SA" sz="1000" baseline="0" dirty="0" smtClean="0">
                <a:latin typeface="Times New Roman" pitchFamily="18" charset="0"/>
                <a:ea typeface="ＭＳ Ｐゴシック" charset="-128"/>
              </a:rPr>
              <a:t> ما هي اللحظات التي كان من الممكن أن تتحسن، وكيف يمكنك تحضير نفسك بحيث تحسن أداءك في المقابلة </a:t>
            </a:r>
            <a:r>
              <a:rPr lang="ar-SA" sz="1000" baseline="0" dirty="0" err="1" smtClean="0">
                <a:latin typeface="Times New Roman" pitchFamily="18" charset="0"/>
                <a:ea typeface="ＭＳ Ｐゴシック" charset="-128"/>
              </a:rPr>
              <a:t>القادمة؟</a:t>
            </a:r>
            <a:r>
              <a:rPr lang="ar-SA" sz="1000" baseline="0" dirty="0" smtClean="0">
                <a:latin typeface="Times New Roman" pitchFamily="18" charset="0"/>
                <a:ea typeface="ＭＳ Ｐゴシック" charset="-128"/>
              </a:rPr>
              <a:t> ما هي المعلومات الأخرى أو الأفكار الأخرى التي لم تكن قد فكرت </a:t>
            </a:r>
            <a:r>
              <a:rPr lang="ar-SA" sz="1000" baseline="0" dirty="0" err="1" smtClean="0">
                <a:latin typeface="Times New Roman" pitchFamily="18" charset="0"/>
                <a:ea typeface="ＭＳ Ｐゴシック" charset="-128"/>
              </a:rPr>
              <a:t>بها</a:t>
            </a:r>
            <a:r>
              <a:rPr lang="ar-SA" sz="1000" baseline="0" dirty="0" smtClean="0">
                <a:latin typeface="Times New Roman" pitchFamily="18" charset="0"/>
                <a:ea typeface="ＭＳ Ｐゴシック" charset="-128"/>
              </a:rPr>
              <a:t> ولكنها تساعدك في تشكيل مسارك في البحث عن </a:t>
            </a:r>
            <a:r>
              <a:rPr lang="ar-SA" sz="1000" baseline="0" dirty="0" err="1" smtClean="0">
                <a:latin typeface="Times New Roman" pitchFamily="18" charset="0"/>
                <a:ea typeface="ＭＳ Ｐゴシック" charset="-128"/>
              </a:rPr>
              <a:t>عمل؟</a:t>
            </a:r>
            <a:r>
              <a:rPr lang="ar-SA" sz="1000" baseline="0" dirty="0" smtClean="0">
                <a:latin typeface="Times New Roman" pitchFamily="18" charset="0"/>
                <a:ea typeface="ＭＳ Ｐゴシック" charset="-128"/>
              </a:rPr>
              <a:t> إذا عرضت عليك الوظيفة هل تعتقد أنك تستطيع أن تقبل </a:t>
            </a:r>
            <a:r>
              <a:rPr lang="ar-SA" sz="1000" baseline="0" dirty="0" err="1" smtClean="0">
                <a:latin typeface="Times New Roman" pitchFamily="18" charset="0"/>
                <a:ea typeface="ＭＳ Ｐゴシック" charset="-128"/>
              </a:rPr>
              <a:t>بها؟</a:t>
            </a:r>
            <a:r>
              <a:rPr lang="ar-SA" sz="1000" baseline="0" dirty="0" smtClean="0">
                <a:latin typeface="Times New Roman" pitchFamily="18" charset="0"/>
                <a:ea typeface="ＭＳ Ｐゴシック" charset="-128"/>
              </a:rPr>
              <a:t> هذه المعلومات سوف تساعدك لكي تحسن أداءك في المقابلات </a:t>
            </a:r>
            <a:r>
              <a:rPr lang="ar-SA" sz="1000" baseline="0" dirty="0" err="1" smtClean="0">
                <a:latin typeface="Times New Roman" pitchFamily="18" charset="0"/>
                <a:ea typeface="ＭＳ Ｐゴシック" charset="-128"/>
              </a:rPr>
              <a:t>اللاحقة.</a:t>
            </a:r>
            <a:r>
              <a:rPr lang="ar-SA" sz="1000" baseline="0" dirty="0" smtClean="0">
                <a:latin typeface="Times New Roman" pitchFamily="18" charset="0"/>
                <a:ea typeface="ＭＳ Ｐゴシック" charset="-128"/>
              </a:rPr>
              <a:t> وبعد ذلك ناقش انطباعاتك مع شخص آخر واطلب منه التعقيب عليها.</a:t>
            </a:r>
            <a:endParaRPr lang="en-GB" sz="1000" dirty="0" smtClean="0">
              <a:latin typeface="Times New Roman" pitchFamily="18" charset="0"/>
              <a:ea typeface="ＭＳ Ｐゴシック" charset="-128"/>
            </a:endParaRPr>
          </a:p>
          <a:p>
            <a:pPr eaLnBrk="1" hangingPunct="1">
              <a:lnSpc>
                <a:spcPct val="80000"/>
              </a:lnSpc>
              <a:spcBef>
                <a:spcPct val="0"/>
              </a:spcBef>
              <a:tabLst>
                <a:tab pos="177800" algn="l"/>
              </a:tabLst>
            </a:pPr>
            <a:endParaRPr lang="en-GB" sz="1000" dirty="0" smtClean="0">
              <a:latin typeface="Times New Roman" pitchFamily="18" charset="0"/>
              <a:ea typeface="ＭＳ Ｐゴシック" charset="-128"/>
            </a:endParaRPr>
          </a:p>
          <a:p>
            <a:pPr algn="r" rtl="1" eaLnBrk="1" hangingPunct="1">
              <a:lnSpc>
                <a:spcPct val="80000"/>
              </a:lnSpc>
              <a:spcBef>
                <a:spcPct val="0"/>
              </a:spcBef>
              <a:tabLst>
                <a:tab pos="177800" algn="l"/>
              </a:tabLst>
            </a:pPr>
            <a:r>
              <a:rPr lang="ar-SA" sz="1000" dirty="0" smtClean="0">
                <a:latin typeface="Times New Roman" pitchFamily="18" charset="0"/>
                <a:ea typeface="ＭＳ Ｐゴシック" charset="-128"/>
              </a:rPr>
              <a:t>بعض</a:t>
            </a:r>
            <a:r>
              <a:rPr lang="ar-SA" sz="1000" baseline="0" dirty="0" smtClean="0">
                <a:latin typeface="Times New Roman" pitchFamily="18" charset="0"/>
                <a:ea typeface="ＭＳ Ｐゴシック" charset="-128"/>
              </a:rPr>
              <a:t> الأسئلة المحددة التي يجب أن تفكر في  الإجابة عليها</a:t>
            </a:r>
          </a:p>
          <a:p>
            <a:pPr algn="r" rtl="1" eaLnBrk="1" hangingPunct="1">
              <a:lnSpc>
                <a:spcPct val="80000"/>
              </a:lnSpc>
              <a:spcBef>
                <a:spcPct val="0"/>
              </a:spcBef>
              <a:buFont typeface="Arial" charset="0"/>
              <a:buChar char="•"/>
              <a:tabLst>
                <a:tab pos="177800" algn="l"/>
              </a:tabLst>
            </a:pPr>
            <a:r>
              <a:rPr lang="ar-SA" sz="1000" baseline="0" dirty="0" smtClean="0">
                <a:latin typeface="Times New Roman" pitchFamily="18" charset="0"/>
                <a:ea typeface="ＭＳ Ｐゴシック" charset="-128"/>
              </a:rPr>
              <a:t>كيف كان تنظيم </a:t>
            </a:r>
            <a:r>
              <a:rPr lang="ar-SA" sz="1000" baseline="0" dirty="0" err="1" smtClean="0">
                <a:latin typeface="Times New Roman" pitchFamily="18" charset="0"/>
                <a:ea typeface="ＭＳ Ｐゴシック" charset="-128"/>
              </a:rPr>
              <a:t>المقابلة؟</a:t>
            </a:r>
            <a:endParaRPr lang="ar-SA" sz="1000" baseline="0" dirty="0" smtClean="0">
              <a:latin typeface="Times New Roman" pitchFamily="18" charset="0"/>
              <a:ea typeface="ＭＳ Ｐゴシック" charset="-128"/>
            </a:endParaRPr>
          </a:p>
          <a:p>
            <a:pPr algn="r" rtl="1" eaLnBrk="1" hangingPunct="1">
              <a:lnSpc>
                <a:spcPct val="80000"/>
              </a:lnSpc>
              <a:spcBef>
                <a:spcPct val="0"/>
              </a:spcBef>
              <a:buFont typeface="Arial" charset="0"/>
              <a:buChar char="•"/>
              <a:tabLst>
                <a:tab pos="177800" algn="l"/>
              </a:tabLst>
            </a:pPr>
            <a:r>
              <a:rPr lang="ar-SA" sz="1000" baseline="0" dirty="0" smtClean="0">
                <a:latin typeface="Times New Roman" pitchFamily="18" charset="0"/>
                <a:ea typeface="ＭＳ Ｐゴシック" charset="-128"/>
              </a:rPr>
              <a:t>هل وضعك الشخص الذي أجرى معك المقابلة تحت الضغط في أي </a:t>
            </a:r>
            <a:r>
              <a:rPr lang="ar-SA" sz="1000" baseline="0" dirty="0" err="1" smtClean="0">
                <a:latin typeface="Times New Roman" pitchFamily="18" charset="0"/>
                <a:ea typeface="ＭＳ Ｐゴシック" charset="-128"/>
              </a:rPr>
              <a:t>مرحلة </a:t>
            </a:r>
            <a:r>
              <a:rPr lang="ar-SA" sz="1000" baseline="0" dirty="0" smtClean="0">
                <a:latin typeface="Times New Roman" pitchFamily="18" charset="0"/>
                <a:ea typeface="ＭＳ Ｐゴシック" charset="-128"/>
              </a:rPr>
              <a:t>– هل استطعت معالجة هذا </a:t>
            </a:r>
            <a:r>
              <a:rPr lang="ar-SA" sz="1000" baseline="0" dirty="0" err="1" smtClean="0">
                <a:latin typeface="Times New Roman" pitchFamily="18" charset="0"/>
                <a:ea typeface="ＭＳ Ｐゴシック" charset="-128"/>
              </a:rPr>
              <a:t>الضغط؟</a:t>
            </a:r>
            <a:r>
              <a:rPr lang="ar-SA" sz="1000" baseline="0" dirty="0" smtClean="0">
                <a:latin typeface="Times New Roman" pitchFamily="18" charset="0"/>
                <a:ea typeface="ＭＳ Ｐゴシック" charset="-128"/>
              </a:rPr>
              <a:t> هل بحثت عن معلومات كافية عن </a:t>
            </a:r>
            <a:r>
              <a:rPr lang="ar-SA" sz="1000" baseline="0" dirty="0" err="1" smtClean="0">
                <a:latin typeface="Times New Roman" pitchFamily="18" charset="0"/>
                <a:ea typeface="ＭＳ Ｐゴシック" charset="-128"/>
              </a:rPr>
              <a:t>المؤسسة؟</a:t>
            </a:r>
            <a:endParaRPr lang="ar-SA" sz="1000" baseline="0" dirty="0" smtClean="0">
              <a:latin typeface="Times New Roman" pitchFamily="18" charset="0"/>
              <a:ea typeface="ＭＳ Ｐゴシック" charset="-128"/>
            </a:endParaRPr>
          </a:p>
          <a:p>
            <a:pPr algn="r" rtl="1" eaLnBrk="1" hangingPunct="1">
              <a:lnSpc>
                <a:spcPct val="80000"/>
              </a:lnSpc>
              <a:spcBef>
                <a:spcPct val="0"/>
              </a:spcBef>
              <a:buFont typeface="Arial" charset="0"/>
              <a:buChar char="•"/>
              <a:tabLst>
                <a:tab pos="177800" algn="l"/>
              </a:tabLst>
            </a:pPr>
            <a:r>
              <a:rPr lang="ar-SA" sz="1000" baseline="0" dirty="0" smtClean="0">
                <a:latin typeface="Times New Roman" pitchFamily="18" charset="0"/>
                <a:ea typeface="ＭＳ Ｐゴシック" charset="-128"/>
              </a:rPr>
              <a:t>هل عرضت تجاربك وإنجازاتك بشكل </a:t>
            </a:r>
            <a:r>
              <a:rPr lang="ar-SA" sz="1000" baseline="0" dirty="0" err="1" smtClean="0">
                <a:latin typeface="Times New Roman" pitchFamily="18" charset="0"/>
                <a:ea typeface="ＭＳ Ｐゴシック" charset="-128"/>
              </a:rPr>
              <a:t>جيد؟</a:t>
            </a:r>
            <a:endParaRPr lang="ar-SA" sz="1000" baseline="0" dirty="0" smtClean="0">
              <a:latin typeface="Times New Roman" pitchFamily="18" charset="0"/>
              <a:ea typeface="ＭＳ Ｐゴシック" charset="-128"/>
            </a:endParaRPr>
          </a:p>
          <a:p>
            <a:pPr algn="r" rtl="1" eaLnBrk="1" hangingPunct="1">
              <a:lnSpc>
                <a:spcPct val="80000"/>
              </a:lnSpc>
              <a:spcBef>
                <a:spcPct val="0"/>
              </a:spcBef>
              <a:buFont typeface="Arial" charset="0"/>
              <a:buChar char="•"/>
              <a:tabLst>
                <a:tab pos="177800" algn="l"/>
              </a:tabLst>
            </a:pPr>
            <a:r>
              <a:rPr lang="ar-SA" sz="1000" baseline="0" dirty="0" smtClean="0">
                <a:latin typeface="Times New Roman" pitchFamily="18" charset="0"/>
                <a:ea typeface="ＭＳ Ｐゴシック" charset="-128"/>
              </a:rPr>
              <a:t>هل تعتقد أنك سوقت نفسك </a:t>
            </a:r>
            <a:r>
              <a:rPr lang="ar-SA" sz="1000" baseline="0" dirty="0" err="1" smtClean="0">
                <a:latin typeface="Times New Roman" pitchFamily="18" charset="0"/>
                <a:ea typeface="ＭＳ Ｐゴシック" charset="-128"/>
              </a:rPr>
              <a:t>بفعالية؟</a:t>
            </a:r>
            <a:r>
              <a:rPr lang="ar-SA" sz="1000" baseline="0" dirty="0" smtClean="0">
                <a:latin typeface="Times New Roman" pitchFamily="18" charset="0"/>
                <a:ea typeface="ＭＳ Ｐゴシック" charset="-128"/>
              </a:rPr>
              <a:t> كيف كان شعورك أثناء </a:t>
            </a:r>
            <a:r>
              <a:rPr lang="ar-SA" sz="1000" baseline="0" dirty="0" err="1" smtClean="0">
                <a:latin typeface="Times New Roman" pitchFamily="18" charset="0"/>
                <a:ea typeface="ＭＳ Ｐゴシック" charset="-128"/>
              </a:rPr>
              <a:t>المقابلة؟</a:t>
            </a:r>
            <a:endParaRPr lang="ar-SA" sz="1000" baseline="0" dirty="0" smtClean="0">
              <a:latin typeface="Times New Roman" pitchFamily="18" charset="0"/>
              <a:ea typeface="ＭＳ Ｐゴシック" charset="-128"/>
            </a:endParaRPr>
          </a:p>
          <a:p>
            <a:pPr algn="r" rtl="1" eaLnBrk="1" hangingPunct="1">
              <a:lnSpc>
                <a:spcPct val="80000"/>
              </a:lnSpc>
              <a:spcBef>
                <a:spcPct val="0"/>
              </a:spcBef>
              <a:buFont typeface="Arial" charset="0"/>
              <a:buChar char="•"/>
              <a:tabLst>
                <a:tab pos="177800" algn="l"/>
              </a:tabLst>
            </a:pPr>
            <a:r>
              <a:rPr lang="ar-SA" sz="1000" baseline="0" dirty="0" smtClean="0">
                <a:latin typeface="Times New Roman" pitchFamily="18" charset="0"/>
                <a:ea typeface="ＭＳ Ｐゴシック" charset="-128"/>
              </a:rPr>
              <a:t>ما هي الأسئلة التي وجدت صعوبة في الرد </a:t>
            </a:r>
            <a:r>
              <a:rPr lang="ar-SA" sz="1000" baseline="0" dirty="0" err="1" smtClean="0">
                <a:latin typeface="Times New Roman" pitchFamily="18" charset="0"/>
                <a:ea typeface="ＭＳ Ｐゴシック" charset="-128"/>
              </a:rPr>
              <a:t>عليها؟</a:t>
            </a:r>
            <a:r>
              <a:rPr lang="ar-SA" sz="1000" baseline="0" dirty="0" smtClean="0">
                <a:latin typeface="Times New Roman" pitchFamily="18" charset="0"/>
                <a:ea typeface="ＭＳ Ｐゴシック" charset="-128"/>
              </a:rPr>
              <a:t> ما هي المناحي في المقابلة التي أعجبتك/ لم </a:t>
            </a:r>
            <a:r>
              <a:rPr lang="ar-SA" sz="1000" baseline="0" dirty="0" err="1" smtClean="0">
                <a:latin typeface="Times New Roman" pitchFamily="18" charset="0"/>
                <a:ea typeface="ＭＳ Ｐゴシック" charset="-128"/>
              </a:rPr>
              <a:t>تعجبك؟</a:t>
            </a:r>
            <a:endParaRPr lang="ar-SA" sz="1000" baseline="0" dirty="0" smtClean="0">
              <a:latin typeface="Times New Roman" pitchFamily="18" charset="0"/>
              <a:ea typeface="ＭＳ Ｐゴシック" charset="-128"/>
            </a:endParaRPr>
          </a:p>
          <a:p>
            <a:pPr algn="r" rtl="1" eaLnBrk="1" hangingPunct="1">
              <a:lnSpc>
                <a:spcPct val="80000"/>
              </a:lnSpc>
              <a:spcBef>
                <a:spcPct val="0"/>
              </a:spcBef>
              <a:buFont typeface="Arial" charset="0"/>
              <a:buChar char="•"/>
              <a:tabLst>
                <a:tab pos="177800" algn="l"/>
              </a:tabLst>
            </a:pPr>
            <a:r>
              <a:rPr lang="ar-SA" sz="1000" baseline="0" dirty="0" smtClean="0">
                <a:latin typeface="Times New Roman" pitchFamily="18" charset="0"/>
                <a:ea typeface="ＭＳ Ｐゴシック" charset="-128"/>
              </a:rPr>
              <a:t>كيف كان  الوضع في نهاية </a:t>
            </a:r>
            <a:r>
              <a:rPr lang="ar-SA" sz="1000" baseline="0" dirty="0" err="1" smtClean="0">
                <a:latin typeface="Times New Roman" pitchFamily="18" charset="0"/>
                <a:ea typeface="ＭＳ Ｐゴシック" charset="-128"/>
              </a:rPr>
              <a:t>المقابلة؟</a:t>
            </a:r>
            <a:endParaRPr lang="ar-SA" sz="1000" baseline="0" dirty="0" smtClean="0">
              <a:latin typeface="Times New Roman" pitchFamily="18" charset="0"/>
              <a:ea typeface="ＭＳ Ｐゴシック" charset="-128"/>
            </a:endParaRPr>
          </a:p>
          <a:p>
            <a:pPr algn="r" rtl="1" eaLnBrk="1" hangingPunct="1">
              <a:lnSpc>
                <a:spcPct val="80000"/>
              </a:lnSpc>
              <a:spcBef>
                <a:spcPct val="0"/>
              </a:spcBef>
              <a:buFont typeface="Arial" charset="0"/>
              <a:buChar char="•"/>
              <a:tabLst>
                <a:tab pos="177800" algn="l"/>
              </a:tabLst>
            </a:pPr>
            <a:r>
              <a:rPr lang="ar-SA" sz="1000" baseline="0" dirty="0" smtClean="0">
                <a:latin typeface="Times New Roman" pitchFamily="18" charset="0"/>
                <a:ea typeface="ＭＳ Ｐゴシック" charset="-128"/>
              </a:rPr>
              <a:t>أية أفكار لتحسين </a:t>
            </a:r>
            <a:r>
              <a:rPr lang="ar-SA" sz="1000" baseline="0" dirty="0" err="1" smtClean="0">
                <a:latin typeface="Times New Roman" pitchFamily="18" charset="0"/>
                <a:ea typeface="ＭＳ Ｐゴシック" charset="-128"/>
              </a:rPr>
              <a:t>أدائك؟</a:t>
            </a:r>
            <a:endParaRPr lang="ar-SA" sz="1000" baseline="0" dirty="0" smtClean="0">
              <a:latin typeface="Times New Roman" pitchFamily="18" charset="0"/>
              <a:ea typeface="ＭＳ Ｐゴシック" charset="-128"/>
            </a:endParaRPr>
          </a:p>
          <a:p>
            <a:pPr algn="r" rtl="1" eaLnBrk="1" hangingPunct="1">
              <a:lnSpc>
                <a:spcPct val="80000"/>
              </a:lnSpc>
              <a:spcBef>
                <a:spcPct val="0"/>
              </a:spcBef>
              <a:buFont typeface="Arial" charset="0"/>
              <a:buChar char="•"/>
              <a:tabLst>
                <a:tab pos="177800" algn="l"/>
              </a:tabLst>
            </a:pPr>
            <a:endParaRPr lang="ar-SA" sz="1000" baseline="0" dirty="0" smtClean="0">
              <a:latin typeface="Times New Roman" pitchFamily="18" charset="0"/>
              <a:ea typeface="ＭＳ Ｐゴシック" charset="-128"/>
            </a:endParaRPr>
          </a:p>
          <a:p>
            <a:pPr algn="r" rtl="1" eaLnBrk="1" hangingPunct="1">
              <a:lnSpc>
                <a:spcPct val="80000"/>
              </a:lnSpc>
              <a:spcBef>
                <a:spcPct val="0"/>
              </a:spcBef>
              <a:buFont typeface="Arial" charset="0"/>
              <a:buNone/>
              <a:tabLst>
                <a:tab pos="177800" algn="l"/>
              </a:tabLst>
            </a:pPr>
            <a:r>
              <a:rPr lang="ar-SA" sz="1000" baseline="0" dirty="0" smtClean="0">
                <a:latin typeface="Times New Roman" pitchFamily="18" charset="0"/>
                <a:ea typeface="ＭＳ Ｐゴシック" charset="-128"/>
              </a:rPr>
              <a:t>إذا كانت نتيجة المقابلة </a:t>
            </a:r>
            <a:r>
              <a:rPr lang="ar-SA" sz="1000" baseline="0" dirty="0" err="1" smtClean="0">
                <a:latin typeface="Times New Roman" pitchFamily="18" charset="0"/>
                <a:ea typeface="ＭＳ Ｐゴシック" charset="-128"/>
              </a:rPr>
              <a:t>ناجحة </a:t>
            </a:r>
            <a:r>
              <a:rPr lang="ar-SA" sz="1000" baseline="0" dirty="0" smtClean="0">
                <a:latin typeface="Times New Roman" pitchFamily="18" charset="0"/>
                <a:ea typeface="ＭＳ Ｐゴシック" charset="-128"/>
              </a:rPr>
              <a:t>– احتفل وقيم العرض المقدم لك.</a:t>
            </a:r>
            <a:endParaRPr lang="en-GB" sz="1000" dirty="0" smtClean="0">
              <a:latin typeface="Times New Roman" pitchFamily="18"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نصائح للمقابلات</a:t>
            </a:r>
          </a:p>
          <a:p>
            <a:pPr algn="r" rtl="1"/>
            <a:r>
              <a:rPr lang="ar-SA" sz="1000" dirty="0" smtClean="0">
                <a:latin typeface="Times New Roman" pitchFamily="18" charset="0"/>
                <a:ea typeface="ＭＳ Ｐゴシック" charset="-128"/>
              </a:rPr>
              <a:t>كتلخيص لمناقشتنا حول المقابلات فيما يلي بعض النصائح المفيد تذكرها: 1) احضر للمقابلة وأنت</a:t>
            </a:r>
            <a:r>
              <a:rPr lang="ar-SA" sz="1000" baseline="0" dirty="0" smtClean="0">
                <a:latin typeface="Times New Roman" pitchFamily="18" charset="0"/>
                <a:ea typeface="ＭＳ Ｐゴシック" charset="-128"/>
              </a:rPr>
              <a:t> مستعد؛ 2) كن مشعا بالحماس؛ 3) اربط بين خبرتك والمؤهلات المطلوبة للوظيفة؛ 4) ركز على قدرتك على العمل مع الآخرين؛ 5) اجعل إجاباتك دائما ذات صلة بالعمل؛ 6) اطرح أسئلة جيدة؛ 7) أرسل رسائل للشكر؛ 8) قم دائما بالمتابعة.</a:t>
            </a:r>
            <a:endParaRPr lang="en-US" sz="1000" dirty="0" smtClean="0">
              <a:latin typeface="Times New Roman" pitchFamily="18"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توليد انطباع جيد</a:t>
            </a:r>
          </a:p>
          <a:p>
            <a:pPr algn="r" rtl="1"/>
            <a:r>
              <a:rPr lang="ar-SA" sz="1000" dirty="0" smtClean="0">
                <a:latin typeface="Times New Roman" pitchFamily="18" charset="0"/>
                <a:ea typeface="ＭＳ Ｐゴシック" charset="-128"/>
              </a:rPr>
              <a:t>الانطباع الأول مهم، خاصة في  المقابلات </a:t>
            </a:r>
            <a:r>
              <a:rPr lang="ar-SA" sz="1000" dirty="0" err="1" smtClean="0">
                <a:latin typeface="Times New Roman" pitchFamily="18" charset="0"/>
                <a:ea typeface="ＭＳ Ｐゴシック" charset="-128"/>
              </a:rPr>
              <a:t>الشخصية.</a:t>
            </a:r>
            <a:r>
              <a:rPr lang="ar-SA" sz="1000" dirty="0" smtClean="0">
                <a:latin typeface="Times New Roman" pitchFamily="18" charset="0"/>
                <a:ea typeface="ＭＳ Ｐゴシック" charset="-128"/>
              </a:rPr>
              <a:t> يكون من الأجدر أن تصل قبل الموعد بخمس</a:t>
            </a:r>
            <a:r>
              <a:rPr lang="ar-SA" sz="1000" baseline="0" dirty="0" smtClean="0">
                <a:latin typeface="Times New Roman" pitchFamily="18" charset="0"/>
                <a:ea typeface="ＭＳ Ｐゴシック" charset="-128"/>
              </a:rPr>
              <a:t> </a:t>
            </a:r>
            <a:r>
              <a:rPr lang="ar-SA" sz="1000" baseline="0" dirty="0" err="1" smtClean="0">
                <a:latin typeface="Times New Roman" pitchFamily="18" charset="0"/>
                <a:ea typeface="ＭＳ Ｐゴシック" charset="-128"/>
              </a:rPr>
              <a:t>دقائق </a:t>
            </a:r>
            <a:r>
              <a:rPr lang="ar-SA" sz="1000" baseline="0" dirty="0" smtClean="0">
                <a:latin typeface="Times New Roman" pitchFamily="18" charset="0"/>
                <a:ea typeface="ＭＳ Ｐゴシック" charset="-128"/>
              </a:rPr>
              <a:t>– ولا تصل أبدا </a:t>
            </a:r>
            <a:r>
              <a:rPr lang="ar-SA" sz="1000" baseline="0" dirty="0" err="1" smtClean="0">
                <a:latin typeface="Times New Roman" pitchFamily="18" charset="0"/>
                <a:ea typeface="ＭＳ Ｐゴシック" charset="-128"/>
              </a:rPr>
              <a:t>متأخرا.</a:t>
            </a:r>
            <a:r>
              <a:rPr lang="ar-SA" sz="1000" baseline="0" dirty="0" smtClean="0">
                <a:latin typeface="Times New Roman" pitchFamily="18" charset="0"/>
                <a:ea typeface="ＭＳ Ｐゴシック" charset="-128"/>
              </a:rPr>
              <a:t> إذا ك انت هناك ضرورة تأكد من  الوقت الذي يلزمك للوصول لمكان  المقابلة قبل الموعد المحدد </a:t>
            </a:r>
            <a:r>
              <a:rPr lang="ar-SA" sz="1000" baseline="0" dirty="0" err="1" smtClean="0">
                <a:latin typeface="Times New Roman" pitchFamily="18" charset="0"/>
                <a:ea typeface="ＭＳ Ｐゴシック" charset="-128"/>
              </a:rPr>
              <a:t>لها.</a:t>
            </a:r>
            <a:r>
              <a:rPr lang="ar-SA" sz="1000" baseline="0" dirty="0" smtClean="0">
                <a:latin typeface="Times New Roman" pitchFamily="18" charset="0"/>
                <a:ea typeface="ＭＳ Ｐゴシック" charset="-128"/>
              </a:rPr>
              <a:t> عندما تصل، تذكر أن تعامل الجميع </a:t>
            </a:r>
            <a:r>
              <a:rPr lang="ar-SA" sz="1000" baseline="0" dirty="0" err="1" smtClean="0">
                <a:latin typeface="Times New Roman" pitchFamily="18" charset="0"/>
                <a:ea typeface="ＭＳ Ｐゴシック" charset="-128"/>
              </a:rPr>
              <a:t>باحترام.</a:t>
            </a:r>
            <a:r>
              <a:rPr lang="ar-SA" sz="1000" baseline="0" dirty="0" smtClean="0">
                <a:latin typeface="Times New Roman" pitchFamily="18" charset="0"/>
                <a:ea typeface="ＭＳ Ｐゴシック" charset="-128"/>
              </a:rPr>
              <a:t> أنت لا تعرف أبدا من يشارك باتخاذ قرار </a:t>
            </a:r>
            <a:r>
              <a:rPr lang="ar-SA" sz="1000" baseline="0" dirty="0" err="1" smtClean="0">
                <a:latin typeface="Times New Roman" pitchFamily="18" charset="0"/>
                <a:ea typeface="ＭＳ Ｐゴシック" charset="-128"/>
              </a:rPr>
              <a:t>التعيين.</a:t>
            </a:r>
            <a:r>
              <a:rPr lang="ar-SA" sz="1000" baseline="0" dirty="0" smtClean="0">
                <a:latin typeface="Times New Roman" pitchFamily="18" charset="0"/>
                <a:ea typeface="ＭＳ Ｐゴシック" charset="-128"/>
              </a:rPr>
              <a:t> ويجب أن تتأكد من أن هندامك مناسب وأنك بحثت عن معلومات كافية عن الشركة.</a:t>
            </a:r>
            <a:endParaRPr lang="en-US" sz="1000" dirty="0" smtClean="0">
              <a:latin typeface="Times New Roman" pitchFamily="18"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ارتد ملابس تهيئك</a:t>
            </a:r>
            <a:r>
              <a:rPr lang="ar-SA" sz="1000" baseline="0" dirty="0" smtClean="0">
                <a:latin typeface="Times New Roman" pitchFamily="18" charset="0"/>
                <a:ea typeface="ＭＳ Ｐゴシック" charset="-128"/>
              </a:rPr>
              <a:t> للنجاح</a:t>
            </a:r>
          </a:p>
          <a:p>
            <a:pPr algn="r" rtl="1"/>
            <a:r>
              <a:rPr lang="ar-SA" sz="1000" baseline="0" dirty="0" smtClean="0">
                <a:latin typeface="Times New Roman" pitchFamily="18" charset="0"/>
                <a:ea typeface="ＭＳ Ｐゴシック" charset="-128"/>
              </a:rPr>
              <a:t>تأكد من أنك ترتدي الملابس التي توصلك </a:t>
            </a:r>
            <a:r>
              <a:rPr lang="ar-SA" sz="1000" baseline="0" dirty="0" err="1" smtClean="0">
                <a:latin typeface="Times New Roman" pitchFamily="18" charset="0"/>
                <a:ea typeface="ＭＳ Ｐゴシック" charset="-128"/>
              </a:rPr>
              <a:t>للنجاح.</a:t>
            </a:r>
            <a:r>
              <a:rPr lang="ar-SA" sz="1000" baseline="0" dirty="0" smtClean="0">
                <a:latin typeface="Times New Roman" pitchFamily="18" charset="0"/>
                <a:ea typeface="ＭＳ Ｐゴシック" charset="-128"/>
              </a:rPr>
              <a:t> ارتد ملابس شبيهة بتلك التي يحتمل أن يلبسها الشخص الذي يجري معك </a:t>
            </a:r>
            <a:r>
              <a:rPr lang="ar-SA" sz="1000" baseline="0" dirty="0" err="1" smtClean="0">
                <a:latin typeface="Times New Roman" pitchFamily="18" charset="0"/>
                <a:ea typeface="ＭＳ Ｐゴシック" charset="-128"/>
              </a:rPr>
              <a:t>المقابلة </a:t>
            </a:r>
            <a:r>
              <a:rPr lang="ar-SA" sz="1000" baseline="0" dirty="0" smtClean="0">
                <a:latin typeface="Times New Roman" pitchFamily="18" charset="0"/>
                <a:ea typeface="ＭＳ Ｐゴシック" charset="-128"/>
              </a:rPr>
              <a:t>– وكن أكثر </a:t>
            </a:r>
            <a:r>
              <a:rPr lang="ar-SA" sz="1000" baseline="0" dirty="0" err="1" smtClean="0">
                <a:latin typeface="Times New Roman" pitchFamily="18" charset="0"/>
                <a:ea typeface="ＭＳ Ｐゴシック" charset="-128"/>
              </a:rPr>
              <a:t>نظاف.</a:t>
            </a:r>
            <a:r>
              <a:rPr lang="ar-SA" sz="1000" baseline="0" dirty="0" smtClean="0">
                <a:latin typeface="Times New Roman" pitchFamily="18" charset="0"/>
                <a:ea typeface="ＭＳ Ｐゴシック" charset="-128"/>
              </a:rPr>
              <a:t> المظهر المرتب هو </a:t>
            </a:r>
            <a:r>
              <a:rPr lang="ar-SA" sz="1000" baseline="0" dirty="0" err="1" smtClean="0">
                <a:latin typeface="Times New Roman" pitchFamily="18" charset="0"/>
                <a:ea typeface="ＭＳ Ｐゴシック" charset="-128"/>
              </a:rPr>
              <a:t>المفتاح.</a:t>
            </a:r>
            <a:r>
              <a:rPr lang="ar-SA" sz="1000" baseline="0" dirty="0" smtClean="0">
                <a:latin typeface="Times New Roman" pitchFamily="18" charset="0"/>
                <a:ea typeface="ＭＳ Ｐゴシック" charset="-128"/>
              </a:rPr>
              <a:t> إذا كنت تريد مظهرا نظيفا، قلل من عدد </a:t>
            </a:r>
            <a:r>
              <a:rPr lang="ar-SA" sz="1000" baseline="0" dirty="0" err="1" smtClean="0">
                <a:latin typeface="Times New Roman" pitchFamily="18" charset="0"/>
                <a:ea typeface="ＭＳ Ｐゴシック" charset="-128"/>
              </a:rPr>
              <a:t>الأكسسوارات</a:t>
            </a:r>
            <a:r>
              <a:rPr lang="ar-SA" sz="1000" baseline="0" dirty="0" smtClean="0">
                <a:latin typeface="Times New Roman" pitchFamily="18" charset="0"/>
                <a:ea typeface="ＭＳ Ｐゴシック" charset="-128"/>
              </a:rPr>
              <a:t> والبس ملابس تناسب جسمك واحمل محفظة/ ملف مرتب الشكل مع نسخ إضافية لسيرتك الذاتية</a:t>
            </a:r>
            <a:endParaRPr lang="en-US" sz="1000" dirty="0" smtClean="0">
              <a:latin typeface="Times New Roman" pitchFamily="18"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استعد</a:t>
            </a:r>
          </a:p>
          <a:p>
            <a:pPr algn="r" rtl="1"/>
            <a:r>
              <a:rPr lang="ar-SA" sz="1000" dirty="0" smtClean="0">
                <a:latin typeface="Times New Roman" pitchFamily="18" charset="0"/>
                <a:ea typeface="ＭＳ Ｐゴシック" charset="-128"/>
              </a:rPr>
              <a:t>قبل أن تصل إلى  المراقبة تأكد من أنك مستعد لكي تظهر ما  </a:t>
            </a:r>
            <a:r>
              <a:rPr lang="ar-SA" sz="1000" dirty="0" err="1" smtClean="0">
                <a:latin typeface="Times New Roman" pitchFamily="18" charset="0"/>
                <a:ea typeface="ＭＳ Ｐゴシック" charset="-128"/>
              </a:rPr>
              <a:t>تعرفه.</a:t>
            </a:r>
            <a:r>
              <a:rPr lang="ar-SA" sz="1000" dirty="0" smtClean="0">
                <a:latin typeface="Times New Roman" pitchFamily="18" charset="0"/>
                <a:ea typeface="ＭＳ Ｐゴシック" charset="-128"/>
              </a:rPr>
              <a:t> راجع الوصف الوظيفي واعرف ما هي الصلة بين مهاراتك والمؤهلات </a:t>
            </a:r>
            <a:r>
              <a:rPr lang="ar-SA" sz="1000" dirty="0" err="1" smtClean="0">
                <a:latin typeface="Times New Roman" pitchFamily="18" charset="0"/>
                <a:ea typeface="ＭＳ Ｐゴシック" charset="-128"/>
              </a:rPr>
              <a:t>المطلوبة.</a:t>
            </a:r>
            <a:r>
              <a:rPr lang="ar-SA" sz="1000" dirty="0" smtClean="0">
                <a:latin typeface="Times New Roman" pitchFamily="18" charset="0"/>
                <a:ea typeface="ＭＳ Ｐゴシック" charset="-128"/>
              </a:rPr>
              <a:t> كن مدركا لسبب رغبتك في الوظيفة وأنك قادر على التعبير عن رغبتك هذه </a:t>
            </a:r>
            <a:r>
              <a:rPr lang="ar-SA" sz="1000" dirty="0" err="1" smtClean="0">
                <a:latin typeface="Times New Roman" pitchFamily="18" charset="0"/>
                <a:ea typeface="ＭＳ Ｐゴシック" charset="-128"/>
              </a:rPr>
              <a:t>بالكلمات.</a:t>
            </a:r>
            <a:r>
              <a:rPr lang="ar-SA" sz="1000" dirty="0" smtClean="0">
                <a:latin typeface="Times New Roman" pitchFamily="18" charset="0"/>
                <a:ea typeface="ＭＳ Ｐゴシック" charset="-128"/>
              </a:rPr>
              <a:t> ابحث عن معلومات عن</a:t>
            </a:r>
            <a:r>
              <a:rPr lang="ar-SA" sz="1000" baseline="0" dirty="0" smtClean="0">
                <a:latin typeface="Times New Roman" pitchFamily="18" charset="0"/>
                <a:ea typeface="ＭＳ Ｐゴシック" charset="-128"/>
              </a:rPr>
              <a:t> الشركة لتعرف ما الذي يقومون </a:t>
            </a:r>
            <a:r>
              <a:rPr lang="ar-SA" sz="1000" baseline="0" dirty="0" err="1" smtClean="0">
                <a:latin typeface="Times New Roman" pitchFamily="18" charset="0"/>
                <a:ea typeface="ＭＳ Ｐゴシック" charset="-128"/>
              </a:rPr>
              <a:t>به.</a:t>
            </a:r>
            <a:r>
              <a:rPr lang="ar-SA" sz="1000" baseline="0" dirty="0" smtClean="0">
                <a:latin typeface="Times New Roman" pitchFamily="18" charset="0"/>
                <a:ea typeface="ＭＳ Ｐゴシック" charset="-128"/>
              </a:rPr>
              <a:t> وأخيرا أعد قائمة بالأسئلة وحضر أسماء الأشخاص المعرفين وبالطبع تدرب!</a:t>
            </a:r>
            <a:endParaRPr lang="en-US" sz="1000" dirty="0" smtClean="0">
              <a:latin typeface="Times New Roman" pitchFamily="18"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البحث عن معلومات</a:t>
            </a:r>
            <a:r>
              <a:rPr lang="ar-SA" sz="1000" baseline="0" dirty="0" smtClean="0">
                <a:latin typeface="Times New Roman" pitchFamily="18" charset="0"/>
                <a:ea typeface="ＭＳ Ｐゴシック" charset="-128"/>
              </a:rPr>
              <a:t> عن صاحب العمل</a:t>
            </a:r>
          </a:p>
          <a:p>
            <a:pPr algn="r" rtl="1"/>
            <a:r>
              <a:rPr lang="ar-SA" sz="1000" baseline="0" dirty="0" smtClean="0">
                <a:latin typeface="Times New Roman" pitchFamily="18" charset="0"/>
                <a:ea typeface="ＭＳ Ｐゴシック" charset="-128"/>
              </a:rPr>
              <a:t>الاطلاع على المعلومات الأساسية عن الشركة يساعدك في وضع استراتيجية المقابلة والأسئلة التي يجب أن تطرحها والنقاط التي يجب التركيز </a:t>
            </a:r>
            <a:r>
              <a:rPr lang="ar-SA" sz="1000" baseline="0" dirty="0" err="1" smtClean="0">
                <a:latin typeface="Times New Roman" pitchFamily="18" charset="0"/>
                <a:ea typeface="ＭＳ Ｐゴシック" charset="-128"/>
              </a:rPr>
              <a:t>عليها.</a:t>
            </a:r>
            <a:r>
              <a:rPr lang="ar-SA" sz="1000" baseline="0" dirty="0" smtClean="0">
                <a:latin typeface="Times New Roman" pitchFamily="18" charset="0"/>
                <a:ea typeface="ＭＳ Ｐゴシック" charset="-128"/>
              </a:rPr>
              <a:t> المكتبة والإنترنت أماكن جيدة للحصول على ثروة من المعلومات عن ا </a:t>
            </a:r>
            <a:r>
              <a:rPr lang="ar-SA" sz="1000" baseline="0" dirty="0" err="1" smtClean="0">
                <a:latin typeface="Times New Roman" pitchFamily="18" charset="0"/>
                <a:ea typeface="ＭＳ Ｐゴシック" charset="-128"/>
              </a:rPr>
              <a:t>لشركة.</a:t>
            </a:r>
            <a:r>
              <a:rPr lang="ar-SA" sz="1000" baseline="0" dirty="0" smtClean="0">
                <a:latin typeface="Times New Roman" pitchFamily="18" charset="0"/>
                <a:ea typeface="ＭＳ Ｐゴシック" charset="-128"/>
              </a:rPr>
              <a:t> كما يمكنك الاتصال بالشركة مباشرة وطلب المواد المطبوعة مثل التقارير السنوية أو النشرات الدورية.</a:t>
            </a:r>
            <a:endParaRPr lang="en-US" sz="1000" dirty="0" smtClean="0">
              <a:latin typeface="Times New Roman" pitchFamily="18"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حقائق أساسية ينبغي جمعها</a:t>
            </a:r>
          </a:p>
          <a:p>
            <a:pPr algn="r" rtl="1"/>
            <a:r>
              <a:rPr lang="ar-SA" sz="1000" dirty="0" smtClean="0">
                <a:latin typeface="Times New Roman" pitchFamily="18" charset="0"/>
                <a:ea typeface="ＭＳ Ｐゴシック" charset="-128"/>
              </a:rPr>
              <a:t>عند إجراء عملية البحث، هناك بنود يجب</a:t>
            </a:r>
            <a:r>
              <a:rPr lang="ar-SA" sz="1000" baseline="0" dirty="0" smtClean="0">
                <a:latin typeface="Times New Roman" pitchFamily="18" charset="0"/>
                <a:ea typeface="ＭＳ Ｐゴシック" charset="-128"/>
              </a:rPr>
              <a:t> أن تبحث عنها: الأشخاص المحركون للعمل (الرئيسيون)، المنتجات/ الخدمات الأساسية، حجم الشركة ومواقع الشركة الأخرى والمنافسون الرئيسيون وأي أخبار صدرت أخيرا عنها</a:t>
            </a:r>
            <a:endParaRPr lang="en-US" sz="1000" dirty="0" smtClean="0">
              <a:latin typeface="Times New Roman" pitchFamily="18"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المقابلة النمطية</a:t>
            </a:r>
          </a:p>
          <a:p>
            <a:pPr algn="r" rtl="1"/>
            <a:r>
              <a:rPr lang="ar-SA" sz="1000" dirty="0" smtClean="0">
                <a:latin typeface="Times New Roman" pitchFamily="18" charset="0"/>
                <a:ea typeface="ＭＳ Ｐゴシック" charset="-128"/>
              </a:rPr>
              <a:t>تتبع معظم المقابلات خطة يمكن التكهن </a:t>
            </a:r>
            <a:r>
              <a:rPr lang="ar-SA" sz="1000" dirty="0" err="1" smtClean="0">
                <a:latin typeface="Times New Roman" pitchFamily="18" charset="0"/>
                <a:ea typeface="ＭＳ Ｐゴシック" charset="-128"/>
              </a:rPr>
              <a:t>بها.</a:t>
            </a:r>
            <a:r>
              <a:rPr lang="ar-SA" sz="1000" dirty="0" smtClean="0">
                <a:latin typeface="Times New Roman" pitchFamily="18" charset="0"/>
                <a:ea typeface="ＭＳ Ｐゴシック" charset="-128"/>
              </a:rPr>
              <a:t> خلال الدقائق القليلة الأولى سوف يعطي صاحب العمل مقدمة قصيرة حتى يشعرك </a:t>
            </a:r>
            <a:r>
              <a:rPr lang="ar-SA" sz="1000" dirty="0" err="1" smtClean="0">
                <a:latin typeface="Times New Roman" pitchFamily="18" charset="0"/>
                <a:ea typeface="ＭＳ Ｐゴシック" charset="-128"/>
              </a:rPr>
              <a:t>بالراحة.</a:t>
            </a:r>
            <a:r>
              <a:rPr lang="ar-SA" sz="1000" baseline="0" dirty="0" smtClean="0">
                <a:latin typeface="Times New Roman" pitchFamily="18" charset="0"/>
                <a:ea typeface="ＭＳ Ｐゴシック" charset="-128"/>
              </a:rPr>
              <a:t> وبعض المقابلات تبدأ بهذا السؤال الذي يحظى بشعبية منذ </a:t>
            </a:r>
            <a:r>
              <a:rPr lang="ar-SA" sz="1000" baseline="0" dirty="0" err="1" smtClean="0">
                <a:latin typeface="Times New Roman" pitchFamily="18" charset="0"/>
                <a:ea typeface="ＭＳ Ｐゴシック" charset="-128"/>
              </a:rPr>
              <a:t>الأزل </a:t>
            </a:r>
            <a:r>
              <a:rPr lang="ar-SA" sz="1000" baseline="0" dirty="0" smtClean="0">
                <a:latin typeface="Times New Roman" pitchFamily="18" charset="0"/>
                <a:ea typeface="ＭＳ Ｐゴシック" charset="-128"/>
              </a:rPr>
              <a:t>”خبرني عن </a:t>
            </a:r>
            <a:r>
              <a:rPr lang="ar-SA" sz="1000" baseline="0" dirty="0" err="1" smtClean="0">
                <a:latin typeface="Times New Roman" pitchFamily="18" charset="0"/>
                <a:ea typeface="ＭＳ Ｐゴシック" charset="-128"/>
              </a:rPr>
              <a:t>نفسك“.</a:t>
            </a:r>
            <a:r>
              <a:rPr lang="ar-SA" sz="1000" baseline="0" dirty="0" smtClean="0">
                <a:latin typeface="Times New Roman" pitchFamily="18" charset="0"/>
                <a:ea typeface="ＭＳ Ｐゴシック" charset="-128"/>
              </a:rPr>
              <a:t> وعندما تتطور المقابلة تبدأ الأسئلة حول خلفيتك </a:t>
            </a:r>
            <a:r>
              <a:rPr lang="ar-SA" sz="1000" baseline="0" dirty="0" err="1" smtClean="0">
                <a:latin typeface="Times New Roman" pitchFamily="18" charset="0"/>
                <a:ea typeface="ＭＳ Ｐゴシック" charset="-128"/>
              </a:rPr>
              <a:t>واهتماماتك.</a:t>
            </a:r>
            <a:r>
              <a:rPr lang="ar-SA" sz="1000" baseline="0" dirty="0" smtClean="0">
                <a:latin typeface="Times New Roman" pitchFamily="18" charset="0"/>
                <a:ea typeface="ＭＳ Ｐゴシック" charset="-128"/>
              </a:rPr>
              <a:t> ثم تعطى الفرصة لطرح أسئلة على صاحب </a:t>
            </a:r>
            <a:r>
              <a:rPr lang="ar-SA" sz="1000" baseline="0" dirty="0" err="1" smtClean="0">
                <a:latin typeface="Times New Roman" pitchFamily="18" charset="0"/>
                <a:ea typeface="ＭＳ Ｐゴシック" charset="-128"/>
              </a:rPr>
              <a:t>العمل.</a:t>
            </a:r>
            <a:r>
              <a:rPr lang="ar-SA" sz="1000" baseline="0" dirty="0" smtClean="0">
                <a:latin typeface="Times New Roman" pitchFamily="18" charset="0"/>
                <a:ea typeface="ＭＳ Ｐゴシック" charset="-128"/>
              </a:rPr>
              <a:t> وأخيرا تنتهي المقابلة معك بالاتفاق على الخطوة التالية</a:t>
            </a:r>
            <a:endParaRPr lang="en-US" sz="1000" dirty="0" smtClean="0">
              <a:latin typeface="Times New Roman" pitchFamily="18"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algn="r" rtl="1"/>
            <a:r>
              <a:rPr lang="ar-SA" sz="1000" dirty="0" smtClean="0">
                <a:latin typeface="Times New Roman" pitchFamily="18" charset="0"/>
                <a:ea typeface="ＭＳ Ｐゴシック" charset="-128"/>
              </a:rPr>
              <a:t>أسئلة يكثر طرحها في المقابلات</a:t>
            </a:r>
          </a:p>
          <a:p>
            <a:pPr algn="r" rtl="1"/>
            <a:r>
              <a:rPr lang="ar-SA" sz="1000" dirty="0" smtClean="0">
                <a:latin typeface="Times New Roman" pitchFamily="18" charset="0"/>
                <a:ea typeface="ＭＳ Ｐゴシック" charset="-128"/>
              </a:rPr>
              <a:t>ردودك على بعض الأسئلة الرئيسية عادة ما تحدد ما إذا كنت ستحصل على  الوظيفة أم </a:t>
            </a:r>
            <a:r>
              <a:rPr lang="ar-SA" sz="1000" dirty="0" err="1" smtClean="0">
                <a:latin typeface="Times New Roman" pitchFamily="18" charset="0"/>
                <a:ea typeface="ＭＳ Ｐゴシック" charset="-128"/>
              </a:rPr>
              <a:t>لا.</a:t>
            </a:r>
            <a:r>
              <a:rPr lang="ar-SA" sz="1000" dirty="0" smtClean="0">
                <a:latin typeface="Times New Roman" pitchFamily="18" charset="0"/>
                <a:ea typeface="ＭＳ Ｐゴシック" charset="-128"/>
              </a:rPr>
              <a:t> إذا كنت قادرا على تقديم إجابات جيدة لتلك الأسئلة يمكنك أن تعتبر نفسك جاهزا لمعظم  المقابلات الشخصية.</a:t>
            </a:r>
            <a:endParaRPr lang="en-US" sz="1000" dirty="0" smtClean="0">
              <a:latin typeface="Times New Roman" pitchFamily="18"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xfrm>
            <a:off x="935038" y="4414838"/>
            <a:ext cx="5140325" cy="4184650"/>
          </a:xfrm>
          <a:noFill/>
          <a:ln/>
        </p:spPr>
        <p:txBody>
          <a:bodyPr lIns="90628" tIns="45313" rIns="90628" bIns="45313"/>
          <a:lstStyle/>
          <a:p>
            <a:pPr algn="r" rtl="1">
              <a:tabLst>
                <a:tab pos="177800" algn="l"/>
              </a:tabLst>
            </a:pPr>
            <a:r>
              <a:rPr lang="ar-SA" sz="1000" dirty="0" smtClean="0">
                <a:latin typeface="Times New Roman" pitchFamily="18" charset="0"/>
                <a:ea typeface="ＭＳ Ｐゴシック" charset="-128"/>
              </a:rPr>
              <a:t>قصص الإنجازات</a:t>
            </a:r>
          </a:p>
          <a:p>
            <a:pPr algn="r" rtl="1">
              <a:tabLst>
                <a:tab pos="177800" algn="l"/>
              </a:tabLst>
            </a:pPr>
            <a:r>
              <a:rPr lang="ar-SA" sz="1000" dirty="0" smtClean="0">
                <a:latin typeface="Times New Roman" pitchFamily="18" charset="0"/>
                <a:ea typeface="ＭＳ Ｐゴシック" charset="-128"/>
              </a:rPr>
              <a:t>قصص إنجازاتك الشخصية </a:t>
            </a:r>
            <a:r>
              <a:rPr lang="ar-SA" sz="1000" dirty="0" err="1" smtClean="0">
                <a:latin typeface="Times New Roman" pitchFamily="18" charset="0"/>
                <a:ea typeface="ＭＳ Ｐゴシック" charset="-128"/>
              </a:rPr>
              <a:t>أو </a:t>
            </a:r>
            <a:r>
              <a:rPr lang="ar-SA" sz="1000" dirty="0" smtClean="0">
                <a:latin typeface="Times New Roman" pitchFamily="18" charset="0"/>
                <a:ea typeface="ＭＳ Ｐゴシック" charset="-128"/>
              </a:rPr>
              <a:t>”قصص </a:t>
            </a:r>
            <a:r>
              <a:rPr lang="en-US" sz="1000" dirty="0" smtClean="0">
                <a:latin typeface="Times New Roman" pitchFamily="18" charset="0"/>
                <a:ea typeface="ＭＳ Ｐゴシック" charset="-128"/>
              </a:rPr>
              <a:t>CAR</a:t>
            </a:r>
            <a:r>
              <a:rPr lang="ar-SA" sz="1000" dirty="0" smtClean="0">
                <a:latin typeface="Times New Roman" pitchFamily="18" charset="0"/>
                <a:ea typeface="ＭＳ Ｐゴシック" charset="-128"/>
              </a:rPr>
              <a:t>“ كما أسميها، تستند إلى أهم إنجازاتك التي تطرحها على شكل التحدي الذي واجهت والإجراء الذي اتخذته</a:t>
            </a:r>
            <a:r>
              <a:rPr lang="ar-SA" sz="1000" baseline="0" dirty="0" smtClean="0">
                <a:latin typeface="Times New Roman" pitchFamily="18" charset="0"/>
                <a:ea typeface="ＭＳ Ｐゴシック" charset="-128"/>
              </a:rPr>
              <a:t> والنتائج التي </a:t>
            </a:r>
            <a:r>
              <a:rPr lang="ar-SA" sz="1000" baseline="0" dirty="0" err="1" smtClean="0">
                <a:latin typeface="Times New Roman" pitchFamily="18" charset="0"/>
                <a:ea typeface="ＭＳ Ｐゴシック" charset="-128"/>
              </a:rPr>
              <a:t>حققتها.</a:t>
            </a:r>
            <a:r>
              <a:rPr lang="ar-SA" sz="1000" baseline="0" dirty="0" smtClean="0">
                <a:latin typeface="Times New Roman" pitchFamily="18" charset="0"/>
                <a:ea typeface="ＭＳ Ｐゴシック" charset="-128"/>
              </a:rPr>
              <a:t> كل قصة من قصص الإنجاز هذه عبارة عن أربع أو خمس جمل وتحتوي على المهارات الخاصة المستخدمة لتحقيق </a:t>
            </a:r>
            <a:r>
              <a:rPr lang="ar-SA" sz="1000" baseline="0" dirty="0" err="1" smtClean="0">
                <a:latin typeface="Times New Roman" pitchFamily="18" charset="0"/>
                <a:ea typeface="ＭＳ Ｐゴシック" charset="-128"/>
              </a:rPr>
              <a:t>المهمة.</a:t>
            </a:r>
            <a:r>
              <a:rPr lang="ar-SA" sz="1000" baseline="0" dirty="0" smtClean="0">
                <a:latin typeface="Times New Roman" pitchFamily="18" charset="0"/>
                <a:ea typeface="ＭＳ Ｐゴシック" charset="-128"/>
              </a:rPr>
              <a:t> على سبيل المثال: الشركة التي عملت </a:t>
            </a:r>
            <a:r>
              <a:rPr lang="ar-SA" sz="1000" baseline="0" dirty="0" err="1" smtClean="0">
                <a:latin typeface="Times New Roman" pitchFamily="18" charset="0"/>
                <a:ea typeface="ＭＳ Ｐゴシック" charset="-128"/>
              </a:rPr>
              <a:t>بها</a:t>
            </a:r>
            <a:r>
              <a:rPr lang="ar-SA" sz="1000" baseline="0" dirty="0" smtClean="0">
                <a:latin typeface="Times New Roman" pitchFamily="18" charset="0"/>
                <a:ea typeface="ＭＳ Ｐゴシック" charset="-128"/>
              </a:rPr>
              <a:t> كانت تواجه صعوبة بالوفاء بمواعيد آجالها يوم الاثنين نظرا لتأخر الموظفين في الوصول لعملهم يوم </a:t>
            </a:r>
            <a:r>
              <a:rPr lang="ar-SA" sz="1000" baseline="0" dirty="0" err="1" smtClean="0">
                <a:latin typeface="Times New Roman" pitchFamily="18" charset="0"/>
                <a:ea typeface="ＭＳ Ｐゴシック" charset="-128"/>
              </a:rPr>
              <a:t>الاثنين.</a:t>
            </a:r>
            <a:r>
              <a:rPr lang="ar-SA" sz="1000" baseline="0" dirty="0" smtClean="0">
                <a:latin typeface="Times New Roman" pitchFamily="18" charset="0"/>
                <a:ea typeface="ＭＳ Ｐゴシック" charset="-128"/>
              </a:rPr>
              <a:t> أوصيت الرئيس بأن يجعل الموظفين يغادرون مبكرا يوم الجمعة إذا كان قد تم الوفاء بكافة المواعيد خلال الأسبوع وهكذا لم يعد أي موظف </a:t>
            </a:r>
            <a:r>
              <a:rPr lang="ar-SA" sz="1000" baseline="0" dirty="0" err="1" smtClean="0">
                <a:latin typeface="Times New Roman" pitchFamily="18" charset="0"/>
                <a:ea typeface="ＭＳ Ｐゴシック" charset="-128"/>
              </a:rPr>
              <a:t>يتأخر.</a:t>
            </a:r>
            <a:r>
              <a:rPr lang="ar-SA" sz="1000" baseline="0" dirty="0" smtClean="0">
                <a:latin typeface="Times New Roman" pitchFamily="18" charset="0"/>
                <a:ea typeface="ＭＳ Ｐゴシック" charset="-128"/>
              </a:rPr>
              <a:t> نجحت الفكرة إلى درجة أننا لم نتأخر في تسليم أي عمل وقد رفعني المدير إلى درجة المشرف.</a:t>
            </a:r>
            <a:endParaRPr lang="en-US" sz="1000" dirty="0" smtClean="0">
              <a:latin typeface="Times New Roman" pitchFamily="18" charset="0"/>
              <a:ea typeface="ＭＳ Ｐゴシック" charset="-128"/>
            </a:endParaRPr>
          </a:p>
          <a:p>
            <a:pPr>
              <a:tabLst>
                <a:tab pos="177800" algn="l"/>
              </a:tabLst>
            </a:pPr>
            <a:endParaRPr lang="en-US" sz="1000" dirty="0" smtClean="0">
              <a:latin typeface="Times New Roman" pitchFamily="18" charset="0"/>
              <a:ea typeface="ＭＳ Ｐゴシック" charset="-128"/>
            </a:endParaRPr>
          </a:p>
          <a:p>
            <a:pPr>
              <a:tabLst>
                <a:tab pos="177800" algn="l"/>
              </a:tabLst>
            </a:pPr>
            <a:endParaRPr lang="en-GB" sz="1000" dirty="0" smtClean="0">
              <a:latin typeface="Times New Roman" pitchFamily="18" charset="0"/>
              <a:ea typeface="ＭＳ Ｐゴシック" charset="-128"/>
            </a:endParaRPr>
          </a:p>
          <a:p>
            <a:pPr algn="r" rtl="1" eaLnBrk="1" hangingPunct="1">
              <a:spcBef>
                <a:spcPct val="0"/>
              </a:spcBef>
              <a:tabLst>
                <a:tab pos="177800" algn="l"/>
              </a:tabLst>
            </a:pPr>
            <a:r>
              <a:rPr lang="ar-SA" sz="1000" dirty="0" smtClean="0">
                <a:latin typeface="Times New Roman" pitchFamily="18" charset="0"/>
                <a:ea typeface="ＭＳ Ｐゴシック" charset="-128"/>
              </a:rPr>
              <a:t>للحصول على معلومات إضافية عن كيفية</a:t>
            </a:r>
            <a:r>
              <a:rPr lang="ar-SA" sz="1000" baseline="0" dirty="0" smtClean="0">
                <a:latin typeface="Times New Roman" pitchFamily="18" charset="0"/>
                <a:ea typeface="ＭＳ Ｐゴシック" charset="-128"/>
              </a:rPr>
              <a:t> صياغة قصص الإنجاز الخاصة بك اطلع على المواد الموزعة بخصوص التحضير للمقابلات الموزع عليكم. بعد أن تكونوا قد حضرتم قصصكم أوصيكم بأن </a:t>
            </a:r>
            <a:r>
              <a:rPr lang="ar-SA" sz="1000" baseline="0" dirty="0" err="1" smtClean="0">
                <a:latin typeface="Times New Roman" pitchFamily="18" charset="0"/>
                <a:ea typeface="ＭＳ Ｐゴシック" charset="-128"/>
              </a:rPr>
              <a:t>تتدربوا.</a:t>
            </a:r>
            <a:r>
              <a:rPr lang="ar-SA" sz="1000" baseline="0" dirty="0" smtClean="0">
                <a:latin typeface="Times New Roman" pitchFamily="18" charset="0"/>
                <a:ea typeface="ＭＳ Ｐゴシック" charset="-128"/>
              </a:rPr>
              <a:t> اطلبوا من صديق أو قريب لكم أن يطرح عليكم أمثلة على  الأسئلة الموجودة على الورقة الخاصة بالتحضير </a:t>
            </a:r>
            <a:r>
              <a:rPr lang="ar-SA" sz="1000" baseline="0" dirty="0" err="1" smtClean="0">
                <a:latin typeface="Times New Roman" pitchFamily="18" charset="0"/>
                <a:ea typeface="ＭＳ Ｐゴシック" charset="-128"/>
              </a:rPr>
              <a:t>للماقبلات.</a:t>
            </a:r>
            <a:r>
              <a:rPr lang="ar-SA" sz="1000" baseline="0" dirty="0" smtClean="0">
                <a:latin typeface="Times New Roman" pitchFamily="18" charset="0"/>
                <a:ea typeface="ＭＳ Ｐゴシック" charset="-128"/>
              </a:rPr>
              <a:t> يمكن أن تكون فكرة جيدة أن تقوموا بتصوير إجاباتكم على الفيديو للتأكد من أن مظهرك يوحي بالثقة </a:t>
            </a:r>
            <a:r>
              <a:rPr lang="ar-SA" sz="1000" baseline="0" dirty="0" err="1" smtClean="0">
                <a:latin typeface="Times New Roman" pitchFamily="18" charset="0"/>
                <a:ea typeface="ＭＳ Ｐゴシック" charset="-128"/>
              </a:rPr>
              <a:t>والراحة.</a:t>
            </a:r>
            <a:r>
              <a:rPr lang="ar-SA" sz="1000" baseline="0" dirty="0" smtClean="0">
                <a:latin typeface="Times New Roman" pitchFamily="18" charset="0"/>
                <a:ea typeface="ＭＳ Ｐゴシック" charset="-128"/>
              </a:rPr>
              <a:t> التحضير والممارسة يقيانك من الأداء السيئ.</a:t>
            </a:r>
            <a:endParaRPr lang="en-GB" sz="1000" dirty="0" smtClean="0">
              <a:latin typeface="Times New Roman" pitchFamily="18"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70000"/>
            <a:ext cx="8004175" cy="922338"/>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2366963"/>
            <a:ext cx="8004175" cy="375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84975" y="101600"/>
            <a:ext cx="1905000" cy="257175"/>
          </a:xfrm>
        </p:spPr>
        <p:txBody>
          <a:bodyPr/>
          <a:lstStyle>
            <a:lvl1pPr>
              <a:defRPr smtClean="0"/>
            </a:lvl1pPr>
          </a:lstStyle>
          <a:p>
            <a:pPr>
              <a:defRPr/>
            </a:pPr>
            <a:fld id="{6A050B84-4D2B-4E31-BBB2-829F154FC7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784975" y="101600"/>
            <a:ext cx="1905000" cy="257175"/>
          </a:xfrm>
        </p:spPr>
        <p:txBody>
          <a:bodyPr/>
          <a:lstStyle>
            <a:lvl1pPr>
              <a:defRPr smtClean="0"/>
            </a:lvl1pPr>
          </a:lstStyle>
          <a:p>
            <a:pPr>
              <a:defRPr/>
            </a:pPr>
            <a:fld id="{38B894E5-CF1B-4938-9E94-BAE965B67F9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70000"/>
            <a:ext cx="8004175" cy="9223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366963"/>
            <a:ext cx="3925888" cy="3751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4088" y="2366963"/>
            <a:ext cx="3925887" cy="3751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784975" y="101600"/>
            <a:ext cx="1905000" cy="257175"/>
          </a:xfrm>
        </p:spPr>
        <p:txBody>
          <a:bodyPr/>
          <a:lstStyle>
            <a:lvl1pPr>
              <a:defRPr smtClean="0"/>
            </a:lvl1pPr>
          </a:lstStyle>
          <a:p>
            <a:pPr>
              <a:defRPr/>
            </a:pPr>
            <a:fld id="{18F5B4A0-89A0-4A79-BFBA-99CC3FDAAD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a:xfrm>
            <a:off x="6784975" y="101600"/>
            <a:ext cx="1905000" cy="257175"/>
          </a:xfrm>
        </p:spPr>
        <p:txBody>
          <a:bodyPr/>
          <a:lstStyle>
            <a:lvl1pPr>
              <a:defRPr smtClean="0"/>
            </a:lvl1pPr>
          </a:lstStyle>
          <a:p>
            <a:pPr>
              <a:defRPr/>
            </a:pPr>
            <a:fld id="{E83B5C58-81B7-412E-8B89-CED50F6E94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457200"/>
          </a:xfrm>
          <a:prstGeom prst="rect">
            <a:avLst/>
          </a:prstGeom>
          <a:solidFill>
            <a:schemeClr val="bg2"/>
          </a:solidFill>
          <a:ln w="9525">
            <a:noFill/>
            <a:miter lim="800000"/>
            <a:headEnd/>
            <a:tailEnd/>
          </a:ln>
          <a:effectLst/>
        </p:spPr>
        <p:txBody>
          <a:bodyPr wrap="none" anchor="ctr"/>
          <a:lstStyle/>
          <a:p>
            <a:pPr algn="ctr" eaLnBrk="0" hangingPunct="0">
              <a:defRPr/>
            </a:pPr>
            <a:endParaRPr lang="en-US" sz="2400" b="0">
              <a:solidFill>
                <a:srgbClr val="000000"/>
              </a:solidFill>
              <a:latin typeface="Arial" pitchFamily="34" charset="0"/>
              <a:ea typeface="+mn-ea"/>
            </a:endParaRPr>
          </a:p>
        </p:txBody>
      </p:sp>
      <p:sp>
        <p:nvSpPr>
          <p:cNvPr id="1027" name="Rectangle 2"/>
          <p:cNvSpPr>
            <a:spLocks noGrp="1" noChangeArrowheads="1"/>
          </p:cNvSpPr>
          <p:nvPr>
            <p:ph type="title"/>
          </p:nvPr>
        </p:nvSpPr>
        <p:spPr bwMode="auto">
          <a:xfrm>
            <a:off x="685800" y="1270000"/>
            <a:ext cx="8004175" cy="922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2366963"/>
            <a:ext cx="8004175" cy="3751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784975" y="101600"/>
            <a:ext cx="1905000" cy="2571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400" b="0">
                <a:solidFill>
                  <a:srgbClr val="FFFFFF"/>
                </a:solidFill>
                <a:latin typeface="+mn-lt"/>
                <a:ea typeface="+mn-ea"/>
              </a:defRPr>
            </a:lvl1pPr>
          </a:lstStyle>
          <a:p>
            <a:pPr>
              <a:defRPr/>
            </a:pPr>
            <a:fld id="{D406E163-65AD-4DF5-B0A5-652133DCCBA5}" type="slidenum">
              <a:rPr lang="en-US"/>
              <a:pPr>
                <a:defRPr/>
              </a:pPr>
              <a:t>‹#›</a:t>
            </a:fld>
            <a:endParaRPr lang="en-US"/>
          </a:p>
        </p:txBody>
      </p:sp>
      <p:sp>
        <p:nvSpPr>
          <p:cNvPr id="1036" name="Text Box 12"/>
          <p:cNvSpPr txBox="1">
            <a:spLocks noChangeArrowheads="1"/>
          </p:cNvSpPr>
          <p:nvPr/>
        </p:nvSpPr>
        <p:spPr bwMode="auto">
          <a:xfrm>
            <a:off x="914400" y="6248400"/>
            <a:ext cx="2590800" cy="228600"/>
          </a:xfrm>
          <a:prstGeom prst="rect">
            <a:avLst/>
          </a:prstGeom>
          <a:noFill/>
          <a:ln w="9525">
            <a:noFill/>
            <a:miter lim="800000"/>
            <a:headEnd/>
            <a:tailEnd/>
          </a:ln>
          <a:effectLst/>
        </p:spPr>
        <p:txBody>
          <a:bodyPr lIns="0" tIns="0" rIns="0" bIns="0"/>
          <a:lstStyle/>
          <a:p>
            <a:r>
              <a:rPr lang="en-US" sz="900" b="0">
                <a:solidFill>
                  <a:srgbClr val="000000"/>
                </a:solidFill>
              </a:rPr>
              <a:t>Manpower Confidential &amp; Proprietary</a:t>
            </a:r>
          </a:p>
        </p:txBody>
      </p:sp>
      <p:sp>
        <p:nvSpPr>
          <p:cNvPr id="1040" name="Rectangle 16"/>
          <p:cNvSpPr>
            <a:spLocks noChangeArrowheads="1"/>
          </p:cNvSpPr>
          <p:nvPr/>
        </p:nvSpPr>
        <p:spPr bwMode="auto">
          <a:xfrm>
            <a:off x="9661525" y="3641725"/>
            <a:ext cx="184150" cy="457200"/>
          </a:xfrm>
          <a:prstGeom prst="rect">
            <a:avLst/>
          </a:prstGeom>
          <a:noFill/>
          <a:ln w="9525">
            <a:noFill/>
            <a:miter lim="800000"/>
            <a:headEnd/>
            <a:tailEnd/>
          </a:ln>
          <a:effectLst/>
        </p:spPr>
        <p:txBody>
          <a:bodyPr wrap="none">
            <a:spAutoFit/>
          </a:bodyPr>
          <a:lstStyle/>
          <a:p>
            <a:pPr>
              <a:defRPr/>
            </a:pPr>
            <a:endParaRPr lang="en-US" sz="2400" b="0">
              <a:solidFill>
                <a:srgbClr val="000000"/>
              </a:solidFill>
              <a:latin typeface="Times New Roman" pitchFamily="18" charset="0"/>
              <a:ea typeface="+mn-ea"/>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Lst>
  <p:timing>
    <p:tnLst>
      <p:par>
        <p:cTn id="1" dur="indefinite" restart="never" nodeType="tmRoot"/>
      </p:par>
    </p:tnLst>
  </p:timing>
  <p:hf hdr="0" ftr="0"/>
  <p:txStyles>
    <p:titleStyle>
      <a:lvl1pPr algn="l" rtl="0" eaLnBrk="0" fontAlgn="base" hangingPunct="0">
        <a:spcBef>
          <a:spcPct val="0"/>
        </a:spcBef>
        <a:spcAft>
          <a:spcPct val="0"/>
        </a:spcAft>
        <a:defRPr sz="3200">
          <a:solidFill>
            <a:schemeClr val="bg2"/>
          </a:solidFill>
          <a:latin typeface="+mj-lt"/>
          <a:ea typeface="+mj-ea"/>
          <a:cs typeface="+mj-cs"/>
        </a:defRPr>
      </a:lvl1pPr>
      <a:lvl2pPr algn="l" rtl="0" eaLnBrk="0" fontAlgn="base" hangingPunct="0">
        <a:spcBef>
          <a:spcPct val="0"/>
        </a:spcBef>
        <a:spcAft>
          <a:spcPct val="0"/>
        </a:spcAft>
        <a:defRPr sz="3200">
          <a:solidFill>
            <a:schemeClr val="bg2"/>
          </a:solidFill>
          <a:latin typeface="Arial" pitchFamily="34" charset="0"/>
        </a:defRPr>
      </a:lvl2pPr>
      <a:lvl3pPr algn="l" rtl="0" eaLnBrk="0" fontAlgn="base" hangingPunct="0">
        <a:spcBef>
          <a:spcPct val="0"/>
        </a:spcBef>
        <a:spcAft>
          <a:spcPct val="0"/>
        </a:spcAft>
        <a:defRPr sz="3200">
          <a:solidFill>
            <a:schemeClr val="bg2"/>
          </a:solidFill>
          <a:latin typeface="Arial" pitchFamily="34" charset="0"/>
        </a:defRPr>
      </a:lvl3pPr>
      <a:lvl4pPr algn="l" rtl="0" eaLnBrk="0" fontAlgn="base" hangingPunct="0">
        <a:spcBef>
          <a:spcPct val="0"/>
        </a:spcBef>
        <a:spcAft>
          <a:spcPct val="0"/>
        </a:spcAft>
        <a:defRPr sz="3200">
          <a:solidFill>
            <a:schemeClr val="bg2"/>
          </a:solidFill>
          <a:latin typeface="Arial" pitchFamily="34" charset="0"/>
        </a:defRPr>
      </a:lvl4pPr>
      <a:lvl5pPr algn="l" rtl="0" eaLnBrk="0" fontAlgn="base" hangingPunct="0">
        <a:spcBef>
          <a:spcPct val="0"/>
        </a:spcBef>
        <a:spcAft>
          <a:spcPct val="0"/>
        </a:spcAft>
        <a:defRPr sz="3200">
          <a:solidFill>
            <a:schemeClr val="bg2"/>
          </a:solidFill>
          <a:latin typeface="Arial" pitchFamily="34" charset="0"/>
        </a:defRPr>
      </a:lvl5pPr>
      <a:lvl6pPr marL="457200" algn="l" rtl="0" fontAlgn="base">
        <a:spcBef>
          <a:spcPct val="0"/>
        </a:spcBef>
        <a:spcAft>
          <a:spcPct val="0"/>
        </a:spcAft>
        <a:defRPr sz="3000">
          <a:solidFill>
            <a:schemeClr val="bg2"/>
          </a:solidFill>
          <a:latin typeface="Arial" pitchFamily="34" charset="0"/>
        </a:defRPr>
      </a:lvl6pPr>
      <a:lvl7pPr marL="914400" algn="l" rtl="0" fontAlgn="base">
        <a:spcBef>
          <a:spcPct val="0"/>
        </a:spcBef>
        <a:spcAft>
          <a:spcPct val="0"/>
        </a:spcAft>
        <a:defRPr sz="3000">
          <a:solidFill>
            <a:schemeClr val="bg2"/>
          </a:solidFill>
          <a:latin typeface="Arial" pitchFamily="34" charset="0"/>
        </a:defRPr>
      </a:lvl7pPr>
      <a:lvl8pPr marL="1371600" algn="l" rtl="0" fontAlgn="base">
        <a:spcBef>
          <a:spcPct val="0"/>
        </a:spcBef>
        <a:spcAft>
          <a:spcPct val="0"/>
        </a:spcAft>
        <a:defRPr sz="3000">
          <a:solidFill>
            <a:schemeClr val="bg2"/>
          </a:solidFill>
          <a:latin typeface="Arial" pitchFamily="34" charset="0"/>
        </a:defRPr>
      </a:lvl8pPr>
      <a:lvl9pPr marL="1828800" algn="l" rtl="0" fontAlgn="base">
        <a:spcBef>
          <a:spcPct val="0"/>
        </a:spcBef>
        <a:spcAft>
          <a:spcPct val="0"/>
        </a:spcAft>
        <a:defRPr sz="3000">
          <a:solidFill>
            <a:schemeClr val="bg2"/>
          </a:solidFill>
          <a:latin typeface="Arial" pitchFamily="34" charset="0"/>
        </a:defRPr>
      </a:lvl9pPr>
    </p:titleStyle>
    <p:bodyStyle>
      <a:lvl1pPr marL="288925" indent="-288925" algn="l" rtl="0" eaLnBrk="0" fontAlgn="base" hangingPunct="0">
        <a:spcBef>
          <a:spcPct val="20000"/>
        </a:spcBef>
        <a:spcAft>
          <a:spcPct val="0"/>
        </a:spcAft>
        <a:buClr>
          <a:schemeClr val="bg2"/>
        </a:buClr>
        <a:buChar char="•"/>
        <a:defRPr sz="2400">
          <a:solidFill>
            <a:schemeClr val="tx1"/>
          </a:solidFill>
          <a:latin typeface="+mn-lt"/>
          <a:ea typeface="+mn-ea"/>
          <a:cs typeface="+mn-cs"/>
        </a:defRPr>
      </a:lvl1pPr>
      <a:lvl2pPr marL="563563" indent="-273050" algn="l" rtl="0" eaLnBrk="0" fontAlgn="base" hangingPunct="0">
        <a:spcBef>
          <a:spcPct val="20000"/>
        </a:spcBef>
        <a:spcAft>
          <a:spcPct val="0"/>
        </a:spcAft>
        <a:buClr>
          <a:schemeClr val="bg2"/>
        </a:buClr>
        <a:buChar char="–"/>
        <a:defRPr>
          <a:solidFill>
            <a:schemeClr val="tx1"/>
          </a:solidFill>
          <a:latin typeface="+mn-lt"/>
        </a:defRPr>
      </a:lvl2pPr>
      <a:lvl3pPr marL="850900" indent="-276225" algn="l" rtl="0" eaLnBrk="0" fontAlgn="base" hangingPunct="0">
        <a:spcBef>
          <a:spcPct val="20000"/>
        </a:spcBef>
        <a:spcAft>
          <a:spcPct val="0"/>
        </a:spcAft>
        <a:buClr>
          <a:schemeClr val="bg2"/>
        </a:buClr>
        <a:buChar char="–"/>
        <a:defRPr>
          <a:solidFill>
            <a:schemeClr val="tx1"/>
          </a:solidFill>
          <a:latin typeface="+mn-lt"/>
        </a:defRPr>
      </a:lvl3pPr>
      <a:lvl4pPr marL="1128713" indent="-276225" algn="l" rtl="0" eaLnBrk="0" fontAlgn="base" hangingPunct="0">
        <a:spcBef>
          <a:spcPct val="20000"/>
        </a:spcBef>
        <a:spcAft>
          <a:spcPct val="0"/>
        </a:spcAft>
        <a:buClr>
          <a:schemeClr val="bg2"/>
        </a:buClr>
        <a:buChar char="–"/>
        <a:defRPr>
          <a:solidFill>
            <a:schemeClr val="tx1"/>
          </a:solidFill>
          <a:latin typeface="+mn-lt"/>
        </a:defRPr>
      </a:lvl4pPr>
      <a:lvl5pPr marL="1416050" indent="-276225" algn="l" rtl="0" eaLnBrk="0" fontAlgn="base" hangingPunct="0">
        <a:spcBef>
          <a:spcPct val="20000"/>
        </a:spcBef>
        <a:spcAft>
          <a:spcPct val="0"/>
        </a:spcAft>
        <a:buClr>
          <a:schemeClr val="bg2"/>
        </a:buClr>
        <a:buChar char="–"/>
        <a:defRPr>
          <a:solidFill>
            <a:schemeClr val="tx1"/>
          </a:solidFill>
          <a:latin typeface="+mn-lt"/>
        </a:defRPr>
      </a:lvl5pPr>
      <a:lvl6pPr marL="1873250" indent="-276225" algn="l" rtl="0" fontAlgn="base">
        <a:spcBef>
          <a:spcPct val="20000"/>
        </a:spcBef>
        <a:spcAft>
          <a:spcPct val="0"/>
        </a:spcAft>
        <a:buClr>
          <a:schemeClr val="bg2"/>
        </a:buClr>
        <a:buChar char="–"/>
        <a:defRPr>
          <a:solidFill>
            <a:schemeClr val="tx1"/>
          </a:solidFill>
          <a:latin typeface="+mn-lt"/>
        </a:defRPr>
      </a:lvl6pPr>
      <a:lvl7pPr marL="2330450" indent="-276225" algn="l" rtl="0" fontAlgn="base">
        <a:spcBef>
          <a:spcPct val="20000"/>
        </a:spcBef>
        <a:spcAft>
          <a:spcPct val="0"/>
        </a:spcAft>
        <a:buClr>
          <a:schemeClr val="bg2"/>
        </a:buClr>
        <a:buChar char="–"/>
        <a:defRPr>
          <a:solidFill>
            <a:schemeClr val="tx1"/>
          </a:solidFill>
          <a:latin typeface="+mn-lt"/>
        </a:defRPr>
      </a:lvl7pPr>
      <a:lvl8pPr marL="2787650" indent="-276225" algn="l" rtl="0" fontAlgn="base">
        <a:spcBef>
          <a:spcPct val="20000"/>
        </a:spcBef>
        <a:spcAft>
          <a:spcPct val="0"/>
        </a:spcAft>
        <a:buClr>
          <a:schemeClr val="bg2"/>
        </a:buClr>
        <a:buChar char="–"/>
        <a:defRPr>
          <a:solidFill>
            <a:schemeClr val="tx1"/>
          </a:solidFill>
          <a:latin typeface="+mn-lt"/>
        </a:defRPr>
      </a:lvl8pPr>
      <a:lvl9pPr marL="3244850" indent="-276225" algn="l" rtl="0" fontAlgn="base">
        <a:spcBef>
          <a:spcPct val="20000"/>
        </a:spcBef>
        <a:spcAft>
          <a:spcPct val="0"/>
        </a:spcAft>
        <a:buClr>
          <a:schemeClr val="bg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algn="r" rtl="1" eaLnBrk="1" hangingPunct="1"/>
            <a:r>
              <a:rPr lang="ar-SA" dirty="0" smtClean="0"/>
              <a:t>ما الذي يريد صاحب العمل أن يعرفه؟</a:t>
            </a:r>
            <a:endParaRPr lang="en-US" dirty="0" smtClean="0"/>
          </a:p>
        </p:txBody>
      </p:sp>
      <p:sp>
        <p:nvSpPr>
          <p:cNvPr id="44035" name="AutoShape 4"/>
          <p:cNvSpPr>
            <a:spLocks noChangeArrowheads="1"/>
          </p:cNvSpPr>
          <p:nvPr/>
        </p:nvSpPr>
        <p:spPr bwMode="auto">
          <a:xfrm>
            <a:off x="609600" y="2209800"/>
            <a:ext cx="3810000" cy="762000"/>
          </a:xfrm>
          <a:prstGeom prst="roundRect">
            <a:avLst>
              <a:gd name="adj" fmla="val 16667"/>
            </a:avLst>
          </a:prstGeom>
          <a:solidFill>
            <a:srgbClr val="D47C18">
              <a:alpha val="50195"/>
            </a:srgbClr>
          </a:solidFill>
          <a:ln w="76200">
            <a:solidFill>
              <a:schemeClr val="bg2"/>
            </a:solidFill>
            <a:round/>
            <a:headEnd/>
            <a:tailEnd/>
          </a:ln>
        </p:spPr>
        <p:txBody>
          <a:bodyPr wrap="none" anchor="ctr"/>
          <a:lstStyle/>
          <a:p>
            <a:pPr algn="ctr"/>
            <a:r>
              <a:rPr lang="en-US" sz="2400" b="0"/>
              <a:t>CAN you do the job?</a:t>
            </a:r>
          </a:p>
        </p:txBody>
      </p:sp>
      <p:sp>
        <p:nvSpPr>
          <p:cNvPr id="44036" name="AutoShape 5"/>
          <p:cNvSpPr>
            <a:spLocks noChangeArrowheads="1"/>
          </p:cNvSpPr>
          <p:nvPr/>
        </p:nvSpPr>
        <p:spPr bwMode="auto">
          <a:xfrm>
            <a:off x="2286000" y="3581400"/>
            <a:ext cx="3733800" cy="685800"/>
          </a:xfrm>
          <a:prstGeom prst="roundRect">
            <a:avLst>
              <a:gd name="adj" fmla="val 16667"/>
            </a:avLst>
          </a:prstGeom>
          <a:solidFill>
            <a:srgbClr val="D47C18">
              <a:alpha val="50195"/>
            </a:srgbClr>
          </a:solidFill>
          <a:ln w="76200">
            <a:solidFill>
              <a:schemeClr val="bg2"/>
            </a:solidFill>
            <a:round/>
            <a:headEnd/>
            <a:tailEnd/>
          </a:ln>
        </p:spPr>
        <p:txBody>
          <a:bodyPr wrap="none" anchor="ctr"/>
          <a:lstStyle/>
          <a:p>
            <a:pPr algn="ctr"/>
            <a:r>
              <a:rPr lang="en-US" sz="2400" b="0"/>
              <a:t>WILL you do the job?</a:t>
            </a:r>
          </a:p>
        </p:txBody>
      </p:sp>
      <p:sp>
        <p:nvSpPr>
          <p:cNvPr id="44037" name="AutoShape 6"/>
          <p:cNvSpPr>
            <a:spLocks noChangeArrowheads="1"/>
          </p:cNvSpPr>
          <p:nvPr/>
        </p:nvSpPr>
        <p:spPr bwMode="auto">
          <a:xfrm>
            <a:off x="5257800" y="4953000"/>
            <a:ext cx="2286000" cy="685800"/>
          </a:xfrm>
          <a:prstGeom prst="roundRect">
            <a:avLst>
              <a:gd name="adj" fmla="val 16667"/>
            </a:avLst>
          </a:prstGeom>
          <a:solidFill>
            <a:srgbClr val="D47C18">
              <a:alpha val="50195"/>
            </a:srgbClr>
          </a:solidFill>
          <a:ln w="76200">
            <a:solidFill>
              <a:schemeClr val="bg2"/>
            </a:solidFill>
            <a:round/>
            <a:headEnd/>
            <a:tailEnd/>
          </a:ln>
        </p:spPr>
        <p:txBody>
          <a:bodyPr wrap="none" anchor="ctr"/>
          <a:lstStyle/>
          <a:p>
            <a:pPr algn="ctr"/>
            <a:r>
              <a:rPr lang="en-US" sz="2400" b="0"/>
              <a:t>Do you FIT in?</a:t>
            </a:r>
          </a:p>
        </p:txBody>
      </p:sp>
      <p:sp>
        <p:nvSpPr>
          <p:cNvPr id="44038" name="Line 9"/>
          <p:cNvSpPr>
            <a:spLocks noChangeShapeType="1"/>
          </p:cNvSpPr>
          <p:nvPr/>
        </p:nvSpPr>
        <p:spPr bwMode="auto">
          <a:xfrm>
            <a:off x="990600" y="3048000"/>
            <a:ext cx="0" cy="838200"/>
          </a:xfrm>
          <a:prstGeom prst="line">
            <a:avLst/>
          </a:prstGeom>
          <a:noFill/>
          <a:ln w="9525">
            <a:solidFill>
              <a:schemeClr val="bg2"/>
            </a:solidFill>
            <a:round/>
            <a:headEnd/>
            <a:tailEnd/>
          </a:ln>
        </p:spPr>
        <p:txBody>
          <a:bodyPr/>
          <a:lstStyle/>
          <a:p>
            <a:endParaRPr lang="en-US"/>
          </a:p>
        </p:txBody>
      </p:sp>
      <p:sp>
        <p:nvSpPr>
          <p:cNvPr id="44039" name="Line 10"/>
          <p:cNvSpPr>
            <a:spLocks noChangeShapeType="1"/>
          </p:cNvSpPr>
          <p:nvPr/>
        </p:nvSpPr>
        <p:spPr bwMode="auto">
          <a:xfrm>
            <a:off x="990600" y="3886200"/>
            <a:ext cx="838200" cy="0"/>
          </a:xfrm>
          <a:prstGeom prst="line">
            <a:avLst/>
          </a:prstGeom>
          <a:noFill/>
          <a:ln w="9525">
            <a:solidFill>
              <a:schemeClr val="bg2"/>
            </a:solidFill>
            <a:round/>
            <a:headEnd/>
            <a:tailEnd type="triangle" w="med" len="med"/>
          </a:ln>
        </p:spPr>
        <p:txBody>
          <a:bodyPr/>
          <a:lstStyle/>
          <a:p>
            <a:endParaRPr lang="en-US"/>
          </a:p>
        </p:txBody>
      </p:sp>
      <p:sp>
        <p:nvSpPr>
          <p:cNvPr id="44040" name="Line 11"/>
          <p:cNvSpPr>
            <a:spLocks noChangeShapeType="1"/>
          </p:cNvSpPr>
          <p:nvPr/>
        </p:nvSpPr>
        <p:spPr bwMode="auto">
          <a:xfrm>
            <a:off x="3429000" y="4419600"/>
            <a:ext cx="0" cy="914400"/>
          </a:xfrm>
          <a:prstGeom prst="line">
            <a:avLst/>
          </a:prstGeom>
          <a:noFill/>
          <a:ln w="9525">
            <a:solidFill>
              <a:schemeClr val="bg2"/>
            </a:solidFill>
            <a:round/>
            <a:headEnd/>
            <a:tailEnd/>
          </a:ln>
        </p:spPr>
        <p:txBody>
          <a:bodyPr/>
          <a:lstStyle/>
          <a:p>
            <a:endParaRPr lang="en-US"/>
          </a:p>
        </p:txBody>
      </p:sp>
      <p:sp>
        <p:nvSpPr>
          <p:cNvPr id="44041" name="Line 12"/>
          <p:cNvSpPr>
            <a:spLocks noChangeShapeType="1"/>
          </p:cNvSpPr>
          <p:nvPr/>
        </p:nvSpPr>
        <p:spPr bwMode="auto">
          <a:xfrm>
            <a:off x="3429000" y="5334000"/>
            <a:ext cx="1295400" cy="0"/>
          </a:xfrm>
          <a:prstGeom prst="line">
            <a:avLst/>
          </a:prstGeom>
          <a:noFill/>
          <a:ln w="9525">
            <a:solidFill>
              <a:schemeClr val="bg2"/>
            </a:solidFill>
            <a:round/>
            <a:headEnd/>
            <a:tailEnd type="triangle" w="med" len="med"/>
          </a:ln>
        </p:spPr>
        <p:txBody>
          <a:bodyPr/>
          <a:lstStyle/>
          <a:p>
            <a:endParaRPr lang="en-US"/>
          </a:p>
        </p:txBody>
      </p:sp>
      <p:sp>
        <p:nvSpPr>
          <p:cNvPr id="10" name="Slide Number Placeholder 9"/>
          <p:cNvSpPr>
            <a:spLocks noGrp="1"/>
          </p:cNvSpPr>
          <p:nvPr>
            <p:ph type="sldNum" sz="quarter" idx="10"/>
          </p:nvPr>
        </p:nvSpPr>
        <p:spPr/>
        <p:txBody>
          <a:bodyPr/>
          <a:lstStyle/>
          <a:p>
            <a:pPr>
              <a:defRPr/>
            </a:pPr>
            <a:fld id="{03D9DB7B-C0E3-4745-B126-4165ACDC477B}" type="slidenum">
              <a:rPr lang="en-US">
                <a:solidFill>
                  <a:schemeClr val="bg1"/>
                </a:solidFill>
                <a:ea typeface="ＭＳ Ｐゴシック"/>
                <a:cs typeface="ＭＳ Ｐゴシック"/>
              </a:rPr>
              <a:pPr>
                <a:defRPr/>
              </a:pPr>
              <a:t>1</a:t>
            </a:fld>
            <a:endParaRPr lang="en-US">
              <a:solidFill>
                <a:schemeClr val="bg1"/>
              </a:solidFill>
              <a:ea typeface="ＭＳ Ｐゴシック"/>
              <a:cs typeface="ＭＳ Ｐゴシック"/>
            </a:endParaRPr>
          </a:p>
        </p:txBody>
      </p:sp>
      <p:sp>
        <p:nvSpPr>
          <p:cNvPr id="44044" name="AutoShape 4"/>
          <p:cNvSpPr>
            <a:spLocks noChangeArrowheads="1"/>
          </p:cNvSpPr>
          <p:nvPr/>
        </p:nvSpPr>
        <p:spPr bwMode="auto">
          <a:xfrm>
            <a:off x="609600" y="2209800"/>
            <a:ext cx="3810000" cy="762000"/>
          </a:xfrm>
          <a:prstGeom prst="roundRect">
            <a:avLst>
              <a:gd name="adj" fmla="val 16667"/>
            </a:avLst>
          </a:prstGeom>
          <a:solidFill>
            <a:schemeClr val="bg2"/>
          </a:solidFill>
          <a:ln w="76200">
            <a:solidFill>
              <a:schemeClr val="bg2"/>
            </a:solidFill>
            <a:round/>
            <a:headEnd/>
            <a:tailEnd/>
          </a:ln>
        </p:spPr>
        <p:txBody>
          <a:bodyPr wrap="none" anchor="ctr"/>
          <a:lstStyle/>
          <a:p>
            <a:pPr algn="ctr"/>
            <a:r>
              <a:rPr lang="ar-SA" sz="2400" b="0" dirty="0" smtClean="0">
                <a:solidFill>
                  <a:schemeClr val="bg1"/>
                </a:solidFill>
              </a:rPr>
              <a:t>هل تستطيع أن تؤدي الوظيفة؟</a:t>
            </a:r>
            <a:endParaRPr lang="en-US" sz="2400" b="0" dirty="0">
              <a:solidFill>
                <a:schemeClr val="bg1"/>
              </a:solidFill>
            </a:endParaRPr>
          </a:p>
        </p:txBody>
      </p:sp>
      <p:sp>
        <p:nvSpPr>
          <p:cNvPr id="44045" name="AutoShape 5"/>
          <p:cNvSpPr>
            <a:spLocks noChangeArrowheads="1"/>
          </p:cNvSpPr>
          <p:nvPr/>
        </p:nvSpPr>
        <p:spPr bwMode="auto">
          <a:xfrm>
            <a:off x="2286000" y="3581400"/>
            <a:ext cx="3733800" cy="685800"/>
          </a:xfrm>
          <a:prstGeom prst="roundRect">
            <a:avLst>
              <a:gd name="adj" fmla="val 16667"/>
            </a:avLst>
          </a:prstGeom>
          <a:solidFill>
            <a:schemeClr val="accent1"/>
          </a:solidFill>
          <a:ln w="76200">
            <a:solidFill>
              <a:schemeClr val="bg2"/>
            </a:solidFill>
            <a:round/>
            <a:headEnd/>
            <a:tailEnd/>
          </a:ln>
        </p:spPr>
        <p:txBody>
          <a:bodyPr wrap="none" anchor="ctr"/>
          <a:lstStyle/>
          <a:p>
            <a:pPr algn="ctr"/>
            <a:r>
              <a:rPr lang="ar-SA" sz="2400" b="0" dirty="0" smtClean="0">
                <a:solidFill>
                  <a:schemeClr val="bg1"/>
                </a:solidFill>
              </a:rPr>
              <a:t>هل ستقوم بالعمل؟</a:t>
            </a:r>
            <a:endParaRPr lang="en-US" sz="2400" b="0" dirty="0">
              <a:solidFill>
                <a:schemeClr val="bg1"/>
              </a:solidFill>
            </a:endParaRPr>
          </a:p>
        </p:txBody>
      </p:sp>
      <p:sp>
        <p:nvSpPr>
          <p:cNvPr id="44046" name="AutoShape 6"/>
          <p:cNvSpPr>
            <a:spLocks noChangeArrowheads="1"/>
          </p:cNvSpPr>
          <p:nvPr/>
        </p:nvSpPr>
        <p:spPr bwMode="auto">
          <a:xfrm>
            <a:off x="5257800" y="4953000"/>
            <a:ext cx="3352800" cy="685800"/>
          </a:xfrm>
          <a:prstGeom prst="roundRect">
            <a:avLst>
              <a:gd name="adj" fmla="val 16667"/>
            </a:avLst>
          </a:prstGeom>
          <a:solidFill>
            <a:schemeClr val="accent1"/>
          </a:solidFill>
          <a:ln w="76200">
            <a:solidFill>
              <a:schemeClr val="bg2"/>
            </a:solidFill>
            <a:round/>
            <a:headEnd/>
            <a:tailEnd/>
          </a:ln>
        </p:spPr>
        <p:txBody>
          <a:bodyPr wrap="none" anchor="ctr"/>
          <a:lstStyle/>
          <a:p>
            <a:pPr algn="ctr"/>
            <a:r>
              <a:rPr lang="ar-SA" sz="2400" b="0" dirty="0" smtClean="0">
                <a:solidFill>
                  <a:schemeClr val="bg1"/>
                </a:solidFill>
              </a:rPr>
              <a:t>هل يمكنك أن تنسجم في العمل؟</a:t>
            </a:r>
            <a:endParaRPr lang="en-US" sz="2400" b="0" dirty="0">
              <a:solidFill>
                <a:schemeClr val="bg1"/>
              </a:solidFill>
            </a:endParaRPr>
          </a:p>
        </p:txBody>
      </p:sp>
      <p:sp>
        <p:nvSpPr>
          <p:cNvPr id="44047" name="Line 10"/>
          <p:cNvSpPr>
            <a:spLocks noChangeShapeType="1"/>
          </p:cNvSpPr>
          <p:nvPr/>
        </p:nvSpPr>
        <p:spPr bwMode="auto">
          <a:xfrm>
            <a:off x="1295400" y="3886200"/>
            <a:ext cx="990600" cy="0"/>
          </a:xfrm>
          <a:prstGeom prst="line">
            <a:avLst/>
          </a:prstGeom>
          <a:noFill/>
          <a:ln w="9525">
            <a:solidFill>
              <a:schemeClr val="bg2"/>
            </a:solidFill>
            <a:round/>
            <a:headEnd/>
            <a:tailEnd type="triangle" w="med" len="med"/>
          </a:ln>
        </p:spPr>
        <p:txBody>
          <a:bodyPr/>
          <a:lstStyle/>
          <a:p>
            <a:endParaRPr lang="en-US"/>
          </a:p>
        </p:txBody>
      </p:sp>
      <p:sp>
        <p:nvSpPr>
          <p:cNvPr id="44048" name="Line 12"/>
          <p:cNvSpPr>
            <a:spLocks noChangeShapeType="1"/>
          </p:cNvSpPr>
          <p:nvPr/>
        </p:nvSpPr>
        <p:spPr bwMode="auto">
          <a:xfrm>
            <a:off x="3733800" y="5334000"/>
            <a:ext cx="1524000" cy="0"/>
          </a:xfrm>
          <a:prstGeom prst="line">
            <a:avLst/>
          </a:prstGeom>
          <a:noFill/>
          <a:ln w="9525">
            <a:solidFill>
              <a:schemeClr val="bg2"/>
            </a:solidFill>
            <a:round/>
            <a:headEnd/>
            <a:tailEnd type="triangle" w="med" len="me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BRAND_M_MA_00355577_LO.jpg"/>
          <p:cNvPicPr>
            <a:picLocks noChangeAspect="1"/>
          </p:cNvPicPr>
          <p:nvPr/>
        </p:nvPicPr>
        <p:blipFill>
          <a:blip r:embed="rId4"/>
          <a:srcRect l="12764"/>
          <a:stretch>
            <a:fillRect/>
          </a:stretch>
        </p:blipFill>
        <p:spPr bwMode="auto">
          <a:xfrm>
            <a:off x="4457700" y="3279775"/>
            <a:ext cx="4686300" cy="3578225"/>
          </a:xfrm>
          <a:prstGeom prst="rect">
            <a:avLst/>
          </a:prstGeom>
          <a:noFill/>
          <a:ln w="9525">
            <a:noFill/>
            <a:miter lim="800000"/>
            <a:headEnd/>
            <a:tailEnd/>
          </a:ln>
        </p:spPr>
      </p:pic>
      <p:sp>
        <p:nvSpPr>
          <p:cNvPr id="46083" name="Rectangle 2"/>
          <p:cNvSpPr>
            <a:spLocks noGrp="1" noChangeArrowheads="1"/>
          </p:cNvSpPr>
          <p:nvPr>
            <p:ph type="title" idx="4294967295"/>
          </p:nvPr>
        </p:nvSpPr>
        <p:spPr/>
        <p:txBody>
          <a:bodyPr/>
          <a:lstStyle/>
          <a:p>
            <a:pPr algn="r" rtl="1" eaLnBrk="1" hangingPunct="1"/>
            <a:r>
              <a:rPr lang="ar-SA" dirty="0" smtClean="0"/>
              <a:t>أسئلة ذكية يمكنك أن تطرحها</a:t>
            </a:r>
            <a:endParaRPr lang="en-US" dirty="0" smtClean="0"/>
          </a:p>
        </p:txBody>
      </p:sp>
      <p:sp>
        <p:nvSpPr>
          <p:cNvPr id="46084" name="Rectangle 3"/>
          <p:cNvSpPr>
            <a:spLocks noGrp="1" noChangeArrowheads="1"/>
          </p:cNvSpPr>
          <p:nvPr>
            <p:ph idx="4294967295"/>
          </p:nvPr>
        </p:nvSpPr>
        <p:spPr>
          <a:xfrm>
            <a:off x="609600" y="1981200"/>
            <a:ext cx="3810000" cy="4343400"/>
          </a:xfrm>
        </p:spPr>
        <p:txBody>
          <a:bodyPr/>
          <a:lstStyle/>
          <a:p>
            <a:pPr algn="r" rtl="1" eaLnBrk="1" hangingPunct="1"/>
            <a:r>
              <a:rPr lang="ar-SA" dirty="0" smtClean="0"/>
              <a:t>كيف يكون يوم العمل المعتاد؟</a:t>
            </a:r>
            <a:endParaRPr lang="en-US" dirty="0" smtClean="0"/>
          </a:p>
          <a:p>
            <a:pPr algn="r" rtl="1" eaLnBrk="1" hangingPunct="1"/>
            <a:r>
              <a:rPr lang="ar-SA" dirty="0" smtClean="0"/>
              <a:t>ما هو نوع التدريب المقدم/ المطلوب؟</a:t>
            </a:r>
            <a:endParaRPr lang="en-US" dirty="0" smtClean="0"/>
          </a:p>
          <a:p>
            <a:pPr algn="r" rtl="1" eaLnBrk="1" hangingPunct="1"/>
            <a:r>
              <a:rPr lang="ar-SA" dirty="0" smtClean="0"/>
              <a:t>كيف سأعرف إن كنت ناجحا أو ما الذي يحدد نجاح الشخص في هذه </a:t>
            </a:r>
            <a:r>
              <a:rPr lang="ar-SA" dirty="0" err="1" smtClean="0"/>
              <a:t>الوظيفة؟</a:t>
            </a:r>
            <a:r>
              <a:rPr lang="ar-SA" dirty="0" smtClean="0"/>
              <a:t> </a:t>
            </a:r>
            <a:endParaRPr lang="en-US" dirty="0" smtClean="0"/>
          </a:p>
          <a:p>
            <a:pPr algn="r" rtl="1" eaLnBrk="1" hangingPunct="1"/>
            <a:r>
              <a:rPr lang="ar-SA" dirty="0" smtClean="0"/>
              <a:t>هل يمكنكم أن تخبروني بعض الأمور عن فريق العمل الذي سوف أعمل معه</a:t>
            </a:r>
            <a:endParaRPr lang="en-US" dirty="0" smtClean="0"/>
          </a:p>
          <a:p>
            <a:pPr eaLnBrk="1" hangingPunct="1">
              <a:buFontTx/>
              <a:buNone/>
            </a:pPr>
            <a:endParaRPr lang="en-US" dirty="0" smtClean="0"/>
          </a:p>
        </p:txBody>
      </p:sp>
      <p:sp>
        <p:nvSpPr>
          <p:cNvPr id="6" name="Slide Number Placeholder 5"/>
          <p:cNvSpPr>
            <a:spLocks noGrp="1"/>
          </p:cNvSpPr>
          <p:nvPr>
            <p:ph type="sldNum" sz="quarter" idx="10"/>
          </p:nvPr>
        </p:nvSpPr>
        <p:spPr/>
        <p:txBody>
          <a:bodyPr/>
          <a:lstStyle/>
          <a:p>
            <a:pPr>
              <a:defRPr/>
            </a:pPr>
            <a:fld id="{125C55CD-BA4B-40DB-B414-F3772F42B405}" type="slidenum">
              <a:rPr lang="en-US">
                <a:solidFill>
                  <a:schemeClr val="bg1"/>
                </a:solidFill>
                <a:ea typeface="ＭＳ Ｐゴシック"/>
                <a:cs typeface="ＭＳ Ｐゴシック"/>
              </a:rPr>
              <a:pPr>
                <a:defRPr/>
              </a:pPr>
              <a:t>10</a:t>
            </a:fld>
            <a:endParaRPr lang="en-US">
              <a:solidFill>
                <a:schemeClr val="bg1"/>
              </a:solidFill>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noFill/>
          <a:ln/>
        </p:spPr>
        <p:txBody>
          <a:bodyPr tIns="46038" bIns="46038"/>
          <a:lstStyle/>
          <a:p>
            <a:pPr algn="r" rtl="1"/>
            <a:r>
              <a:rPr lang="ar-SA" dirty="0" smtClean="0"/>
              <a:t>ما الذي يريده أصحاب العمل</a:t>
            </a:r>
            <a:endParaRPr lang="en-US" dirty="0" smtClean="0"/>
          </a:p>
        </p:txBody>
      </p:sp>
      <p:sp>
        <p:nvSpPr>
          <p:cNvPr id="185347" name="Rectangle 3"/>
          <p:cNvSpPr>
            <a:spLocks noGrp="1" noChangeArrowheads="1"/>
          </p:cNvSpPr>
          <p:nvPr>
            <p:ph type="body" idx="1"/>
          </p:nvPr>
        </p:nvSpPr>
        <p:spPr>
          <a:noFill/>
          <a:ln/>
        </p:spPr>
        <p:txBody>
          <a:bodyPr lIns="92075" tIns="46038" rIns="92075" bIns="46038"/>
          <a:lstStyle/>
          <a:p>
            <a:pPr algn="r" rtl="1">
              <a:buFont typeface="Playbill" pitchFamily="82" charset="0"/>
              <a:buChar char="•"/>
            </a:pPr>
            <a:r>
              <a:rPr lang="ar-SA" dirty="0" smtClean="0"/>
              <a:t>الوصول على الموعد</a:t>
            </a:r>
            <a:endParaRPr lang="en-US" dirty="0" smtClean="0"/>
          </a:p>
          <a:p>
            <a:pPr algn="r" rtl="1">
              <a:buFont typeface="Playbill" pitchFamily="82" charset="0"/>
              <a:buChar char="•"/>
            </a:pPr>
            <a:r>
              <a:rPr lang="ar-SA" dirty="0" smtClean="0"/>
              <a:t>عدد مرات تغيب قليلة أو عدم التغيب</a:t>
            </a:r>
            <a:endParaRPr lang="en-US" dirty="0" smtClean="0"/>
          </a:p>
          <a:p>
            <a:pPr algn="r" rtl="1">
              <a:buFont typeface="Playbill" pitchFamily="82" charset="0"/>
              <a:buChar char="•"/>
            </a:pPr>
            <a:r>
              <a:rPr lang="ar-SA" dirty="0" smtClean="0"/>
              <a:t>الاندماج في ثقافة المؤسسة</a:t>
            </a:r>
            <a:endParaRPr lang="en-US" dirty="0" smtClean="0"/>
          </a:p>
          <a:p>
            <a:pPr algn="r" rtl="1">
              <a:buFont typeface="Playbill" pitchFamily="82" charset="0"/>
              <a:buChar char="•"/>
            </a:pPr>
            <a:r>
              <a:rPr lang="ar-SA" dirty="0" smtClean="0"/>
              <a:t>مهام مرنة/ إضافية</a:t>
            </a:r>
            <a:endParaRPr lang="en-US" dirty="0" smtClean="0"/>
          </a:p>
          <a:p>
            <a:pPr algn="r" rtl="1">
              <a:buFont typeface="Playbill" pitchFamily="82" charset="0"/>
              <a:buChar char="•"/>
            </a:pPr>
            <a:r>
              <a:rPr lang="ar-SA" dirty="0" smtClean="0"/>
              <a:t>أخذ المبادرة لحل المشكلات</a:t>
            </a:r>
            <a:endParaRPr lang="en-US" dirty="0" smtClean="0"/>
          </a:p>
          <a:p>
            <a:pPr algn="r" rtl="1">
              <a:buFont typeface="Playbill" pitchFamily="82" charset="0"/>
              <a:buChar char="•"/>
            </a:pPr>
            <a:r>
              <a:rPr lang="ar-SA" dirty="0" smtClean="0"/>
              <a:t>فهم الشركة وتحدياتها</a:t>
            </a:r>
            <a:endParaRPr lang="en-US" dirty="0" smtClean="0"/>
          </a:p>
          <a:p>
            <a:pPr algn="r" rtl="1">
              <a:buFont typeface="Playbill" pitchFamily="82" charset="0"/>
              <a:buChar char="•"/>
            </a:pPr>
            <a:r>
              <a:rPr lang="ar-SA" dirty="0" smtClean="0"/>
              <a:t>طرح الأسئلة</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3CC9A648-EAF6-4CA3-A7E7-AD0CECEED6FA}" type="slidenum">
              <a:rPr lang="en-US" sz="1400" b="0">
                <a:solidFill>
                  <a:schemeClr val="bg1"/>
                </a:solidFill>
                <a:latin typeface="+mn-lt"/>
                <a:ea typeface="ＭＳ Ｐゴシック"/>
                <a:cs typeface="ＭＳ Ｐゴシック"/>
              </a:rPr>
              <a:pPr algn="r">
                <a:defRPr/>
              </a:pPr>
              <a:t>11</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noFill/>
          <a:ln/>
        </p:spPr>
        <p:txBody>
          <a:bodyPr tIns="46038" bIns="46038"/>
          <a:lstStyle/>
          <a:p>
            <a:pPr algn="r" rtl="1"/>
            <a:r>
              <a:rPr lang="ar-SA" dirty="0" smtClean="0"/>
              <a:t>الخاتمة</a:t>
            </a:r>
            <a:endParaRPr lang="en-US" dirty="0" smtClean="0"/>
          </a:p>
        </p:txBody>
      </p:sp>
      <p:sp>
        <p:nvSpPr>
          <p:cNvPr id="187395" name="Rectangle 3"/>
          <p:cNvSpPr>
            <a:spLocks noGrp="1" noChangeArrowheads="1"/>
          </p:cNvSpPr>
          <p:nvPr>
            <p:ph type="body" idx="1"/>
          </p:nvPr>
        </p:nvSpPr>
        <p:spPr>
          <a:noFill/>
          <a:ln/>
        </p:spPr>
        <p:txBody>
          <a:bodyPr lIns="92075" tIns="46038" rIns="92075" bIns="46038"/>
          <a:lstStyle/>
          <a:p>
            <a:pPr algn="r" rtl="1">
              <a:buFont typeface="Playbill" pitchFamily="82" charset="0"/>
              <a:buChar char="•"/>
            </a:pPr>
            <a:r>
              <a:rPr lang="ar-SA" dirty="0" smtClean="0"/>
              <a:t>أظهر التقدير الإيجابي</a:t>
            </a:r>
            <a:endParaRPr lang="en-US" dirty="0" smtClean="0"/>
          </a:p>
          <a:p>
            <a:pPr algn="r" rtl="1">
              <a:buFont typeface="Playbill" pitchFamily="82" charset="0"/>
              <a:buChar char="•"/>
            </a:pPr>
            <a:r>
              <a:rPr lang="ar-SA" dirty="0" smtClean="0"/>
              <a:t>اسأل عن  الخطوة التالية</a:t>
            </a:r>
            <a:endParaRPr lang="en-US" dirty="0" smtClean="0"/>
          </a:p>
          <a:p>
            <a:pPr algn="r" rtl="1">
              <a:buFont typeface="Playbill" pitchFamily="82" charset="0"/>
              <a:buChar char="•"/>
            </a:pPr>
            <a:r>
              <a:rPr lang="ar-SA" dirty="0" smtClean="0"/>
              <a:t>ابتسم وسلم بثقة</a:t>
            </a:r>
            <a:endParaRPr lang="en-US" dirty="0" smtClean="0"/>
          </a:p>
          <a:p>
            <a:pPr algn="r" rtl="1">
              <a:buFont typeface="Playbill" pitchFamily="82" charset="0"/>
              <a:buChar char="•"/>
            </a:pPr>
            <a:r>
              <a:rPr lang="ar-SA" dirty="0" smtClean="0"/>
              <a:t>دون ملاحظاتك بعد المقابلة</a:t>
            </a:r>
            <a:endParaRPr lang="en-US" dirty="0" smtClean="0"/>
          </a:p>
          <a:p>
            <a:pPr algn="r" rtl="1">
              <a:buFont typeface="Playbill" pitchFamily="82" charset="0"/>
              <a:buChar char="•"/>
            </a:pPr>
            <a:r>
              <a:rPr lang="ar-SA" dirty="0" smtClean="0"/>
              <a:t>أتبع المقابلة برسالة شكر</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3AC786A8-AAC0-4149-8367-490459B3967D}" type="slidenum">
              <a:rPr lang="en-US" sz="1400" b="0">
                <a:solidFill>
                  <a:schemeClr val="bg1"/>
                </a:solidFill>
                <a:latin typeface="+mn-lt"/>
                <a:ea typeface="ＭＳ Ｐゴシック"/>
                <a:cs typeface="ＭＳ Ｐゴシック"/>
              </a:rPr>
              <a:pPr algn="r">
                <a:defRPr/>
              </a:pPr>
              <a:t>12</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2"/>
          <p:cNvSpPr>
            <a:spLocks noGrp="1" noChangeArrowheads="1"/>
          </p:cNvSpPr>
          <p:nvPr>
            <p:ph type="title" idx="4294967295"/>
          </p:nvPr>
        </p:nvSpPr>
        <p:spPr/>
        <p:txBody>
          <a:bodyPr/>
          <a:lstStyle/>
          <a:p>
            <a:pPr algn="r" rtl="1"/>
            <a:r>
              <a:rPr lang="ar-SA" dirty="0" smtClean="0"/>
              <a:t>بعد المقابلة</a:t>
            </a:r>
            <a:endParaRPr lang="en-GB" dirty="0" smtClean="0"/>
          </a:p>
        </p:txBody>
      </p:sp>
      <p:sp>
        <p:nvSpPr>
          <p:cNvPr id="38917" name="Rectangle 3"/>
          <p:cNvSpPr>
            <a:spLocks noGrp="1" noChangeArrowheads="1"/>
          </p:cNvSpPr>
          <p:nvPr>
            <p:ph type="body" idx="4294967295"/>
          </p:nvPr>
        </p:nvSpPr>
        <p:spPr>
          <a:xfrm>
            <a:off x="685800" y="2286000"/>
            <a:ext cx="8302625" cy="3848100"/>
          </a:xfrm>
        </p:spPr>
        <p:txBody>
          <a:bodyPr/>
          <a:lstStyle/>
          <a:p>
            <a:pPr marL="0" indent="0" algn="r" rtl="1">
              <a:buFontTx/>
              <a:buNone/>
            </a:pPr>
            <a:r>
              <a:rPr lang="ar-SA" b="1" dirty="0" smtClean="0"/>
              <a:t>المتابعة بعد المقابلة مهمة جدا:</a:t>
            </a:r>
            <a:r>
              <a:rPr lang="en-GB" b="1" dirty="0" smtClean="0"/>
              <a:t/>
            </a:r>
            <a:br>
              <a:rPr lang="en-GB" b="1" dirty="0" smtClean="0"/>
            </a:br>
            <a:endParaRPr lang="en-GB" b="1" dirty="0" smtClean="0"/>
          </a:p>
          <a:p>
            <a:pPr marL="0" indent="0" algn="r" rtl="1"/>
            <a:r>
              <a:rPr lang="ar-SA" dirty="0" smtClean="0"/>
              <a:t>راجع التجربة وناقشها مع شخص موضوعي. </a:t>
            </a:r>
            <a:r>
              <a:rPr lang="en-GB" dirty="0" smtClean="0"/>
              <a:t> </a:t>
            </a:r>
          </a:p>
          <a:p>
            <a:pPr marL="0" indent="0" algn="r" rtl="1"/>
            <a:r>
              <a:rPr lang="ar-SA" dirty="0" smtClean="0"/>
              <a:t>أرسل رسالة للمتابعة</a:t>
            </a:r>
            <a:endParaRPr lang="en-GB" dirty="0" smtClean="0"/>
          </a:p>
          <a:p>
            <a:pPr marL="0" indent="0" algn="r" rtl="1"/>
            <a:r>
              <a:rPr lang="en-GB" dirty="0" smtClean="0"/>
              <a:t> </a:t>
            </a:r>
            <a:r>
              <a:rPr lang="ar-SA" dirty="0" smtClean="0"/>
              <a:t>اطلب تغذية راجعة</a:t>
            </a:r>
            <a:endParaRPr lang="en-GB" dirty="0" smtClean="0"/>
          </a:p>
          <a:p>
            <a:pPr marL="0" indent="0" algn="r" rtl="1"/>
            <a:r>
              <a:rPr lang="en-GB" dirty="0" smtClean="0"/>
              <a:t> </a:t>
            </a:r>
            <a:r>
              <a:rPr lang="ar-SA" dirty="0" smtClean="0"/>
              <a:t>تعلم من التجربة</a:t>
            </a:r>
            <a:endParaRPr lang="en-GB" dirty="0" smtClean="0"/>
          </a:p>
          <a:p>
            <a:pPr marL="0" indent="0" algn="r" rtl="1"/>
            <a:r>
              <a:rPr lang="en-GB" dirty="0" smtClean="0"/>
              <a:t> </a:t>
            </a:r>
            <a:r>
              <a:rPr lang="ar-SA" dirty="0" smtClean="0"/>
              <a:t>استفيد من التجربة في التحضير للمقابلات القادمة</a:t>
            </a:r>
            <a:endParaRPr lang="en-GB" dirty="0" smtClean="0"/>
          </a:p>
          <a:p>
            <a:pPr marL="0" indent="0" algn="r" rtl="1"/>
            <a:r>
              <a:rPr lang="en-GB" dirty="0" smtClean="0"/>
              <a:t> </a:t>
            </a:r>
            <a:r>
              <a:rPr lang="ar-SA" dirty="0" smtClean="0"/>
              <a:t>لا تفسر الرفض على أنه لأسباب شخصية/ راجع وصف الوظيفة المعروضة</a:t>
            </a:r>
            <a:endParaRPr lang="en-GB"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5F013045-7795-4F19-A971-73591C8300C3}" type="slidenum">
              <a:rPr lang="en-US" sz="1400" b="0">
                <a:solidFill>
                  <a:schemeClr val="bg1"/>
                </a:solidFill>
                <a:latin typeface="+mn-lt"/>
                <a:ea typeface="ＭＳ Ｐゴシック"/>
                <a:cs typeface="ＭＳ Ｐゴシック"/>
              </a:rPr>
              <a:pPr algn="r">
                <a:defRPr/>
              </a:pPr>
              <a:t>13</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gn="r" rtl="1"/>
            <a:r>
              <a:rPr lang="ar-SA" dirty="0" smtClean="0"/>
              <a:t>ملخص: نصائح للمقابلة</a:t>
            </a:r>
            <a:endParaRPr lang="en-US" dirty="0" smtClean="0"/>
          </a:p>
        </p:txBody>
      </p:sp>
      <p:sp>
        <p:nvSpPr>
          <p:cNvPr id="189443" name="Rectangle 3"/>
          <p:cNvSpPr>
            <a:spLocks noGrp="1" noChangeArrowheads="1"/>
          </p:cNvSpPr>
          <p:nvPr>
            <p:ph type="body" idx="1"/>
          </p:nvPr>
        </p:nvSpPr>
        <p:spPr/>
        <p:txBody>
          <a:bodyPr/>
          <a:lstStyle/>
          <a:p>
            <a:pPr algn="r" rtl="1"/>
            <a:r>
              <a:rPr lang="ar-SA" dirty="0" smtClean="0"/>
              <a:t>احضر للمقابلة وأنت مستعد</a:t>
            </a:r>
            <a:endParaRPr lang="en-US" dirty="0" smtClean="0"/>
          </a:p>
          <a:p>
            <a:pPr algn="r" rtl="1"/>
            <a:r>
              <a:rPr lang="ar-SA" dirty="0" smtClean="0"/>
              <a:t>كن مشعا بالحماسة</a:t>
            </a:r>
            <a:endParaRPr lang="en-US" dirty="0" smtClean="0"/>
          </a:p>
          <a:p>
            <a:pPr algn="r" rtl="1"/>
            <a:r>
              <a:rPr lang="ar-SA" dirty="0" smtClean="0"/>
              <a:t>اربط بين خبراتك ومتطلبات الوظيفة</a:t>
            </a:r>
            <a:endParaRPr lang="en-US" dirty="0" smtClean="0"/>
          </a:p>
          <a:p>
            <a:pPr algn="r" rtl="1"/>
            <a:r>
              <a:rPr lang="ar-SA" dirty="0" smtClean="0"/>
              <a:t>شدد على قدرتك على العمل مع الآخرين</a:t>
            </a:r>
            <a:endParaRPr lang="en-US" dirty="0" smtClean="0"/>
          </a:p>
          <a:p>
            <a:pPr algn="r" rtl="1"/>
            <a:r>
              <a:rPr lang="ar-SA" dirty="0" smtClean="0"/>
              <a:t>احصر إجاباتك بما يتعلق بالعمل</a:t>
            </a:r>
            <a:endParaRPr lang="en-US" dirty="0" smtClean="0"/>
          </a:p>
          <a:p>
            <a:pPr algn="r" rtl="1"/>
            <a:r>
              <a:rPr lang="ar-SA" dirty="0" smtClean="0"/>
              <a:t>اطرح اسئلة جيدة</a:t>
            </a:r>
            <a:endParaRPr lang="en-US" dirty="0" smtClean="0"/>
          </a:p>
          <a:p>
            <a:pPr algn="r" rtl="1"/>
            <a:r>
              <a:rPr lang="ar-SA" dirty="0" smtClean="0"/>
              <a:t>أرسل رسالة شكر</a:t>
            </a:r>
            <a:endParaRPr lang="en-US" dirty="0" smtClean="0"/>
          </a:p>
          <a:p>
            <a:pPr algn="r" rtl="1"/>
            <a:r>
              <a:rPr lang="ar-SA" dirty="0" smtClean="0"/>
              <a:t>قم دائما بالمتابعة</a:t>
            </a:r>
            <a:endParaRPr lang="en-US" dirty="0" smtClean="0"/>
          </a:p>
          <a:p>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354E96AA-5ADB-40B4-9ED0-5D7915E7B00F}" type="slidenum">
              <a:rPr lang="en-US" sz="1400" b="0">
                <a:solidFill>
                  <a:schemeClr val="bg1"/>
                </a:solidFill>
                <a:latin typeface="+mn-lt"/>
                <a:ea typeface="ＭＳ Ｐゴシック"/>
                <a:cs typeface="ＭＳ Ｐゴシック"/>
              </a:rPr>
              <a:pPr algn="r">
                <a:defRPr/>
              </a:pPr>
              <a:t>14</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algn="r" rtl="1"/>
            <a:r>
              <a:rPr lang="ar-SA" dirty="0" smtClean="0"/>
              <a:t>خلق انطباع جيد</a:t>
            </a:r>
            <a:endParaRPr lang="en-US" dirty="0" smtClean="0"/>
          </a:p>
        </p:txBody>
      </p:sp>
      <p:sp>
        <p:nvSpPr>
          <p:cNvPr id="175107" name="Rectangle 3"/>
          <p:cNvSpPr>
            <a:spLocks noGrp="1" noChangeArrowheads="1"/>
          </p:cNvSpPr>
          <p:nvPr>
            <p:ph type="body" idx="1"/>
          </p:nvPr>
        </p:nvSpPr>
        <p:spPr/>
        <p:txBody>
          <a:bodyPr/>
          <a:lstStyle/>
          <a:p>
            <a:pPr algn="r" rtl="1"/>
            <a:r>
              <a:rPr lang="ar-SA" dirty="0" smtClean="0"/>
              <a:t>عليك أن تصل مبكرا</a:t>
            </a:r>
            <a:endParaRPr lang="en-US" dirty="0" smtClean="0"/>
          </a:p>
          <a:p>
            <a:pPr algn="r" rtl="1"/>
            <a:r>
              <a:rPr lang="ar-SA" dirty="0" smtClean="0"/>
              <a:t>تعامل مع موظف الاستقبال بكل احترام</a:t>
            </a:r>
            <a:endParaRPr lang="en-US" dirty="0" smtClean="0"/>
          </a:p>
          <a:p>
            <a:pPr algn="r" rtl="1"/>
            <a:r>
              <a:rPr lang="ar-SA" dirty="0" smtClean="0"/>
              <a:t>كن جاهزا ومستعدا</a:t>
            </a:r>
            <a:endParaRPr lang="en-US" dirty="0" smtClean="0"/>
          </a:p>
          <a:p>
            <a:pPr algn="r" rtl="1"/>
            <a:r>
              <a:rPr lang="ar-SA" dirty="0" smtClean="0"/>
              <a:t>ارتد ثيابا ملائمة ومهنية</a:t>
            </a:r>
            <a:endParaRPr lang="en-US" dirty="0" smtClean="0"/>
          </a:p>
          <a:p>
            <a:pPr algn="r" rtl="1"/>
            <a:r>
              <a:rPr lang="ar-SA" dirty="0" smtClean="0"/>
              <a:t>تأكد من أن مراسلاتك خالية من الأخطاء</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6E368440-8D29-4258-8D07-5A5B3579A325}" type="slidenum">
              <a:rPr lang="en-US" sz="1400" b="0">
                <a:solidFill>
                  <a:schemeClr val="bg1"/>
                </a:solidFill>
                <a:latin typeface="+mn-lt"/>
                <a:ea typeface="ＭＳ Ｐゴシック"/>
                <a:cs typeface="ＭＳ Ｐゴシック"/>
              </a:rPr>
              <a:pPr algn="r">
                <a:defRPr/>
              </a:pPr>
              <a:t>2</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lgn="r" rtl="1"/>
            <a:r>
              <a:rPr lang="ar-SA" dirty="0" smtClean="0"/>
              <a:t>ارتداء ملابس توصلك للنجاح</a:t>
            </a:r>
            <a:endParaRPr lang="en-US" dirty="0" smtClean="0"/>
          </a:p>
        </p:txBody>
      </p:sp>
      <p:sp>
        <p:nvSpPr>
          <p:cNvPr id="176131" name="Rectangle 3"/>
          <p:cNvSpPr>
            <a:spLocks noGrp="1" noChangeArrowheads="1"/>
          </p:cNvSpPr>
          <p:nvPr>
            <p:ph type="body" idx="1"/>
          </p:nvPr>
        </p:nvSpPr>
        <p:spPr/>
        <p:txBody>
          <a:bodyPr/>
          <a:lstStyle/>
          <a:p>
            <a:pPr algn="r" rtl="1"/>
            <a:r>
              <a:rPr lang="ar-SA" dirty="0" smtClean="0"/>
              <a:t>اجعل هيئتك مهنية</a:t>
            </a:r>
            <a:endParaRPr lang="en-US" dirty="0" smtClean="0"/>
          </a:p>
          <a:p>
            <a:pPr algn="r" rtl="1"/>
            <a:r>
              <a:rPr lang="ar-SA" dirty="0" smtClean="0"/>
              <a:t>ارتد ملابس نظيفة وتلائم جسمك</a:t>
            </a:r>
            <a:endParaRPr lang="en-US" dirty="0" smtClean="0"/>
          </a:p>
          <a:p>
            <a:pPr algn="r" rtl="1"/>
            <a:r>
              <a:rPr lang="ar-SA" dirty="0" smtClean="0"/>
              <a:t>صفف شعرك بشكل مرتب</a:t>
            </a:r>
            <a:endParaRPr lang="en-US" dirty="0" smtClean="0"/>
          </a:p>
          <a:p>
            <a:pPr algn="r" rtl="1"/>
            <a:r>
              <a:rPr lang="ar-SA" dirty="0" smtClean="0"/>
              <a:t>نظف حذاءك ولمعه</a:t>
            </a:r>
            <a:endParaRPr lang="en-US" dirty="0" smtClean="0"/>
          </a:p>
          <a:p>
            <a:pPr algn="r" rtl="1"/>
            <a:r>
              <a:rPr lang="ar-SA" dirty="0" smtClean="0"/>
              <a:t>ارتد ساعة</a:t>
            </a:r>
            <a:endParaRPr lang="en-US" dirty="0" smtClean="0"/>
          </a:p>
          <a:p>
            <a:pPr algn="r" rtl="1"/>
            <a:r>
              <a:rPr lang="ar-SA" dirty="0" smtClean="0"/>
              <a:t>قلل من كمية  المجوهرات</a:t>
            </a:r>
            <a:endParaRPr lang="en-US" dirty="0" smtClean="0"/>
          </a:p>
          <a:p>
            <a:pPr algn="r" rtl="1"/>
            <a:r>
              <a:rPr lang="ar-SA" dirty="0" smtClean="0"/>
              <a:t>اجلب معك </a:t>
            </a:r>
            <a:r>
              <a:rPr lang="ar-SA" dirty="0" err="1" smtClean="0"/>
              <a:t>حقيبة </a:t>
            </a:r>
            <a:r>
              <a:rPr lang="ar-SA" dirty="0" smtClean="0"/>
              <a:t>/ حافظة تحتوي على نسخ إضافية من سيرتك الذاتية</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4FEA92D7-5D49-42AB-957C-E361A30AA309}" type="slidenum">
              <a:rPr lang="en-US" sz="1400" b="0">
                <a:solidFill>
                  <a:schemeClr val="bg1"/>
                </a:solidFill>
                <a:latin typeface="+mn-lt"/>
                <a:ea typeface="ＭＳ Ｐゴシック"/>
                <a:cs typeface="ＭＳ Ｐゴシック"/>
              </a:rPr>
              <a:pPr algn="r">
                <a:defRPr/>
              </a:pPr>
              <a:t>3</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lgn="r" rtl="1"/>
            <a:r>
              <a:rPr lang="ar-SA" dirty="0" smtClean="0"/>
              <a:t>كن مستعدا</a:t>
            </a:r>
            <a:endParaRPr lang="en-US" dirty="0" smtClean="0"/>
          </a:p>
        </p:txBody>
      </p:sp>
      <p:sp>
        <p:nvSpPr>
          <p:cNvPr id="177155" name="Rectangle 3"/>
          <p:cNvSpPr>
            <a:spLocks noGrp="1" noChangeArrowheads="1"/>
          </p:cNvSpPr>
          <p:nvPr>
            <p:ph type="body" idx="1"/>
          </p:nvPr>
        </p:nvSpPr>
        <p:spPr/>
        <p:txBody>
          <a:bodyPr/>
          <a:lstStyle/>
          <a:p>
            <a:pPr algn="r" rtl="1"/>
            <a:r>
              <a:rPr lang="ar-SA" dirty="0" smtClean="0"/>
              <a:t>راجع وصف الوظيفة</a:t>
            </a:r>
            <a:endParaRPr lang="en-US" dirty="0" smtClean="0"/>
          </a:p>
          <a:p>
            <a:pPr algn="r" rtl="1"/>
            <a:r>
              <a:rPr lang="ar-SA" dirty="0" smtClean="0"/>
              <a:t>اعرف سبب رغبتك في الوظيفة</a:t>
            </a:r>
            <a:endParaRPr lang="en-US" dirty="0" smtClean="0"/>
          </a:p>
          <a:p>
            <a:pPr algn="r" rtl="1"/>
            <a:r>
              <a:rPr lang="ar-SA" dirty="0" smtClean="0"/>
              <a:t>ابحث عن معلومات عن الشركة</a:t>
            </a:r>
            <a:endParaRPr lang="en-US" dirty="0" smtClean="0"/>
          </a:p>
          <a:p>
            <a:pPr algn="r" rtl="1"/>
            <a:r>
              <a:rPr lang="ar-SA" dirty="0" smtClean="0"/>
              <a:t>أعد قائمة بالأسئلة التي تريد طرحها</a:t>
            </a:r>
            <a:endParaRPr lang="en-US" dirty="0" smtClean="0"/>
          </a:p>
          <a:p>
            <a:pPr algn="r" rtl="1"/>
            <a:r>
              <a:rPr lang="ar-SA" dirty="0" smtClean="0"/>
              <a:t>رتب الأشخاص المعرفين وأخطرهم بأنك سوف تستخدم أسماءهم</a:t>
            </a:r>
            <a:endParaRPr lang="en-US" dirty="0" smtClean="0"/>
          </a:p>
          <a:p>
            <a:pPr algn="r" rtl="1"/>
            <a:r>
              <a:rPr lang="ar-SA" dirty="0" smtClean="0"/>
              <a:t>تمرن</a:t>
            </a:r>
            <a:endParaRPr lang="en-US" dirty="0" smtClean="0"/>
          </a:p>
          <a:p>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A87790EE-E27F-4EA5-BBD3-93BE64665E20}" type="slidenum">
              <a:rPr lang="en-US" sz="1400" b="0">
                <a:solidFill>
                  <a:schemeClr val="bg1"/>
                </a:solidFill>
                <a:latin typeface="+mn-lt"/>
                <a:ea typeface="ＭＳ Ｐゴシック"/>
                <a:cs typeface="ＭＳ Ｐゴシック"/>
              </a:rPr>
              <a:pPr algn="r">
                <a:defRPr/>
              </a:pPr>
              <a:t>4</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gn="r" rtl="1"/>
            <a:r>
              <a:rPr lang="ar-SA" dirty="0" smtClean="0"/>
              <a:t>البحث عن معلومات عن صاحب العمل</a:t>
            </a:r>
            <a:endParaRPr lang="en-US" dirty="0" smtClean="0"/>
          </a:p>
        </p:txBody>
      </p:sp>
      <p:sp>
        <p:nvSpPr>
          <p:cNvPr id="178179" name="Rectangle 3"/>
          <p:cNvSpPr>
            <a:spLocks noGrp="1" noChangeArrowheads="1"/>
          </p:cNvSpPr>
          <p:nvPr>
            <p:ph type="body" idx="1"/>
          </p:nvPr>
        </p:nvSpPr>
        <p:spPr/>
        <p:txBody>
          <a:bodyPr/>
          <a:lstStyle/>
          <a:p>
            <a:pPr algn="r" rtl="1"/>
            <a:r>
              <a:rPr lang="ar-SA" dirty="0" smtClean="0"/>
              <a:t>المكتبة</a:t>
            </a:r>
            <a:endParaRPr lang="en-US" dirty="0" smtClean="0"/>
          </a:p>
          <a:p>
            <a:pPr lvl="1" algn="r" rtl="1"/>
            <a:r>
              <a:rPr lang="ar-SA" dirty="0" smtClean="0"/>
              <a:t>أرشيف الصحف</a:t>
            </a:r>
            <a:endParaRPr lang="en-US" dirty="0" smtClean="0"/>
          </a:p>
          <a:p>
            <a:pPr lvl="1" algn="r" rtl="1"/>
            <a:r>
              <a:rPr lang="ar-SA" dirty="0" smtClean="0"/>
              <a:t>الأدلة المهنية</a:t>
            </a:r>
            <a:endParaRPr lang="en-US" dirty="0" smtClean="0"/>
          </a:p>
          <a:p>
            <a:pPr algn="r" rtl="1"/>
            <a:r>
              <a:rPr lang="ar-SA" dirty="0" smtClean="0"/>
              <a:t>الإنترنت</a:t>
            </a:r>
            <a:endParaRPr lang="en-US" dirty="0" smtClean="0"/>
          </a:p>
          <a:p>
            <a:pPr lvl="1" algn="r" rtl="1"/>
            <a:r>
              <a:rPr lang="en-US" dirty="0" smtClean="0"/>
              <a:t>Search engines (Yahoo!, Google, etc.)</a:t>
            </a:r>
          </a:p>
          <a:p>
            <a:pPr algn="r" rtl="1"/>
            <a:r>
              <a:rPr lang="ar-SA" dirty="0" smtClean="0"/>
              <a:t>مواد تصدرها الشركة</a:t>
            </a:r>
            <a:endParaRPr lang="en-US" dirty="0" smtClean="0"/>
          </a:p>
          <a:p>
            <a:pPr lvl="1" algn="r" rtl="1"/>
            <a:r>
              <a:rPr lang="ar-SA" dirty="0" smtClean="0"/>
              <a:t>التقرير السنوي</a:t>
            </a:r>
            <a:endParaRPr lang="en-US" dirty="0" smtClean="0"/>
          </a:p>
          <a:p>
            <a:pPr lvl="1" algn="r" rtl="1"/>
            <a:r>
              <a:rPr lang="ar-SA" dirty="0" smtClean="0"/>
              <a:t>الموقع الإلكتروني</a:t>
            </a:r>
            <a:endParaRPr lang="en-US" dirty="0" smtClean="0"/>
          </a:p>
          <a:p>
            <a:pPr lvl="1" algn="r" rtl="1"/>
            <a:r>
              <a:rPr lang="ar-SA" dirty="0" smtClean="0"/>
              <a:t>كتيبات التعريف بالشركة</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2A49CEA5-225A-4030-A417-F955C4FCE30A}" type="slidenum">
              <a:rPr lang="en-US" sz="1400" b="0">
                <a:solidFill>
                  <a:schemeClr val="bg1"/>
                </a:solidFill>
                <a:latin typeface="+mn-lt"/>
                <a:ea typeface="ＭＳ Ｐゴシック"/>
                <a:cs typeface="ＭＳ Ｐゴシック"/>
              </a:rPr>
              <a:pPr algn="r">
                <a:defRPr/>
              </a:pPr>
              <a:t>5</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lgn="r" rtl="1"/>
            <a:r>
              <a:rPr lang="ar-SA" dirty="0" smtClean="0"/>
              <a:t>حقائق أساسية ينبغي جمعها</a:t>
            </a:r>
            <a:endParaRPr lang="en-US" dirty="0" smtClean="0"/>
          </a:p>
        </p:txBody>
      </p:sp>
      <p:sp>
        <p:nvSpPr>
          <p:cNvPr id="179203" name="Rectangle 3"/>
          <p:cNvSpPr>
            <a:spLocks noGrp="1" noChangeArrowheads="1"/>
          </p:cNvSpPr>
          <p:nvPr>
            <p:ph type="body" idx="1"/>
          </p:nvPr>
        </p:nvSpPr>
        <p:spPr/>
        <p:txBody>
          <a:bodyPr/>
          <a:lstStyle/>
          <a:p>
            <a:pPr algn="r" rtl="1"/>
            <a:r>
              <a:rPr lang="ar-SA" dirty="0" smtClean="0"/>
              <a:t>الأشخاص الرئيسيون في المؤسسة</a:t>
            </a:r>
            <a:endParaRPr lang="en-US" dirty="0" smtClean="0"/>
          </a:p>
          <a:p>
            <a:pPr algn="r" rtl="1"/>
            <a:r>
              <a:rPr lang="ar-SA" dirty="0" smtClean="0"/>
              <a:t>المنتجات أو الخدمات الرئيسية</a:t>
            </a:r>
            <a:endParaRPr lang="en-US" dirty="0" smtClean="0"/>
          </a:p>
          <a:p>
            <a:pPr algn="r" rtl="1"/>
            <a:r>
              <a:rPr lang="ar-SA" dirty="0" err="1" smtClean="0"/>
              <a:t>الحجم </a:t>
            </a:r>
            <a:r>
              <a:rPr lang="ar-SA" dirty="0" smtClean="0"/>
              <a:t>– المبيعات وعدد الموظفين</a:t>
            </a:r>
            <a:endParaRPr lang="en-US" dirty="0" smtClean="0"/>
          </a:p>
          <a:p>
            <a:pPr algn="r" rtl="1"/>
            <a:r>
              <a:rPr lang="ar-SA" dirty="0" smtClean="0"/>
              <a:t>المواقع الأخرى</a:t>
            </a:r>
            <a:endParaRPr lang="en-US" dirty="0" smtClean="0"/>
          </a:p>
          <a:p>
            <a:pPr algn="r" rtl="1"/>
            <a:r>
              <a:rPr lang="ar-SA" dirty="0" smtClean="0"/>
              <a:t>أهم المنافسين</a:t>
            </a:r>
            <a:endParaRPr lang="en-US" dirty="0" smtClean="0"/>
          </a:p>
          <a:p>
            <a:pPr algn="r" rtl="1"/>
            <a:r>
              <a:rPr lang="ar-SA" dirty="0" smtClean="0"/>
              <a:t>آخر الأخبار</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A39660F9-C018-4443-801A-812AEEDCCEB1}" type="slidenum">
              <a:rPr lang="en-US" sz="1400" b="0">
                <a:solidFill>
                  <a:schemeClr val="bg1"/>
                </a:solidFill>
                <a:latin typeface="+mn-lt"/>
                <a:ea typeface="ＭＳ Ｐゴシック"/>
                <a:cs typeface="ＭＳ Ｐゴシック"/>
              </a:rPr>
              <a:pPr algn="r">
                <a:defRPr/>
              </a:pPr>
              <a:t>6</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lgn="r" rtl="1"/>
            <a:r>
              <a:rPr lang="ar-SA" dirty="0" smtClean="0"/>
              <a:t>المقابلة النمطية</a:t>
            </a:r>
            <a:endParaRPr lang="en-US" dirty="0" smtClean="0"/>
          </a:p>
        </p:txBody>
      </p:sp>
      <p:sp>
        <p:nvSpPr>
          <p:cNvPr id="180227" name="Rectangle 3"/>
          <p:cNvSpPr>
            <a:spLocks noGrp="1" noChangeArrowheads="1"/>
          </p:cNvSpPr>
          <p:nvPr>
            <p:ph type="body" idx="1"/>
          </p:nvPr>
        </p:nvSpPr>
        <p:spPr/>
        <p:txBody>
          <a:bodyPr/>
          <a:lstStyle/>
          <a:p>
            <a:pPr algn="r" rtl="1"/>
            <a:r>
              <a:rPr lang="ar-SA" dirty="0" smtClean="0"/>
              <a:t>التعارف</a:t>
            </a:r>
            <a:endParaRPr lang="en-US" dirty="0" smtClean="0"/>
          </a:p>
          <a:p>
            <a:pPr lvl="1" algn="r" rtl="1"/>
            <a:r>
              <a:rPr lang="ar-SA" dirty="0" smtClean="0"/>
              <a:t>حديث قصير</a:t>
            </a:r>
            <a:endParaRPr lang="en-US" dirty="0" smtClean="0"/>
          </a:p>
          <a:p>
            <a:pPr algn="r" rtl="1"/>
            <a:r>
              <a:rPr lang="ar-SA" dirty="0" smtClean="0"/>
              <a:t>مراجعة لخلفيتك واهتماماتك</a:t>
            </a:r>
            <a:endParaRPr lang="en-US" dirty="0" smtClean="0"/>
          </a:p>
          <a:p>
            <a:pPr lvl="1" algn="r" rtl="1"/>
            <a:r>
              <a:rPr lang="ar-SA" dirty="0" smtClean="0"/>
              <a:t>قصص إنجازاتك</a:t>
            </a:r>
            <a:endParaRPr lang="en-US" dirty="0" smtClean="0"/>
          </a:p>
          <a:p>
            <a:pPr lvl="1" algn="r" rtl="1"/>
            <a:r>
              <a:rPr lang="ar-SA" dirty="0" smtClean="0"/>
              <a:t>مطابقة مهاراتك مع المؤهلات المطلوبة للوظيفة</a:t>
            </a:r>
            <a:endParaRPr lang="en-US" dirty="0" smtClean="0"/>
          </a:p>
          <a:p>
            <a:pPr algn="r" rtl="1"/>
            <a:r>
              <a:rPr lang="ar-SA" dirty="0" smtClean="0"/>
              <a:t>أسئلتك</a:t>
            </a:r>
            <a:endParaRPr lang="en-US" dirty="0" smtClean="0"/>
          </a:p>
          <a:p>
            <a:pPr algn="r" rtl="1"/>
            <a:r>
              <a:rPr lang="ar-SA" dirty="0" smtClean="0"/>
              <a:t>الخاتمة</a:t>
            </a:r>
            <a:endParaRPr lang="en-US" dirty="0" smtClean="0"/>
          </a:p>
          <a:p>
            <a:pPr lvl="1" algn="r" rtl="1"/>
            <a:r>
              <a:rPr lang="ar-SA" dirty="0" smtClean="0"/>
              <a:t>الخطوة التالية</a:t>
            </a:r>
            <a:endParaRPr lang="en-US" dirty="0" smtClean="0"/>
          </a:p>
        </p:txBody>
      </p:sp>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77C80141-0B03-4088-82C5-A9EDF1584715}" type="slidenum">
              <a:rPr lang="en-US" sz="1400" b="0">
                <a:solidFill>
                  <a:schemeClr val="bg1"/>
                </a:solidFill>
                <a:latin typeface="+mn-lt"/>
                <a:ea typeface="ＭＳ Ｐゴシック"/>
                <a:cs typeface="ＭＳ Ｐゴシック"/>
              </a:rPr>
              <a:pPr algn="r">
                <a:defRPr/>
              </a:pPr>
              <a:t>7</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85800" y="1295400"/>
            <a:ext cx="4953000" cy="922338"/>
          </a:xfrm>
        </p:spPr>
        <p:txBody>
          <a:bodyPr/>
          <a:lstStyle/>
          <a:p>
            <a:pPr algn="r" rtl="1" eaLnBrk="1" hangingPunct="1"/>
            <a:r>
              <a:rPr lang="ar-SA" dirty="0" smtClean="0"/>
              <a:t>أسئلة يكثر طرحها</a:t>
            </a:r>
            <a:endParaRPr lang="en-US" dirty="0" smtClean="0"/>
          </a:p>
        </p:txBody>
      </p:sp>
      <p:sp>
        <p:nvSpPr>
          <p:cNvPr id="45059" name="Rectangle 3"/>
          <p:cNvSpPr>
            <a:spLocks noChangeArrowheads="1"/>
          </p:cNvSpPr>
          <p:nvPr/>
        </p:nvSpPr>
        <p:spPr bwMode="auto">
          <a:xfrm>
            <a:off x="685800" y="2667000"/>
            <a:ext cx="8004175" cy="3751263"/>
          </a:xfrm>
          <a:prstGeom prst="rect">
            <a:avLst/>
          </a:prstGeom>
          <a:noFill/>
          <a:ln w="9525">
            <a:noFill/>
            <a:miter lim="800000"/>
            <a:headEnd/>
            <a:tailEnd/>
          </a:ln>
        </p:spPr>
        <p:txBody>
          <a:bodyPr lIns="0" tIns="0" rIns="0" bIns="0"/>
          <a:lstStyle/>
          <a:p>
            <a:pPr marL="288925" indent="-288925" algn="r" rtl="1">
              <a:spcBef>
                <a:spcPct val="20000"/>
              </a:spcBef>
              <a:buClr>
                <a:schemeClr val="bg2"/>
              </a:buClr>
              <a:buFontTx/>
              <a:buChar char="•"/>
            </a:pPr>
            <a:r>
              <a:rPr lang="ar-SA" sz="2400" b="0" dirty="0" smtClean="0"/>
              <a:t>خبرني عن نفسك</a:t>
            </a:r>
            <a:endParaRPr lang="en-US" sz="2400" b="0" dirty="0"/>
          </a:p>
          <a:p>
            <a:pPr marL="288925" indent="-288925" algn="r" rtl="1">
              <a:spcBef>
                <a:spcPct val="20000"/>
              </a:spcBef>
              <a:buClr>
                <a:schemeClr val="bg2"/>
              </a:buClr>
              <a:buFontTx/>
              <a:buChar char="•"/>
            </a:pPr>
            <a:r>
              <a:rPr lang="ar-SA" sz="2400" b="0" dirty="0" smtClean="0"/>
              <a:t>لماذا ترغب في العمل هنا؟</a:t>
            </a:r>
            <a:endParaRPr lang="en-US" sz="2400" b="0" dirty="0"/>
          </a:p>
          <a:p>
            <a:pPr marL="288925" indent="-288925" algn="r" rtl="1">
              <a:spcBef>
                <a:spcPct val="20000"/>
              </a:spcBef>
              <a:buClr>
                <a:schemeClr val="bg2"/>
              </a:buClr>
              <a:buFontTx/>
              <a:buChar char="•"/>
            </a:pPr>
            <a:r>
              <a:rPr lang="ar-SA" sz="2400" b="0" dirty="0" smtClean="0"/>
              <a:t>لماذا تريد ترك وظيفتك الحالية؟</a:t>
            </a:r>
            <a:endParaRPr lang="en-US" sz="2400" b="0" dirty="0"/>
          </a:p>
          <a:p>
            <a:pPr marL="288925" indent="-288925" algn="r" rtl="1">
              <a:spcBef>
                <a:spcPct val="20000"/>
              </a:spcBef>
              <a:buClr>
                <a:schemeClr val="bg2"/>
              </a:buClr>
              <a:buFontTx/>
              <a:buChar char="•"/>
            </a:pPr>
            <a:r>
              <a:rPr lang="ar-SA" sz="2400" b="0" dirty="0" smtClean="0"/>
              <a:t>ما هي أهم إنجازاتك؟</a:t>
            </a:r>
            <a:endParaRPr lang="en-US" sz="2400" b="0" dirty="0"/>
          </a:p>
          <a:p>
            <a:pPr marL="288925" indent="-288925" algn="r" rtl="1">
              <a:spcBef>
                <a:spcPct val="20000"/>
              </a:spcBef>
              <a:buClr>
                <a:schemeClr val="bg2"/>
              </a:buClr>
              <a:buFontTx/>
              <a:buChar char="•"/>
            </a:pPr>
            <a:r>
              <a:rPr lang="ar-SA" sz="2400" b="0" dirty="0" smtClean="0"/>
              <a:t>ما هي نقاط </a:t>
            </a:r>
            <a:r>
              <a:rPr lang="ar-SA" sz="2400" b="0" dirty="0" err="1" smtClean="0"/>
              <a:t>قوتك؟</a:t>
            </a:r>
            <a:r>
              <a:rPr lang="ar-SA" sz="2400" b="0" dirty="0" smtClean="0"/>
              <a:t> نقاط ضعفك؟</a:t>
            </a:r>
            <a:endParaRPr lang="en-US" sz="2400" b="0" dirty="0"/>
          </a:p>
          <a:p>
            <a:pPr marL="288925" indent="-288925" algn="r" rtl="1">
              <a:spcBef>
                <a:spcPct val="20000"/>
              </a:spcBef>
              <a:buClr>
                <a:schemeClr val="bg2"/>
              </a:buClr>
              <a:buFontTx/>
              <a:buChar char="•"/>
            </a:pPr>
            <a:r>
              <a:rPr lang="ar-SA" sz="2400" b="0" dirty="0" smtClean="0"/>
              <a:t>لماذا تعتبر نفسك أفضل مرشح لهذه الوظيفة؟</a:t>
            </a:r>
            <a:endParaRPr lang="en-US" sz="2400" b="0" dirty="0"/>
          </a:p>
          <a:p>
            <a:pPr marL="288925" indent="-288925" algn="r" rtl="1">
              <a:spcBef>
                <a:spcPct val="20000"/>
              </a:spcBef>
              <a:buClr>
                <a:schemeClr val="bg2"/>
              </a:buClr>
              <a:buFontTx/>
              <a:buChar char="•"/>
            </a:pPr>
            <a:r>
              <a:rPr lang="ar-SA" sz="2400" b="0" dirty="0" smtClean="0"/>
              <a:t>أخبرني عن قصة واجهت فيها عميلا </a:t>
            </a:r>
            <a:r>
              <a:rPr lang="ar-SA" sz="2400" b="0" dirty="0" err="1" smtClean="0"/>
              <a:t>صعبا.</a:t>
            </a:r>
            <a:r>
              <a:rPr lang="ar-SA" sz="2400" b="0" dirty="0" smtClean="0"/>
              <a:t> ماذا حدث وما كانت النتيجة</a:t>
            </a:r>
            <a:endParaRPr lang="en-US" sz="2400" b="0" dirty="0"/>
          </a:p>
          <a:p>
            <a:pPr marL="288925" indent="-288925">
              <a:spcBef>
                <a:spcPct val="20000"/>
              </a:spcBef>
              <a:buClr>
                <a:schemeClr val="bg2"/>
              </a:buClr>
              <a:buFontTx/>
              <a:buChar char="•"/>
            </a:pPr>
            <a:endParaRPr lang="en-US" sz="2400" b="0" dirty="0"/>
          </a:p>
        </p:txBody>
      </p:sp>
      <p:sp>
        <p:nvSpPr>
          <p:cNvPr id="45060" name="Text Box 4"/>
          <p:cNvSpPr txBox="1">
            <a:spLocks noChangeArrowheads="1"/>
          </p:cNvSpPr>
          <p:nvPr/>
        </p:nvSpPr>
        <p:spPr bwMode="auto">
          <a:xfrm>
            <a:off x="7162800" y="1600200"/>
            <a:ext cx="762000" cy="1555750"/>
          </a:xfrm>
          <a:prstGeom prst="rect">
            <a:avLst/>
          </a:prstGeom>
          <a:noFill/>
          <a:ln w="9525">
            <a:noFill/>
            <a:miter lim="800000"/>
            <a:headEnd/>
            <a:tailEnd/>
          </a:ln>
        </p:spPr>
        <p:txBody>
          <a:bodyPr>
            <a:spAutoFit/>
          </a:bodyPr>
          <a:lstStyle/>
          <a:p>
            <a:pPr>
              <a:spcBef>
                <a:spcPct val="50000"/>
              </a:spcBef>
            </a:pPr>
            <a:endParaRPr lang="en-US" sz="9600">
              <a:solidFill>
                <a:schemeClr val="folHlink"/>
              </a:solidFill>
            </a:endParaRPr>
          </a:p>
        </p:txBody>
      </p:sp>
      <p:sp>
        <p:nvSpPr>
          <p:cNvPr id="45061" name="Text Box 10"/>
          <p:cNvSpPr txBox="1">
            <a:spLocks noChangeArrowheads="1"/>
          </p:cNvSpPr>
          <p:nvPr/>
        </p:nvSpPr>
        <p:spPr bwMode="auto">
          <a:xfrm>
            <a:off x="0" y="1447800"/>
            <a:ext cx="1600200" cy="457200"/>
          </a:xfrm>
          <a:prstGeom prst="rect">
            <a:avLst/>
          </a:prstGeom>
          <a:noFill/>
          <a:ln w="9525">
            <a:noFill/>
            <a:miter lim="800000"/>
            <a:headEnd/>
            <a:tailEnd/>
          </a:ln>
        </p:spPr>
        <p:txBody>
          <a:bodyPr>
            <a:spAutoFit/>
          </a:bodyPr>
          <a:lstStyle/>
          <a:p>
            <a:pPr algn="r" rtl="1">
              <a:spcBef>
                <a:spcPct val="50000"/>
              </a:spcBef>
            </a:pPr>
            <a:r>
              <a:rPr lang="ar-SA" sz="2400" b="0" dirty="0" smtClean="0"/>
              <a:t>الأسئلة</a:t>
            </a:r>
            <a:endParaRPr lang="en-US" sz="2400" b="0" dirty="0"/>
          </a:p>
        </p:txBody>
      </p:sp>
      <p:sp>
        <p:nvSpPr>
          <p:cNvPr id="45062" name="Text Box 11"/>
          <p:cNvSpPr txBox="1">
            <a:spLocks noChangeArrowheads="1"/>
          </p:cNvSpPr>
          <p:nvPr/>
        </p:nvSpPr>
        <p:spPr bwMode="auto">
          <a:xfrm>
            <a:off x="2286000" y="2438400"/>
            <a:ext cx="1371600" cy="457200"/>
          </a:xfrm>
          <a:prstGeom prst="rect">
            <a:avLst/>
          </a:prstGeom>
          <a:noFill/>
          <a:ln w="9525">
            <a:noFill/>
            <a:miter lim="800000"/>
            <a:headEnd/>
            <a:tailEnd/>
          </a:ln>
        </p:spPr>
        <p:txBody>
          <a:bodyPr>
            <a:spAutoFit/>
          </a:bodyPr>
          <a:lstStyle/>
          <a:p>
            <a:pPr>
              <a:spcBef>
                <a:spcPct val="50000"/>
              </a:spcBef>
            </a:pPr>
            <a:r>
              <a:rPr lang="ar-SA" sz="2400" b="0" dirty="0" smtClean="0"/>
              <a:t>الأجوبة</a:t>
            </a:r>
            <a:endParaRPr lang="en-US" sz="2400" b="0" dirty="0"/>
          </a:p>
        </p:txBody>
      </p:sp>
      <p:sp>
        <p:nvSpPr>
          <p:cNvPr id="45063" name="Rectangle 4"/>
          <p:cNvSpPr>
            <a:spLocks noChangeArrowheads="1"/>
          </p:cNvSpPr>
          <p:nvPr/>
        </p:nvSpPr>
        <p:spPr bwMode="auto">
          <a:xfrm rot="1198523">
            <a:off x="1571326" y="1327977"/>
            <a:ext cx="571500" cy="2162175"/>
          </a:xfrm>
          <a:prstGeom prst="rect">
            <a:avLst/>
          </a:prstGeom>
          <a:solidFill>
            <a:schemeClr val="accent1"/>
          </a:solidFill>
          <a:ln w="9525">
            <a:solidFill>
              <a:schemeClr val="accent1"/>
            </a:solidFill>
            <a:miter lim="800000"/>
            <a:headEnd/>
            <a:tailEnd/>
          </a:ln>
        </p:spPr>
        <p:txBody>
          <a:bodyPr wrap="none" anchor="ctr"/>
          <a:lstStyle/>
          <a:p>
            <a:endParaRPr lang="en-US" sz="2400" b="0"/>
          </a:p>
        </p:txBody>
      </p:sp>
      <p:sp>
        <p:nvSpPr>
          <p:cNvPr id="45064" name="Oval 5"/>
          <p:cNvSpPr>
            <a:spLocks noChangeArrowheads="1"/>
          </p:cNvSpPr>
          <p:nvPr/>
        </p:nvSpPr>
        <p:spPr bwMode="auto">
          <a:xfrm>
            <a:off x="1981200" y="1143000"/>
            <a:ext cx="587375" cy="519113"/>
          </a:xfrm>
          <a:prstGeom prst="ellipse">
            <a:avLst/>
          </a:prstGeom>
          <a:solidFill>
            <a:schemeClr val="accent1"/>
          </a:solidFill>
          <a:ln w="9525">
            <a:solidFill>
              <a:schemeClr val="accent1"/>
            </a:solidFill>
            <a:round/>
            <a:headEnd/>
            <a:tailEnd/>
          </a:ln>
        </p:spPr>
        <p:txBody>
          <a:bodyPr wrap="none" anchor="ctr"/>
          <a:lstStyle/>
          <a:p>
            <a:endParaRPr lang="en-US" sz="2400" b="0"/>
          </a:p>
        </p:txBody>
      </p:sp>
      <p:sp>
        <p:nvSpPr>
          <p:cNvPr id="45065" name="Oval 6"/>
          <p:cNvSpPr>
            <a:spLocks noChangeArrowheads="1"/>
          </p:cNvSpPr>
          <p:nvPr/>
        </p:nvSpPr>
        <p:spPr bwMode="auto">
          <a:xfrm>
            <a:off x="1143000" y="3124200"/>
            <a:ext cx="587375" cy="519113"/>
          </a:xfrm>
          <a:prstGeom prst="ellipse">
            <a:avLst/>
          </a:prstGeom>
          <a:solidFill>
            <a:schemeClr val="accent1"/>
          </a:solidFill>
          <a:ln w="9525">
            <a:solidFill>
              <a:schemeClr val="accent1"/>
            </a:solidFill>
            <a:round/>
            <a:headEnd/>
            <a:tailEnd/>
          </a:ln>
        </p:spPr>
        <p:txBody>
          <a:bodyPr wrap="none" anchor="ctr"/>
          <a:lstStyle/>
          <a:p>
            <a:endParaRPr lang="en-US" sz="2400" b="0"/>
          </a:p>
        </p:txBody>
      </p:sp>
      <p:sp>
        <p:nvSpPr>
          <p:cNvPr id="10" name="Slide Number Placeholder 9"/>
          <p:cNvSpPr>
            <a:spLocks noGrp="1"/>
          </p:cNvSpPr>
          <p:nvPr>
            <p:ph type="sldNum" sz="quarter" idx="10"/>
          </p:nvPr>
        </p:nvSpPr>
        <p:spPr/>
        <p:txBody>
          <a:bodyPr/>
          <a:lstStyle/>
          <a:p>
            <a:pPr>
              <a:defRPr/>
            </a:pPr>
            <a:fld id="{742D66FD-4798-4EE5-92E1-83FC9461B16E}" type="slidenum">
              <a:rPr lang="en-US">
                <a:solidFill>
                  <a:schemeClr val="bg1"/>
                </a:solidFill>
                <a:ea typeface="ＭＳ Ｐゴシック"/>
                <a:cs typeface="ＭＳ Ｐゴシック"/>
              </a:rPr>
              <a:pPr>
                <a:defRPr/>
              </a:pPr>
              <a:t>8</a:t>
            </a:fld>
            <a:endParaRPr lang="en-US">
              <a:solidFill>
                <a:schemeClr val="bg1"/>
              </a:solidFill>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2"/>
          <p:cNvSpPr>
            <a:spLocks noGrp="1" noChangeArrowheads="1"/>
          </p:cNvSpPr>
          <p:nvPr>
            <p:ph type="title" idx="4294967295"/>
          </p:nvPr>
        </p:nvSpPr>
        <p:spPr/>
        <p:txBody>
          <a:bodyPr/>
          <a:lstStyle/>
          <a:p>
            <a:r>
              <a:rPr lang="ar-SA" dirty="0" smtClean="0"/>
              <a:t>الإنجازات</a:t>
            </a:r>
            <a:r>
              <a:rPr lang="en-GB" dirty="0" smtClean="0"/>
              <a:t> </a:t>
            </a:r>
          </a:p>
        </p:txBody>
      </p:sp>
      <p:sp>
        <p:nvSpPr>
          <p:cNvPr id="190468" name="Text Box 3"/>
          <p:cNvSpPr txBox="1">
            <a:spLocks noChangeArrowheads="1"/>
          </p:cNvSpPr>
          <p:nvPr/>
        </p:nvSpPr>
        <p:spPr bwMode="auto">
          <a:xfrm>
            <a:off x="8747125" y="1069975"/>
            <a:ext cx="184150" cy="304800"/>
          </a:xfrm>
          <a:prstGeom prst="rect">
            <a:avLst/>
          </a:prstGeom>
          <a:noFill/>
          <a:ln w="9525">
            <a:noFill/>
            <a:miter lim="800000"/>
            <a:headEnd/>
            <a:tailEnd/>
          </a:ln>
        </p:spPr>
        <p:txBody>
          <a:bodyPr wrap="none">
            <a:spAutoFit/>
          </a:bodyPr>
          <a:lstStyle/>
          <a:p>
            <a:pPr eaLnBrk="0" hangingPunct="0"/>
            <a:endParaRPr lang="en-US" sz="1400" b="0">
              <a:solidFill>
                <a:srgbClr val="1868A3"/>
              </a:solidFill>
              <a:latin typeface="Verdana" pitchFamily="34" charset="0"/>
            </a:endParaRPr>
          </a:p>
        </p:txBody>
      </p:sp>
      <p:sp>
        <p:nvSpPr>
          <p:cNvPr id="21511" name="Rectangle 6"/>
          <p:cNvSpPr>
            <a:spLocks noChangeArrowheads="1"/>
          </p:cNvSpPr>
          <p:nvPr/>
        </p:nvSpPr>
        <p:spPr bwMode="auto">
          <a:xfrm>
            <a:off x="838200" y="2286000"/>
            <a:ext cx="2971800" cy="2816225"/>
          </a:xfrm>
          <a:prstGeom prst="rect">
            <a:avLst/>
          </a:prstGeom>
          <a:noFill/>
          <a:ln w="9525">
            <a:noFill/>
            <a:miter lim="800000"/>
            <a:headEnd/>
            <a:tailEnd/>
          </a:ln>
        </p:spPr>
        <p:txBody>
          <a:bodyPr/>
          <a:lstStyle/>
          <a:p>
            <a:pPr eaLnBrk="0" hangingPunct="0">
              <a:spcBef>
                <a:spcPct val="50000"/>
              </a:spcBef>
              <a:spcAft>
                <a:spcPct val="30000"/>
              </a:spcAft>
              <a:buClr>
                <a:schemeClr val="accent1"/>
              </a:buClr>
              <a:buSzPct val="80000"/>
              <a:buFont typeface="Wingdings" pitchFamily="2" charset="2"/>
              <a:buNone/>
            </a:pPr>
            <a:r>
              <a:rPr lang="en-GB" sz="4000" b="0" dirty="0" smtClean="0">
                <a:solidFill>
                  <a:schemeClr val="accent1"/>
                </a:solidFill>
                <a:latin typeface="Verdana" pitchFamily="34" charset="0"/>
              </a:rPr>
              <a:t>C</a:t>
            </a:r>
            <a:r>
              <a:rPr lang="en-GB" sz="2000" b="0" dirty="0" smtClean="0">
                <a:solidFill>
                  <a:srgbClr val="000000"/>
                </a:solidFill>
                <a:latin typeface="Verdana" pitchFamily="34" charset="0"/>
              </a:rPr>
              <a:t>hallenge</a:t>
            </a:r>
            <a:r>
              <a:rPr lang="ar-SA" sz="2000" b="0" dirty="0" smtClean="0">
                <a:solidFill>
                  <a:srgbClr val="000000"/>
                </a:solidFill>
                <a:latin typeface="Verdana" pitchFamily="34" charset="0"/>
              </a:rPr>
              <a:t> التحدي   </a:t>
            </a:r>
            <a:endParaRPr lang="en-GB" sz="2000" b="0" dirty="0">
              <a:solidFill>
                <a:srgbClr val="000000"/>
              </a:solidFill>
              <a:latin typeface="Verdana" pitchFamily="34" charset="0"/>
            </a:endParaRPr>
          </a:p>
          <a:p>
            <a:pPr eaLnBrk="0" hangingPunct="0">
              <a:spcBef>
                <a:spcPct val="50000"/>
              </a:spcBef>
              <a:spcAft>
                <a:spcPct val="30000"/>
              </a:spcAft>
              <a:buClr>
                <a:schemeClr val="accent1"/>
              </a:buClr>
              <a:buSzPct val="80000"/>
              <a:buFont typeface="Wingdings" pitchFamily="2" charset="2"/>
              <a:buNone/>
            </a:pPr>
            <a:r>
              <a:rPr lang="en-GB" sz="4000" b="0" dirty="0" smtClean="0">
                <a:solidFill>
                  <a:schemeClr val="accent1"/>
                </a:solidFill>
                <a:latin typeface="Verdana" pitchFamily="34" charset="0"/>
              </a:rPr>
              <a:t>A</a:t>
            </a:r>
            <a:r>
              <a:rPr lang="en-GB" sz="2000" b="0" dirty="0" smtClean="0">
                <a:solidFill>
                  <a:srgbClr val="000000"/>
                </a:solidFill>
                <a:latin typeface="Verdana" pitchFamily="34" charset="0"/>
              </a:rPr>
              <a:t>ction</a:t>
            </a:r>
            <a:r>
              <a:rPr lang="ar-SA" sz="2000" b="0" dirty="0" smtClean="0">
                <a:solidFill>
                  <a:srgbClr val="000000"/>
                </a:solidFill>
                <a:latin typeface="Verdana" pitchFamily="34" charset="0"/>
              </a:rPr>
              <a:t>الإجراء  </a:t>
            </a:r>
            <a:endParaRPr lang="en-GB" sz="2000" b="0" dirty="0">
              <a:solidFill>
                <a:srgbClr val="000000"/>
              </a:solidFill>
              <a:latin typeface="Verdana" pitchFamily="34" charset="0"/>
            </a:endParaRPr>
          </a:p>
          <a:p>
            <a:pPr eaLnBrk="0" hangingPunct="0">
              <a:spcBef>
                <a:spcPct val="50000"/>
              </a:spcBef>
              <a:spcAft>
                <a:spcPct val="30000"/>
              </a:spcAft>
              <a:buClr>
                <a:schemeClr val="accent1"/>
              </a:buClr>
              <a:buSzPct val="80000"/>
              <a:buFont typeface="Wingdings" pitchFamily="2" charset="2"/>
              <a:buNone/>
            </a:pPr>
            <a:r>
              <a:rPr lang="en-GB" sz="4000" b="0" dirty="0" smtClean="0">
                <a:solidFill>
                  <a:schemeClr val="accent1"/>
                </a:solidFill>
                <a:latin typeface="Verdana" pitchFamily="34" charset="0"/>
              </a:rPr>
              <a:t>R</a:t>
            </a:r>
            <a:r>
              <a:rPr lang="en-GB" sz="2000" b="0" dirty="0" smtClean="0">
                <a:solidFill>
                  <a:srgbClr val="000000"/>
                </a:solidFill>
                <a:latin typeface="Verdana" pitchFamily="34" charset="0"/>
              </a:rPr>
              <a:t>esult</a:t>
            </a:r>
            <a:r>
              <a:rPr lang="ar-SA" sz="2000" b="0" dirty="0" smtClean="0">
                <a:solidFill>
                  <a:srgbClr val="000000"/>
                </a:solidFill>
                <a:latin typeface="Verdana" pitchFamily="34" charset="0"/>
              </a:rPr>
              <a:t> النتيجة    </a:t>
            </a:r>
            <a:endParaRPr lang="en-GB" sz="2000" b="0" dirty="0">
              <a:solidFill>
                <a:srgbClr val="000000"/>
              </a:solidFill>
              <a:latin typeface="Verdana" pitchFamily="34" charset="0"/>
            </a:endParaRPr>
          </a:p>
        </p:txBody>
      </p:sp>
      <p:pic>
        <p:nvPicPr>
          <p:cNvPr id="190470" name="Picture 7" descr="clock"/>
          <p:cNvPicPr>
            <a:picLocks noChangeAspect="1" noChangeArrowheads="1"/>
          </p:cNvPicPr>
          <p:nvPr/>
        </p:nvPicPr>
        <p:blipFill>
          <a:blip r:embed="rId4"/>
          <a:srcRect/>
          <a:stretch>
            <a:fillRect/>
          </a:stretch>
        </p:blipFill>
        <p:spPr bwMode="auto">
          <a:xfrm>
            <a:off x="4038600" y="2057400"/>
            <a:ext cx="1306513" cy="1774825"/>
          </a:xfrm>
          <a:prstGeom prst="rect">
            <a:avLst/>
          </a:prstGeom>
          <a:noFill/>
          <a:ln w="9525">
            <a:noFill/>
            <a:miter lim="800000"/>
            <a:headEnd/>
            <a:tailEnd/>
          </a:ln>
        </p:spPr>
      </p:pic>
      <p:pic>
        <p:nvPicPr>
          <p:cNvPr id="190471" name="Picture 8" descr="Money"/>
          <p:cNvPicPr>
            <a:picLocks noChangeAspect="1" noChangeArrowheads="1"/>
          </p:cNvPicPr>
          <p:nvPr/>
        </p:nvPicPr>
        <p:blipFill>
          <a:blip r:embed="rId5"/>
          <a:srcRect/>
          <a:stretch>
            <a:fillRect/>
          </a:stretch>
        </p:blipFill>
        <p:spPr bwMode="auto">
          <a:xfrm>
            <a:off x="4191000" y="4191000"/>
            <a:ext cx="1096963" cy="1155700"/>
          </a:xfrm>
          <a:prstGeom prst="rect">
            <a:avLst/>
          </a:prstGeom>
          <a:noFill/>
          <a:ln w="9525">
            <a:noFill/>
            <a:miter lim="800000"/>
            <a:headEnd/>
            <a:tailEnd/>
          </a:ln>
        </p:spPr>
      </p:pic>
      <p:pic>
        <p:nvPicPr>
          <p:cNvPr id="190472" name="Picture 9" descr="Teamwork"/>
          <p:cNvPicPr>
            <a:picLocks noChangeAspect="1" noChangeArrowheads="1"/>
          </p:cNvPicPr>
          <p:nvPr/>
        </p:nvPicPr>
        <p:blipFill>
          <a:blip r:embed="rId6"/>
          <a:srcRect b="39999"/>
          <a:stretch>
            <a:fillRect/>
          </a:stretch>
        </p:blipFill>
        <p:spPr bwMode="auto">
          <a:xfrm>
            <a:off x="6400800" y="2133600"/>
            <a:ext cx="1830388" cy="1093788"/>
          </a:xfrm>
          <a:prstGeom prst="rect">
            <a:avLst/>
          </a:prstGeom>
          <a:noFill/>
          <a:ln w="9525">
            <a:noFill/>
            <a:miter lim="800000"/>
            <a:headEnd/>
            <a:tailEnd/>
          </a:ln>
        </p:spPr>
      </p:pic>
      <p:pic>
        <p:nvPicPr>
          <p:cNvPr id="190473" name="Picture 10" descr="Adaptability COG"/>
          <p:cNvPicPr>
            <a:picLocks noChangeAspect="1" noChangeArrowheads="1"/>
          </p:cNvPicPr>
          <p:nvPr/>
        </p:nvPicPr>
        <p:blipFill>
          <a:blip r:embed="rId7"/>
          <a:srcRect/>
          <a:stretch>
            <a:fillRect/>
          </a:stretch>
        </p:blipFill>
        <p:spPr bwMode="auto">
          <a:xfrm>
            <a:off x="6553200" y="3733800"/>
            <a:ext cx="1524000" cy="1833563"/>
          </a:xfrm>
          <a:prstGeom prst="rect">
            <a:avLst/>
          </a:prstGeom>
          <a:noFill/>
          <a:ln w="9525">
            <a:noFill/>
            <a:miter lim="800000"/>
            <a:headEnd/>
            <a:tailEnd/>
          </a:ln>
        </p:spPr>
      </p:pic>
      <p:sp>
        <p:nvSpPr>
          <p:cNvPr id="6" name="Slide Number Placeholder 5"/>
          <p:cNvSpPr txBox="1">
            <a:spLocks noGrp="1"/>
          </p:cNvSpPr>
          <p:nvPr/>
        </p:nvSpPr>
        <p:spPr bwMode="auto">
          <a:xfrm>
            <a:off x="6784975" y="101600"/>
            <a:ext cx="1905000" cy="257175"/>
          </a:xfrm>
          <a:prstGeom prst="rect">
            <a:avLst/>
          </a:prstGeom>
          <a:noFill/>
          <a:ln>
            <a:miter lim="800000"/>
            <a:headEnd/>
            <a:tailEnd/>
          </a:ln>
        </p:spPr>
        <p:txBody>
          <a:bodyPr lIns="0" tIns="0" rIns="0" bIns="0" anchor="ctr"/>
          <a:lstStyle/>
          <a:p>
            <a:pPr algn="r">
              <a:defRPr/>
            </a:pPr>
            <a:fld id="{3A7FE65F-8F53-421B-98F4-13A1A42F4C5B}" type="slidenum">
              <a:rPr lang="en-US" sz="1400" b="0">
                <a:solidFill>
                  <a:schemeClr val="bg1"/>
                </a:solidFill>
                <a:latin typeface="+mn-lt"/>
                <a:ea typeface="ＭＳ Ｐゴシック"/>
                <a:cs typeface="ＭＳ Ｐゴシック"/>
              </a:rPr>
              <a:pPr algn="r">
                <a:defRPr/>
              </a:pPr>
              <a:t>9</a:t>
            </a:fld>
            <a:endParaRPr lang="en-US" sz="1400" b="0">
              <a:solidFill>
                <a:schemeClr val="bg1"/>
              </a:solidFill>
              <a:latin typeface="+mn-lt"/>
              <a:ea typeface="ＭＳ Ｐゴシック"/>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Blank Presentation 5">
      <a:dk1>
        <a:srgbClr val="000000"/>
      </a:dk1>
      <a:lt1>
        <a:srgbClr val="FFFFFF"/>
      </a:lt1>
      <a:dk2>
        <a:srgbClr val="5F81AA"/>
      </a:dk2>
      <a:lt2>
        <a:srgbClr val="D47C18"/>
      </a:lt2>
      <a:accent1>
        <a:srgbClr val="D47C18"/>
      </a:accent1>
      <a:accent2>
        <a:srgbClr val="6698C2"/>
      </a:accent2>
      <a:accent3>
        <a:srgbClr val="FFFFFF"/>
      </a:accent3>
      <a:accent4>
        <a:srgbClr val="000000"/>
      </a:accent4>
      <a:accent5>
        <a:srgbClr val="E6BFAB"/>
      </a:accent5>
      <a:accent6>
        <a:srgbClr val="5C89B0"/>
      </a:accent6>
      <a:hlink>
        <a:srgbClr val="7EA190"/>
      </a:hlink>
      <a:folHlink>
        <a:srgbClr val="C8504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5F81AA"/>
        </a:dk2>
        <a:lt2>
          <a:srgbClr val="6698C2"/>
        </a:lt2>
        <a:accent1>
          <a:srgbClr val="6698C2"/>
        </a:accent1>
        <a:accent2>
          <a:srgbClr val="7EA190"/>
        </a:accent2>
        <a:accent3>
          <a:srgbClr val="FFFFFF"/>
        </a:accent3>
        <a:accent4>
          <a:srgbClr val="000000"/>
        </a:accent4>
        <a:accent5>
          <a:srgbClr val="B8CADD"/>
        </a:accent5>
        <a:accent6>
          <a:srgbClr val="729182"/>
        </a:accent6>
        <a:hlink>
          <a:srgbClr val="C8504F"/>
        </a:hlink>
        <a:folHlink>
          <a:srgbClr val="D47C18"/>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5F81AA"/>
        </a:dk2>
        <a:lt2>
          <a:srgbClr val="7EA190"/>
        </a:lt2>
        <a:accent1>
          <a:srgbClr val="7EA190"/>
        </a:accent1>
        <a:accent2>
          <a:srgbClr val="6698C2"/>
        </a:accent2>
        <a:accent3>
          <a:srgbClr val="FFFFFF"/>
        </a:accent3>
        <a:accent4>
          <a:srgbClr val="000000"/>
        </a:accent4>
        <a:accent5>
          <a:srgbClr val="C0CDC6"/>
        </a:accent5>
        <a:accent6>
          <a:srgbClr val="5C89B0"/>
        </a:accent6>
        <a:hlink>
          <a:srgbClr val="C8504F"/>
        </a:hlink>
        <a:folHlink>
          <a:srgbClr val="D47C18"/>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5F81AA"/>
        </a:dk2>
        <a:lt2>
          <a:srgbClr val="C8504F"/>
        </a:lt2>
        <a:accent1>
          <a:srgbClr val="C8504F"/>
        </a:accent1>
        <a:accent2>
          <a:srgbClr val="6698C2"/>
        </a:accent2>
        <a:accent3>
          <a:srgbClr val="FFFFFF"/>
        </a:accent3>
        <a:accent4>
          <a:srgbClr val="000000"/>
        </a:accent4>
        <a:accent5>
          <a:srgbClr val="E0B3B2"/>
        </a:accent5>
        <a:accent6>
          <a:srgbClr val="5C89B0"/>
        </a:accent6>
        <a:hlink>
          <a:srgbClr val="7EA190"/>
        </a:hlink>
        <a:folHlink>
          <a:srgbClr val="D47C18"/>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5F81AA"/>
        </a:dk2>
        <a:lt2>
          <a:srgbClr val="D47C18"/>
        </a:lt2>
        <a:accent1>
          <a:srgbClr val="D47C18"/>
        </a:accent1>
        <a:accent2>
          <a:srgbClr val="6698C2"/>
        </a:accent2>
        <a:accent3>
          <a:srgbClr val="FFFFFF"/>
        </a:accent3>
        <a:accent4>
          <a:srgbClr val="000000"/>
        </a:accent4>
        <a:accent5>
          <a:srgbClr val="E6BFAB"/>
        </a:accent5>
        <a:accent6>
          <a:srgbClr val="5C89B0"/>
        </a:accent6>
        <a:hlink>
          <a:srgbClr val="7EA190"/>
        </a:hlink>
        <a:folHlink>
          <a:srgbClr val="C850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themeOverride>
</file>

<file path=ppt/theme/themeOverride10.xml><?xml version="1.0" encoding="utf-8"?>
<a:themeOverride xmlns:a="http://schemas.openxmlformats.org/drawingml/2006/main">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themeOverride>
</file>

<file path=ppt/theme/themeOverride11.xml><?xml version="1.0" encoding="utf-8"?>
<a:themeOverride xmlns:a="http://schemas.openxmlformats.org/drawingml/2006/main">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themeOverride>
</file>

<file path=ppt/theme/themeOverride12.xml><?xml version="1.0" encoding="utf-8"?>
<a:themeOverride xmlns:a="http://schemas.openxmlformats.org/drawingml/2006/main">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themeOverride>
</file>

<file path=ppt/theme/themeOverride13.xml><?xml version="1.0" encoding="utf-8"?>
<a:themeOverride xmlns:a="http://schemas.openxmlformats.org/drawingml/2006/main">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themeOverride>
</file>

<file path=ppt/theme/themeOverride14.xml><?xml version="1.0" encoding="utf-8"?>
<a:themeOverride xmlns:a="http://schemas.openxmlformats.org/drawingml/2006/main">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themeOverride>
</file>

<file path=ppt/theme/themeOverride6.xml><?xml version="1.0" encoding="utf-8"?>
<a:themeOverride xmlns:a="http://schemas.openxmlformats.org/drawingml/2006/main">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themeOverride>
</file>

<file path=ppt/theme/themeOverride7.xml><?xml version="1.0" encoding="utf-8"?>
<a:themeOverride xmlns:a="http://schemas.openxmlformats.org/drawingml/2006/main">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themeOverride>
</file>

<file path=ppt/theme/themeOverride8.xml><?xml version="1.0" encoding="utf-8"?>
<a:themeOverride xmlns:a="http://schemas.openxmlformats.org/drawingml/2006/main">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themeOverride>
</file>

<file path=ppt/theme/themeOverride9.xml><?xml version="1.0" encoding="utf-8"?>
<a:themeOverride xmlns:a="http://schemas.openxmlformats.org/drawingml/2006/main">
  <a:clrScheme name="Blank Presentation 1">
    <a:dk1>
      <a:srgbClr val="000000"/>
    </a:dk1>
    <a:lt1>
      <a:srgbClr val="FFFFFF"/>
    </a:lt1>
    <a:dk2>
      <a:srgbClr val="6698C2"/>
    </a:dk2>
    <a:lt2>
      <a:srgbClr val="5F81AA"/>
    </a:lt2>
    <a:accent1>
      <a:srgbClr val="5F81AA"/>
    </a:accent1>
    <a:accent2>
      <a:srgbClr val="7EA190"/>
    </a:accent2>
    <a:accent3>
      <a:srgbClr val="FFFFFF"/>
    </a:accent3>
    <a:accent4>
      <a:srgbClr val="000000"/>
    </a:accent4>
    <a:accent5>
      <a:srgbClr val="B6C1D2"/>
    </a:accent5>
    <a:accent6>
      <a:srgbClr val="729182"/>
    </a:accent6>
    <a:hlink>
      <a:srgbClr val="C8504F"/>
    </a:hlink>
    <a:folHlink>
      <a:srgbClr val="D47C18"/>
    </a:folHlink>
  </a:clrScheme>
</a:themeOverride>
</file>

<file path=docProps/app.xml><?xml version="1.0" encoding="utf-8"?>
<Properties xmlns="http://schemas.openxmlformats.org/officeDocument/2006/extended-properties" xmlns:vt="http://schemas.openxmlformats.org/officeDocument/2006/docPropsVTypes">
  <Template/>
  <TotalTime>42656</TotalTime>
  <Words>1785</Words>
  <Application>Microsoft Office PowerPoint</Application>
  <PresentationFormat>On-screen Show (4:3)</PresentationFormat>
  <Paragraphs>168</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ＭＳ Ｐゴシック</vt:lpstr>
      <vt:lpstr>Verdana</vt:lpstr>
      <vt:lpstr>Wingdings</vt:lpstr>
      <vt:lpstr>Playbill</vt:lpstr>
      <vt:lpstr>Times New Roman</vt:lpstr>
      <vt:lpstr>1_Blank Presentation</vt:lpstr>
      <vt:lpstr>ما الذي يريد صاحب العمل أن يعرفه؟</vt:lpstr>
      <vt:lpstr>خلق انطباع جيد</vt:lpstr>
      <vt:lpstr>ارتداء ملابس توصلك للنجاح</vt:lpstr>
      <vt:lpstr>كن مستعدا</vt:lpstr>
      <vt:lpstr>البحث عن معلومات عن صاحب العمل</vt:lpstr>
      <vt:lpstr>حقائق أساسية ينبغي جمعها</vt:lpstr>
      <vt:lpstr>المقابلة النمطية</vt:lpstr>
      <vt:lpstr>أسئلة يكثر طرحها</vt:lpstr>
      <vt:lpstr>الإنجازات </vt:lpstr>
      <vt:lpstr>أسئلة ذكية يمكنك أن تطرحها</vt:lpstr>
      <vt:lpstr>ما الذي يريده أصحاب العمل</vt:lpstr>
      <vt:lpstr>الخاتمة</vt:lpstr>
      <vt:lpstr>بعد المقابلة</vt:lpstr>
      <vt:lpstr>ملخص: نصائح للمقابلة</vt:lpstr>
    </vt:vector>
  </TitlesOfParts>
  <Company>manpower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mmennel</dc:creator>
  <cp:lastModifiedBy>Eman Rezqa</cp:lastModifiedBy>
  <cp:revision>832</cp:revision>
  <dcterms:created xsi:type="dcterms:W3CDTF">2009-04-23T17:14:49Z</dcterms:created>
  <dcterms:modified xsi:type="dcterms:W3CDTF">2014-04-12T05:55:02Z</dcterms:modified>
</cp:coreProperties>
</file>