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9.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6" r:id="rId1"/>
  </p:sldMasterIdLst>
  <p:notesMasterIdLst>
    <p:notesMasterId r:id="rId15"/>
  </p:notesMasterIdLst>
  <p:handoutMasterIdLst>
    <p:handoutMasterId r:id="rId16"/>
  </p:handoutMasterIdLst>
  <p:sldIdLst>
    <p:sldId id="393" r:id="rId2"/>
    <p:sldId id="361" r:id="rId3"/>
    <p:sldId id="341" r:id="rId4"/>
    <p:sldId id="431" r:id="rId5"/>
    <p:sldId id="432" r:id="rId6"/>
    <p:sldId id="472" r:id="rId7"/>
    <p:sldId id="360" r:id="rId8"/>
    <p:sldId id="363" r:id="rId9"/>
    <p:sldId id="471" r:id="rId10"/>
    <p:sldId id="382" r:id="rId11"/>
    <p:sldId id="366" r:id="rId12"/>
    <p:sldId id="365" r:id="rId13"/>
    <p:sldId id="458" r:id="rId14"/>
  </p:sldIdLst>
  <p:sldSz cx="9144000" cy="6858000" type="screen4x3"/>
  <p:notesSz cx="7010400" cy="9296400"/>
  <p:embeddedFontLst>
    <p:embeddedFont>
      <p:font typeface="ＭＳ Ｐゴシック" pitchFamily="34" charset="-128"/>
      <p:regular r:id="rId17"/>
    </p:embeddedFont>
    <p:embeddedFont>
      <p:font typeface="Verdana" pitchFamily="34" charset="0"/>
      <p:regular r:id="rId18"/>
      <p:bold r:id="rId19"/>
      <p:italic r:id="rId20"/>
      <p:boldItalic r:id="rId21"/>
    </p:embeddedFont>
    <p:embeddedFont>
      <p:font typeface="Bradley Hand ITC" pitchFamily="66" charset="0"/>
      <p:regular r:id="rId22"/>
    </p:embeddedFont>
  </p:embeddedFontLst>
  <p:defaultTextStyle>
    <a:defPPr>
      <a:defRPr lang="en-US"/>
    </a:defPPr>
    <a:lvl1pPr algn="l" rtl="0" fontAlgn="base">
      <a:spcBef>
        <a:spcPct val="0"/>
      </a:spcBef>
      <a:spcAft>
        <a:spcPct val="0"/>
      </a:spcAft>
      <a:defRPr sz="1000" b="1" kern="1200">
        <a:solidFill>
          <a:schemeClr val="tx1"/>
        </a:solidFill>
        <a:latin typeface="Arial" charset="0"/>
        <a:ea typeface="ＭＳ Ｐゴシック" charset="-128"/>
        <a:cs typeface="+mn-cs"/>
      </a:defRPr>
    </a:lvl1pPr>
    <a:lvl2pPr marL="457200" algn="l" rtl="0" fontAlgn="base">
      <a:spcBef>
        <a:spcPct val="0"/>
      </a:spcBef>
      <a:spcAft>
        <a:spcPct val="0"/>
      </a:spcAft>
      <a:defRPr sz="1000" b="1" kern="1200">
        <a:solidFill>
          <a:schemeClr val="tx1"/>
        </a:solidFill>
        <a:latin typeface="Arial" charset="0"/>
        <a:ea typeface="ＭＳ Ｐゴシック" charset="-128"/>
        <a:cs typeface="+mn-cs"/>
      </a:defRPr>
    </a:lvl2pPr>
    <a:lvl3pPr marL="914400" algn="l" rtl="0" fontAlgn="base">
      <a:spcBef>
        <a:spcPct val="0"/>
      </a:spcBef>
      <a:spcAft>
        <a:spcPct val="0"/>
      </a:spcAft>
      <a:defRPr sz="1000" b="1" kern="1200">
        <a:solidFill>
          <a:schemeClr val="tx1"/>
        </a:solidFill>
        <a:latin typeface="Arial" charset="0"/>
        <a:ea typeface="ＭＳ Ｐゴシック" charset="-128"/>
        <a:cs typeface="+mn-cs"/>
      </a:defRPr>
    </a:lvl3pPr>
    <a:lvl4pPr marL="1371600" algn="l" rtl="0" fontAlgn="base">
      <a:spcBef>
        <a:spcPct val="0"/>
      </a:spcBef>
      <a:spcAft>
        <a:spcPct val="0"/>
      </a:spcAft>
      <a:defRPr sz="1000" b="1" kern="1200">
        <a:solidFill>
          <a:schemeClr val="tx1"/>
        </a:solidFill>
        <a:latin typeface="Arial" charset="0"/>
        <a:ea typeface="ＭＳ Ｐゴシック" charset="-128"/>
        <a:cs typeface="+mn-cs"/>
      </a:defRPr>
    </a:lvl4pPr>
    <a:lvl5pPr marL="1828800" algn="l" rtl="0" fontAlgn="base">
      <a:spcBef>
        <a:spcPct val="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7C18"/>
    <a:srgbClr val="DEE9F2"/>
    <a:srgbClr val="FAE9D6"/>
    <a:srgbClr val="5F81AA"/>
    <a:srgbClr val="DF9F94"/>
    <a:srgbClr val="D9E1EB"/>
    <a:srgbClr val="FCF2E8"/>
    <a:srgbClr val="8080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785" autoAdjust="0"/>
    <p:restoredTop sz="93548" autoAdjust="0"/>
  </p:normalViewPr>
  <p:slideViewPr>
    <p:cSldViewPr>
      <p:cViewPr>
        <p:scale>
          <a:sx n="70" d="100"/>
          <a:sy n="70" d="100"/>
        </p:scale>
        <p:origin x="-1290" y="-342"/>
      </p:cViewPr>
      <p:guideLst>
        <p:guide orient="horz" pos="605"/>
        <p:guide pos="3592"/>
        <p:guide pos="265"/>
        <p:guide pos="3779"/>
        <p:guide pos="5494"/>
      </p:guideLst>
    </p:cSldViewPr>
  </p:slideViewPr>
  <p:outlineViewPr>
    <p:cViewPr>
      <p:scale>
        <a:sx n="33" d="100"/>
        <a:sy n="33" d="100"/>
      </p:scale>
      <p:origin x="0" y="13776"/>
    </p:cViewPr>
  </p:outlineViewPr>
  <p:notesTextViewPr>
    <p:cViewPr>
      <p:scale>
        <a:sx n="125" d="100"/>
        <a:sy n="125" d="100"/>
      </p:scale>
      <p:origin x="0" y="0"/>
    </p:cViewPr>
  </p:notesTextViewPr>
  <p:sorterViewPr>
    <p:cViewPr>
      <p:scale>
        <a:sx n="100" d="100"/>
        <a:sy n="100" d="100"/>
      </p:scale>
      <p:origin x="0" y="9822"/>
    </p:cViewPr>
  </p:sorterViewPr>
  <p:notesViewPr>
    <p:cSldViewPr>
      <p:cViewPr varScale="1">
        <p:scale>
          <a:sx n="54" d="100"/>
          <a:sy n="54" d="100"/>
        </p:scale>
        <p:origin x="-290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710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endParaRPr lang="en-US"/>
          </a:p>
        </p:txBody>
      </p:sp>
      <p:sp>
        <p:nvSpPr>
          <p:cNvPr id="4710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710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fld id="{10A4F04C-1C18-4353-B8F7-488A3983F061}" type="slidenum">
              <a:rPr lang="en-US"/>
              <a:pPr>
                <a:defRPr/>
              </a:pPr>
              <a:t>‹#›</a:t>
            </a:fld>
            <a:endParaRPr lang="en-US"/>
          </a:p>
        </p:txBody>
      </p:sp>
    </p:spTree>
    <p:extLst>
      <p:ext uri="{BB962C8B-B14F-4D97-AF65-F5344CB8AC3E}">
        <p14:creationId xmlns="" xmlns:p14="http://schemas.microsoft.com/office/powerpoint/2010/main" val="582390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fld id="{3F166F18-858D-40A9-AA65-4F2D317D97B1}" type="slidenum">
              <a:rPr lang="en-US"/>
              <a:pPr>
                <a:defRPr/>
              </a:pPr>
              <a:t>‹#›</a:t>
            </a:fld>
            <a:endParaRPr lang="en-US"/>
          </a:p>
        </p:txBody>
      </p:sp>
    </p:spTree>
    <p:extLst>
      <p:ext uri="{BB962C8B-B14F-4D97-AF65-F5344CB8AC3E}">
        <p14:creationId xmlns="" xmlns:p14="http://schemas.microsoft.com/office/powerpoint/2010/main" val="227368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p:spPr>
        <p:txBody>
          <a:bodyPr/>
          <a:lstStyle/>
          <a:p>
            <a:pPr algn="r" rtl="1">
              <a:lnSpc>
                <a:spcPct val="90000"/>
              </a:lnSpc>
            </a:pPr>
            <a:r>
              <a:rPr lang="ar-SA" sz="1000" dirty="0" smtClean="0">
                <a:latin typeface="Times New Roman" pitchFamily="18" charset="0"/>
                <a:ea typeface="ＭＳ Ｐゴシック" charset="-128"/>
              </a:rPr>
              <a:t>بحثك – إيجاد</a:t>
            </a:r>
            <a:r>
              <a:rPr lang="ar-SA" sz="1000" baseline="0" dirty="0" smtClean="0">
                <a:latin typeface="Times New Roman" pitchFamily="18" charset="0"/>
                <a:ea typeface="ＭＳ Ｐゴシック" charset="-128"/>
              </a:rPr>
              <a:t> إعلانات الوظائف</a:t>
            </a:r>
          </a:p>
          <a:p>
            <a:pPr algn="r" rtl="1">
              <a:lnSpc>
                <a:spcPct val="90000"/>
              </a:lnSpc>
            </a:pPr>
            <a:r>
              <a:rPr lang="ar-SA" sz="1000" baseline="0" dirty="0" smtClean="0">
                <a:latin typeface="Times New Roman" pitchFamily="18" charset="0"/>
                <a:ea typeface="ＭＳ Ｐゴシック" charset="-128"/>
              </a:rPr>
              <a:t>حسنا، لقد غطينا كيفية البدء بالبحث عن عمل وكيفية تحضير السيرة الذاتية وكيفية تجميع بعض الأشخاص المعرفين الرائعين الذين سوف يقولون أمورا جميلة </a:t>
            </a:r>
            <a:r>
              <a:rPr lang="ar-SA" sz="1000" baseline="0" dirty="0" err="1" smtClean="0">
                <a:latin typeface="Times New Roman" pitchFamily="18" charset="0"/>
                <a:ea typeface="ＭＳ Ｐゴシック" charset="-128"/>
              </a:rPr>
              <a:t>عنكم.</a:t>
            </a:r>
            <a:r>
              <a:rPr lang="ar-SA" sz="1000" baseline="0" dirty="0" smtClean="0">
                <a:latin typeface="Times New Roman" pitchFamily="18" charset="0"/>
                <a:ea typeface="ＭＳ Ｐゴシック" charset="-128"/>
              </a:rPr>
              <a:t> ولكن أين نبحث عن كل تلك الإعلانات عن الوظائف</a:t>
            </a:r>
          </a:p>
          <a:p>
            <a:pPr algn="r" rtl="1">
              <a:lnSpc>
                <a:spcPct val="90000"/>
              </a:lnSpc>
            </a:pPr>
            <a:r>
              <a:rPr lang="ar-SA" sz="1000" baseline="0" dirty="0" smtClean="0">
                <a:latin typeface="Times New Roman" pitchFamily="18" charset="0"/>
                <a:ea typeface="ＭＳ Ｐゴシック" charset="-128"/>
              </a:rPr>
              <a:t>نادرا ما تسقط تلك العروض على الوظائف من </a:t>
            </a:r>
            <a:r>
              <a:rPr lang="ar-SA" sz="1000" baseline="0" dirty="0" err="1" smtClean="0">
                <a:latin typeface="Times New Roman" pitchFamily="18" charset="0"/>
                <a:ea typeface="ＭＳ Ｐゴシック" charset="-128"/>
              </a:rPr>
              <a:t>السماء.</a:t>
            </a:r>
            <a:r>
              <a:rPr lang="ar-SA" sz="1000" baseline="0" dirty="0" smtClean="0">
                <a:latin typeface="Times New Roman" pitchFamily="18" charset="0"/>
                <a:ea typeface="ＭＳ Ｐゴシック" charset="-128"/>
              </a:rPr>
              <a:t> عادة ما يتوجب علينا أن نبحث عن فرص العمل بجهودنا </a:t>
            </a:r>
            <a:r>
              <a:rPr lang="ar-SA" sz="1000" baseline="0" dirty="0" err="1" smtClean="0">
                <a:latin typeface="Times New Roman" pitchFamily="18" charset="0"/>
                <a:ea typeface="ＭＳ Ｐゴシック" charset="-128"/>
              </a:rPr>
              <a:t>الذاتية.</a:t>
            </a:r>
            <a:r>
              <a:rPr lang="ar-SA" sz="1000" baseline="0" dirty="0" smtClean="0">
                <a:latin typeface="Times New Roman" pitchFamily="18" charset="0"/>
                <a:ea typeface="ＭＳ Ｐゴシック" charset="-128"/>
              </a:rPr>
              <a:t> ونستطيع القيام بهذا من خلال التشبيك ومعارض الوظائف واستهداف شركات محددة واستخدام الإنترنت والبحث في الصحف واستخدام شركات خدمات التوظيف على سبيل المثال.</a:t>
            </a:r>
          </a:p>
          <a:p>
            <a:pPr algn="r" rtl="1">
              <a:lnSpc>
                <a:spcPct val="90000"/>
              </a:lnSpc>
            </a:pPr>
            <a:endParaRPr lang="ar-SA" sz="1000" baseline="0" dirty="0" smtClean="0">
              <a:latin typeface="Times New Roman" pitchFamily="18" charset="0"/>
              <a:ea typeface="ＭＳ Ｐゴシック" charset="-128"/>
            </a:endParaRPr>
          </a:p>
          <a:p>
            <a:pPr algn="r" rtl="1">
              <a:lnSpc>
                <a:spcPct val="90000"/>
              </a:lnSpc>
            </a:pPr>
            <a:r>
              <a:rPr lang="ar-SA" sz="1000" baseline="0" dirty="0" smtClean="0">
                <a:latin typeface="Times New Roman" pitchFamily="18" charset="0"/>
                <a:ea typeface="ＭＳ Ｐゴシック" charset="-128"/>
              </a:rPr>
              <a:t>هناك مزايا كبيرة لكل واحدة من تكتيكات البحث عن عمل والدمج بينها كلها يضاعف من فرصكم في إيجاد عمل بسرعة.</a:t>
            </a:r>
            <a:endParaRPr lang="en-US" sz="1000" dirty="0" smtClean="0">
              <a:latin typeface="Times New Roman" pitchFamily="18" charset="0"/>
              <a:ea typeface="ＭＳ Ｐゴシック" charset="-128"/>
            </a:endParaRPr>
          </a:p>
          <a:p>
            <a:pPr>
              <a:lnSpc>
                <a:spcPct val="90000"/>
              </a:lnSpc>
            </a:pPr>
            <a:endParaRPr lang="en-US" sz="1000" u="sng" dirty="0" smtClean="0">
              <a:latin typeface="Times New Roman" pitchFamily="18" charset="0"/>
              <a:ea typeface="ＭＳ Ｐゴシック" charset="-128"/>
            </a:endParaRPr>
          </a:p>
          <a:p>
            <a:pPr>
              <a:lnSpc>
                <a:spcPct val="90000"/>
              </a:lnSpc>
            </a:pPr>
            <a:endParaRPr lang="en-US" sz="1000" dirty="0" smtClean="0">
              <a:latin typeface="Times New Roman" pitchFamily="18" charset="0"/>
              <a:ea typeface="ＭＳ Ｐゴシック" charset="-128"/>
            </a:endParaRPr>
          </a:p>
          <a:p>
            <a:pPr algn="r" rtl="1" eaLnBrk="1" hangingPunct="1">
              <a:lnSpc>
                <a:spcPct val="90000"/>
              </a:lnSpc>
            </a:pPr>
            <a:r>
              <a:rPr lang="ar-SA" sz="1000" dirty="0" smtClean="0">
                <a:latin typeface="Times New Roman" pitchFamily="18" charset="0"/>
                <a:ea typeface="ＭＳ Ｐゴシック" charset="-128"/>
              </a:rPr>
              <a:t>[المتابعة على الشريحة التالية]</a:t>
            </a:r>
          </a:p>
          <a:p>
            <a:pPr algn="r" rtl="1" eaLnBrk="1" hangingPunct="1">
              <a:lnSpc>
                <a:spcPct val="90000"/>
              </a:lnSpc>
            </a:pPr>
            <a:endParaRPr lang="ar-SA" sz="1000" dirty="0" smtClean="0">
              <a:latin typeface="Times New Roman" pitchFamily="18" charset="0"/>
              <a:ea typeface="ＭＳ Ｐゴシック" charset="-128"/>
            </a:endParaRPr>
          </a:p>
          <a:p>
            <a:pPr algn="r" rtl="1" eaLnBrk="1" hangingPunct="1">
              <a:lnSpc>
                <a:spcPct val="90000"/>
              </a:lnSpc>
            </a:pPr>
            <a:r>
              <a:rPr lang="ar-SA" sz="1000" b="0" u="sng" dirty="0" smtClean="0">
                <a:latin typeface="Times New Roman" pitchFamily="18" charset="0"/>
                <a:ea typeface="ＭＳ Ｐゴシック" charset="-128"/>
              </a:rPr>
              <a:t>التشبيك</a:t>
            </a:r>
          </a:p>
          <a:p>
            <a:pPr algn="r" rtl="1" eaLnBrk="1" hangingPunct="1">
              <a:lnSpc>
                <a:spcPct val="90000"/>
              </a:lnSpc>
            </a:pPr>
            <a:r>
              <a:rPr lang="ar-SA" sz="1000" b="0" u="none" dirty="0" smtClean="0">
                <a:latin typeface="Times New Roman" pitchFamily="18" charset="0"/>
                <a:ea typeface="ＭＳ Ｐゴシック" charset="-128"/>
              </a:rPr>
              <a:t>أكثر</a:t>
            </a:r>
            <a:r>
              <a:rPr lang="ar-SA" sz="1000" b="0" u="none" baseline="0" dirty="0" smtClean="0">
                <a:latin typeface="Times New Roman" pitchFamily="18" charset="0"/>
                <a:ea typeface="ＭＳ Ｐゴシック" charset="-128"/>
              </a:rPr>
              <a:t> الطرق فعالية لإيجاد وظيفة هي من خلال </a:t>
            </a:r>
            <a:r>
              <a:rPr lang="ar-SA" sz="1000" b="0" u="none" baseline="0" dirty="0" err="1" smtClean="0">
                <a:latin typeface="Times New Roman" pitchFamily="18" charset="0"/>
                <a:ea typeface="ＭＳ Ｐゴシック" charset="-128"/>
              </a:rPr>
              <a:t>التشبيك.</a:t>
            </a:r>
            <a:r>
              <a:rPr lang="ar-SA" sz="1000" b="0" u="none" baseline="0" dirty="0" smtClean="0">
                <a:latin typeface="Times New Roman" pitchFamily="18" charset="0"/>
                <a:ea typeface="ＭＳ Ｐゴシック" charset="-128"/>
              </a:rPr>
              <a:t> أكثر من 80% من الوظائف اليوم لا يتم الإعلان عنها لأن أصحاب العمل يستقبلون حينها طلبات أكثر ما يستطيعون التعامل معه في ظل سوق العمل، لهذا يتفادون لوحات الإعلانات الكبيرة وحتى شركات التوظيف ويحاولون ملء الشواغر </a:t>
            </a:r>
            <a:r>
              <a:rPr lang="ar-SA" sz="1000" b="0" u="none" baseline="0" dirty="0" err="1" smtClean="0">
                <a:latin typeface="Times New Roman" pitchFamily="18" charset="0"/>
                <a:ea typeface="ＭＳ Ｐゴシック" charset="-128"/>
              </a:rPr>
              <a:t>مباشرة.</a:t>
            </a:r>
            <a:r>
              <a:rPr lang="ar-SA" sz="1000" b="0" u="none" baseline="0" dirty="0" smtClean="0">
                <a:latin typeface="Times New Roman" pitchFamily="18" charset="0"/>
                <a:ea typeface="ＭＳ Ｐゴシック" charset="-128"/>
              </a:rPr>
              <a:t> ويستخدمون شبكة علاقات العاملين لإيجاد أفراد </a:t>
            </a:r>
            <a:r>
              <a:rPr lang="ar-SA" sz="1000" b="0" u="none" baseline="0" dirty="0" err="1" smtClean="0">
                <a:latin typeface="Times New Roman" pitchFamily="18" charset="0"/>
                <a:ea typeface="ＭＳ Ｐゴシック" charset="-128"/>
              </a:rPr>
              <a:t>مؤهلين.</a:t>
            </a:r>
            <a:r>
              <a:rPr lang="ar-SA" sz="1000" b="0" u="none" baseline="0" dirty="0" smtClean="0">
                <a:latin typeface="Times New Roman" pitchFamily="18" charset="0"/>
                <a:ea typeface="ＭＳ Ｐゴシック" charset="-128"/>
              </a:rPr>
              <a:t> وهذا يعني أن التشبيك يجب أن يشكل عنصرا أساسيا في جهودك للبحث عن عمل.</a:t>
            </a:r>
          </a:p>
          <a:p>
            <a:pPr algn="r" rtl="1" eaLnBrk="1" hangingPunct="1">
              <a:lnSpc>
                <a:spcPct val="90000"/>
              </a:lnSpc>
            </a:pPr>
            <a:endParaRPr lang="ar-SA" sz="1000" b="0" u="none" baseline="0" dirty="0" smtClean="0">
              <a:latin typeface="Times New Roman" pitchFamily="18" charset="0"/>
              <a:ea typeface="ＭＳ Ｐゴシック" charset="-128"/>
            </a:endParaRPr>
          </a:p>
          <a:p>
            <a:pPr algn="r" rtl="1" eaLnBrk="1" hangingPunct="1">
              <a:lnSpc>
                <a:spcPct val="90000"/>
              </a:lnSpc>
            </a:pPr>
            <a:r>
              <a:rPr lang="ar-SA" sz="1000" b="0" u="sng" baseline="0" dirty="0" smtClean="0">
                <a:latin typeface="Times New Roman" pitchFamily="18" charset="0"/>
                <a:ea typeface="ＭＳ Ｐゴシック" charset="-128"/>
              </a:rPr>
              <a:t>معارض الوظائف</a:t>
            </a:r>
          </a:p>
          <a:p>
            <a:pPr algn="r" rtl="1" eaLnBrk="1" hangingPunct="1">
              <a:lnSpc>
                <a:spcPct val="90000"/>
              </a:lnSpc>
            </a:pPr>
            <a:r>
              <a:rPr lang="ar-SA" sz="1000" b="0" u="none" baseline="0" dirty="0" smtClean="0">
                <a:latin typeface="Times New Roman" pitchFamily="18" charset="0"/>
                <a:ea typeface="ＭＳ Ｐゴシック" charset="-128"/>
              </a:rPr>
              <a:t>يتم تنفيذ هذه المعارض عادة على مدار </a:t>
            </a:r>
            <a:r>
              <a:rPr lang="ar-SA" sz="1000" b="0" u="none" baseline="0" dirty="0" err="1" smtClean="0">
                <a:latin typeface="Times New Roman" pitchFamily="18" charset="0"/>
                <a:ea typeface="ＭＳ Ｐゴシック" charset="-128"/>
              </a:rPr>
              <a:t>السنة.</a:t>
            </a:r>
            <a:r>
              <a:rPr lang="ar-SA" sz="1000" b="0" u="none" baseline="0" dirty="0" smtClean="0">
                <a:latin typeface="Times New Roman" pitchFamily="18" charset="0"/>
                <a:ea typeface="ＭＳ Ｐゴシック" charset="-128"/>
              </a:rPr>
              <a:t> تابعوا أخبارها واستغلوها كوسيلة للالتقاء بعدد كبير من أصحاب العمل في مكان </a:t>
            </a:r>
            <a:r>
              <a:rPr lang="ar-SA" sz="1000" b="0" u="none" baseline="0" dirty="0" err="1" smtClean="0">
                <a:latin typeface="Times New Roman" pitchFamily="18" charset="0"/>
                <a:ea typeface="ＭＳ Ｐゴシック" charset="-128"/>
              </a:rPr>
              <a:t>واحد.</a:t>
            </a:r>
            <a:r>
              <a:rPr lang="ar-SA" sz="1000" b="0" u="none" baseline="0" dirty="0" smtClean="0">
                <a:latin typeface="Times New Roman" pitchFamily="18" charset="0"/>
                <a:ea typeface="ＭＳ Ｐゴシック" charset="-128"/>
              </a:rPr>
              <a:t> كونوا مستعدين كما لو كنتم ذاهبين </a:t>
            </a:r>
            <a:r>
              <a:rPr lang="ar-SA" sz="1000" b="0" u="none" baseline="0" dirty="0" err="1" smtClean="0">
                <a:latin typeface="Times New Roman" pitchFamily="18" charset="0"/>
                <a:ea typeface="ＭＳ Ｐゴシック" charset="-128"/>
              </a:rPr>
              <a:t>للمقابلة </a:t>
            </a:r>
            <a:r>
              <a:rPr lang="ar-SA" sz="1000" b="0" u="none" baseline="0" dirty="0" smtClean="0">
                <a:latin typeface="Times New Roman" pitchFamily="18" charset="0"/>
                <a:ea typeface="ＭＳ Ｐゴシック" charset="-128"/>
              </a:rPr>
              <a:t>– هندام مهني ونسخ إضافية من السيرة الذاتية والكثير من المحادثات القصيرة الجاهزة.</a:t>
            </a:r>
            <a:endParaRPr lang="en-US" sz="1000" b="0" u="none" dirty="0" smtClean="0">
              <a:latin typeface="Times New Roman" pitchFamily="18"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algn="just">
              <a:lnSpc>
                <a:spcPct val="90000"/>
              </a:lnSpc>
            </a:pPr>
            <a:r>
              <a:rPr lang="en-US" sz="2000" b="1" dirty="0" smtClean="0">
                <a:latin typeface="Times New Roman" pitchFamily="18" charset="0"/>
                <a:ea typeface="ＭＳ Ｐゴシック" charset="-128"/>
                <a:cs typeface="+mj-cs"/>
              </a:rPr>
              <a:t>TOP JOB SITES</a:t>
            </a:r>
          </a:p>
          <a:p>
            <a:pPr algn="just">
              <a:lnSpc>
                <a:spcPct val="90000"/>
              </a:lnSpc>
            </a:pPr>
            <a:r>
              <a:rPr lang="en-US" sz="2000" dirty="0" smtClean="0">
                <a:latin typeface="Times New Roman" pitchFamily="18" charset="0"/>
                <a:ea typeface="ＭＳ Ｐゴシック" charset="-128"/>
                <a:cs typeface="+mj-cs"/>
              </a:rPr>
              <a:t>Only post your resume to a reputable site.  We are confident of the sites we have listed, but remember, it’s your name and your resume, so place it with some caution.  Also, include a cover letter with plenty of keywords.  Many of the resumes that are posted on the Internet are selected for further review after the hiring manager does a keyword search.</a:t>
            </a:r>
          </a:p>
          <a:p>
            <a:pPr algn="just" rtl="1">
              <a:lnSpc>
                <a:spcPct val="90000"/>
              </a:lnSpc>
            </a:pPr>
            <a:r>
              <a:rPr lang="ar-SA" sz="2000" b="1" dirty="0" smtClean="0">
                <a:latin typeface="Times New Roman" pitchFamily="18" charset="0"/>
                <a:ea typeface="ＭＳ Ｐゴシック" charset="-128"/>
                <a:cs typeface="+mj-cs"/>
              </a:rPr>
              <a:t>أهم المواقع على الإنترنت للبحث عن عمل</a:t>
            </a:r>
          </a:p>
          <a:p>
            <a:pPr algn="just" rtl="1">
              <a:lnSpc>
                <a:spcPct val="90000"/>
              </a:lnSpc>
            </a:pPr>
            <a:r>
              <a:rPr lang="ar-SA" sz="2000" b="0" dirty="0" smtClean="0">
                <a:latin typeface="Times New Roman" pitchFamily="18" charset="0"/>
                <a:ea typeface="ＭＳ Ｐゴシック" charset="-128"/>
                <a:cs typeface="+mj-cs"/>
              </a:rPr>
              <a:t>انشر سيرتك الذاتية على المواقع ذات السمعة الحسنة </a:t>
            </a:r>
            <a:r>
              <a:rPr lang="ar-SA" sz="2000" b="0" dirty="0" err="1" smtClean="0">
                <a:latin typeface="Times New Roman" pitchFamily="18" charset="0"/>
                <a:ea typeface="ＭＳ Ｐゴシック" charset="-128"/>
                <a:cs typeface="+mj-cs"/>
              </a:rPr>
              <a:t>فقط.</a:t>
            </a:r>
            <a:r>
              <a:rPr lang="ar-SA" sz="2000" b="0" dirty="0" smtClean="0">
                <a:latin typeface="Times New Roman" pitchFamily="18" charset="0"/>
                <a:ea typeface="ＭＳ Ｐゴシック" charset="-128"/>
                <a:cs typeface="+mj-cs"/>
              </a:rPr>
              <a:t> نحن على ثقة بالمواقع</a:t>
            </a:r>
            <a:r>
              <a:rPr lang="ar-SA" sz="2000" b="0" baseline="0" dirty="0" smtClean="0">
                <a:latin typeface="Times New Roman" pitchFamily="18" charset="0"/>
                <a:ea typeface="ＭＳ Ｐゴシック" charset="-128"/>
                <a:cs typeface="+mj-cs"/>
              </a:rPr>
              <a:t> التي وضعناها في القائمة ولكن تذكر أن الأمر يتعلق باسمك وبسيرتك </a:t>
            </a:r>
            <a:r>
              <a:rPr lang="ar-SA" sz="2000" b="0" baseline="0" dirty="0" err="1" smtClean="0">
                <a:latin typeface="Times New Roman" pitchFamily="18" charset="0"/>
                <a:ea typeface="ＭＳ Ｐゴシック" charset="-128"/>
                <a:cs typeface="+mj-cs"/>
              </a:rPr>
              <a:t>الذاتة</a:t>
            </a:r>
            <a:r>
              <a:rPr lang="ar-SA" sz="2000" b="0" baseline="0" dirty="0" smtClean="0">
                <a:latin typeface="Times New Roman" pitchFamily="18" charset="0"/>
                <a:ea typeface="ＭＳ Ｐゴシック" charset="-128"/>
                <a:cs typeface="+mj-cs"/>
              </a:rPr>
              <a:t> ولهذا ضعه مع بعض من  الحيطة </a:t>
            </a:r>
            <a:r>
              <a:rPr lang="ar-SA" sz="2000" b="0" baseline="0" dirty="0" err="1" smtClean="0">
                <a:latin typeface="Times New Roman" pitchFamily="18" charset="0"/>
                <a:ea typeface="ＭＳ Ｐゴシック" charset="-128"/>
                <a:cs typeface="+mj-cs"/>
              </a:rPr>
              <a:t>والحذر.</a:t>
            </a:r>
            <a:r>
              <a:rPr lang="ar-SA" sz="2000" b="0" baseline="0" dirty="0" smtClean="0">
                <a:latin typeface="Times New Roman" pitchFamily="18" charset="0"/>
                <a:ea typeface="ＭＳ Ｐゴシック" charset="-128"/>
                <a:cs typeface="+mj-cs"/>
              </a:rPr>
              <a:t> وأشمل السيرة الذاتية برسالة غلاف تحتوي على الكثير من الكلمات </a:t>
            </a:r>
            <a:r>
              <a:rPr lang="ar-SA" sz="2000" b="0" baseline="0" dirty="0" err="1" smtClean="0">
                <a:latin typeface="Times New Roman" pitchFamily="18" charset="0"/>
                <a:ea typeface="ＭＳ Ｐゴシック" charset="-128"/>
                <a:cs typeface="+mj-cs"/>
              </a:rPr>
              <a:t>الرئيسية.</a:t>
            </a:r>
            <a:r>
              <a:rPr lang="ar-SA" sz="2000" b="0" baseline="0" dirty="0" smtClean="0">
                <a:latin typeface="Times New Roman" pitchFamily="18" charset="0"/>
                <a:ea typeface="ＭＳ Ｐゴシック" charset="-128"/>
                <a:cs typeface="+mj-cs"/>
              </a:rPr>
              <a:t> الكثير من السير الذاتية التي تنشر عبر الإنترنت يتم اختيارها لمراجعة إضافية بعد أن يكون المدير المسئول قد قام ببحث عن الكلمات الرئيسية.</a:t>
            </a:r>
            <a:endParaRPr lang="en-US" sz="2000" b="0" dirty="0" smtClean="0">
              <a:latin typeface="Times New Roman" pitchFamily="18" charset="0"/>
              <a:ea typeface="ＭＳ Ｐゴシック" charset="-128"/>
              <a:cs typeface="+mj-cs"/>
            </a:endParaRPr>
          </a:p>
          <a:p>
            <a:pPr algn="just">
              <a:lnSpc>
                <a:spcPct val="90000"/>
              </a:lnSpc>
            </a:pPr>
            <a:r>
              <a:rPr lang="en-US" sz="2000" dirty="0" smtClean="0">
                <a:latin typeface="Times New Roman" pitchFamily="18" charset="0"/>
                <a:ea typeface="ＭＳ Ｐゴシック" charset="-128"/>
                <a:cs typeface="+mj-cs"/>
              </a:rPr>
              <a:t>Here is a list of some of the most popular and credible job sites.  [If handout is available]:  You will find descriptions of these sites and other career-related sites in the Internet Resource handout.</a:t>
            </a:r>
          </a:p>
          <a:p>
            <a:pPr algn="just">
              <a:lnSpc>
                <a:spcPct val="90000"/>
              </a:lnSpc>
            </a:pPr>
            <a:endParaRPr lang="en-US" sz="2000" dirty="0" smtClean="0">
              <a:latin typeface="Times New Roman" pitchFamily="18" charset="0"/>
              <a:ea typeface="ＭＳ Ｐゴシック" charset="-128"/>
              <a:cs typeface="+mj-cs"/>
            </a:endParaRPr>
          </a:p>
          <a:p>
            <a:pPr algn="just">
              <a:lnSpc>
                <a:spcPct val="90000"/>
              </a:lnSpc>
            </a:pPr>
            <a:r>
              <a:rPr lang="en-US" sz="2000" dirty="0" smtClean="0">
                <a:latin typeface="Times New Roman" pitchFamily="18" charset="0"/>
                <a:ea typeface="ＭＳ Ｐゴシック" charset="-128"/>
                <a:cs typeface="+mj-cs"/>
              </a:rPr>
              <a:t>Indeed.com and SimplyHired.com search across the Internet for jobs. </a:t>
            </a:r>
          </a:p>
          <a:p>
            <a:pPr algn="just" rtl="1">
              <a:lnSpc>
                <a:spcPct val="90000"/>
              </a:lnSpc>
            </a:pPr>
            <a:r>
              <a:rPr lang="ar-SA" sz="2000" dirty="0" smtClean="0">
                <a:latin typeface="Times New Roman" pitchFamily="18" charset="0"/>
                <a:ea typeface="ＭＳ Ｐゴシック" charset="-128"/>
                <a:cs typeface="+mj-cs"/>
              </a:rPr>
              <a:t>فيما يلي قائمة بأهم مواقع البحث عن عمل ذات المصداقية والأكثر </a:t>
            </a:r>
            <a:r>
              <a:rPr lang="ar-SA" sz="2000" dirty="0" err="1" smtClean="0">
                <a:latin typeface="Times New Roman" pitchFamily="18" charset="0"/>
                <a:ea typeface="ＭＳ Ｐゴシック" charset="-128"/>
                <a:cs typeface="+mj-cs"/>
              </a:rPr>
              <a:t>شيوعا.</a:t>
            </a:r>
            <a:r>
              <a:rPr lang="ar-SA" sz="2000" dirty="0" smtClean="0">
                <a:latin typeface="Times New Roman" pitchFamily="18" charset="0"/>
                <a:ea typeface="ＭＳ Ｐゴシック" charset="-128"/>
                <a:cs typeface="+mj-cs"/>
              </a:rPr>
              <a:t> [إذا كانت المواد المعدة للتوزيع متوفرة]: تجد وصفا لتلك المواقع وغيرها من المواقع ذات الصلة بالبحث</a:t>
            </a:r>
            <a:r>
              <a:rPr lang="ar-SA" sz="2000" baseline="0" dirty="0" smtClean="0">
                <a:latin typeface="Times New Roman" pitchFamily="18" charset="0"/>
                <a:ea typeface="ＭＳ Ｐゴシック" charset="-128"/>
                <a:cs typeface="+mj-cs"/>
              </a:rPr>
              <a:t> عن وظائف في المادة المخصصة للموارد المتوفرة عبر الإنترنت </a:t>
            </a:r>
          </a:p>
          <a:p>
            <a:pPr algn="just" rtl="1">
              <a:lnSpc>
                <a:spcPct val="90000"/>
              </a:lnSpc>
            </a:pPr>
            <a:endParaRPr lang="ar-SA" sz="2000" baseline="0" dirty="0" smtClean="0">
              <a:latin typeface="Times New Roman" pitchFamily="18" charset="0"/>
              <a:ea typeface="ＭＳ Ｐゴシック" charset="-128"/>
              <a:cs typeface="+mj-cs"/>
            </a:endParaRPr>
          </a:p>
          <a:p>
            <a:pPr algn="just" rtl="1">
              <a:lnSpc>
                <a:spcPct val="90000"/>
              </a:lnSpc>
            </a:pPr>
            <a:r>
              <a:rPr lang="ar-SA" sz="2000" dirty="0" smtClean="0">
                <a:latin typeface="Times New Roman" pitchFamily="18" charset="0"/>
                <a:ea typeface="ＭＳ Ｐゴシック" charset="-128"/>
                <a:cs typeface="+mj-cs"/>
              </a:rPr>
              <a:t>يسهل موقع </a:t>
            </a:r>
            <a:r>
              <a:rPr lang="en-US" sz="2000" dirty="0" smtClean="0">
                <a:latin typeface="Times New Roman" pitchFamily="18" charset="0"/>
                <a:ea typeface="ＭＳ Ｐゴシック" charset="-128"/>
                <a:cs typeface="+mj-cs"/>
              </a:rPr>
              <a:t>Indeed.com </a:t>
            </a:r>
            <a:r>
              <a:rPr lang="ar-SA" sz="2000" dirty="0" smtClean="0">
                <a:latin typeface="Times New Roman" pitchFamily="18" charset="0"/>
                <a:ea typeface="ＭＳ Ｐゴシック" charset="-128"/>
                <a:cs typeface="+mj-cs"/>
              </a:rPr>
              <a:t> وموقع </a:t>
            </a:r>
            <a:r>
              <a:rPr lang="en-US" sz="2000" dirty="0" smtClean="0">
                <a:latin typeface="Times New Roman" pitchFamily="18" charset="0"/>
                <a:ea typeface="ＭＳ Ｐゴシック" charset="-128"/>
                <a:cs typeface="+mj-cs"/>
              </a:rPr>
              <a:t>SimplyHired.com</a:t>
            </a:r>
            <a:r>
              <a:rPr lang="ar-SA" sz="2000" dirty="0" smtClean="0">
                <a:latin typeface="Times New Roman" pitchFamily="18" charset="0"/>
                <a:ea typeface="ＭＳ Ｐゴシック" charset="-128"/>
                <a:cs typeface="+mj-cs"/>
              </a:rPr>
              <a:t> عملية البحث عن وظائف من خلال الإنترنت</a:t>
            </a:r>
            <a:endParaRPr lang="en-US" sz="2000" dirty="0" smtClean="0">
              <a:latin typeface="Times New Roman" pitchFamily="18" charset="0"/>
              <a:ea typeface="ＭＳ Ｐゴシック" charset="-128"/>
              <a:cs typeface="+mj-cs"/>
            </a:endParaRPr>
          </a:p>
          <a:p>
            <a:pPr algn="just">
              <a:lnSpc>
                <a:spcPct val="90000"/>
              </a:lnSpc>
            </a:pPr>
            <a:r>
              <a:rPr lang="en-US" sz="2000" dirty="0" smtClean="0">
                <a:latin typeface="Times New Roman" pitchFamily="18" charset="0"/>
                <a:ea typeface="ＭＳ Ｐゴシック" charset="-128"/>
                <a:cs typeface="+mj-cs"/>
              </a:rPr>
              <a:t>Monster and CareerBuilder are the largest direct-posting databases for matching employers and job-seekers.  Post your resume here (and also on selected niche sites focusing on your areas of interest) and be sure to include keywords applicable to your areas of interest – similar job postings can give you tips on which keywords to use.  </a:t>
            </a:r>
          </a:p>
          <a:p>
            <a:pPr algn="just" rtl="1">
              <a:lnSpc>
                <a:spcPct val="90000"/>
              </a:lnSpc>
            </a:pPr>
            <a:endParaRPr lang="en-US" sz="2000" dirty="0" smtClean="0">
              <a:latin typeface="Times New Roman" pitchFamily="18" charset="0"/>
              <a:ea typeface="ＭＳ Ｐゴシック" charset="-128"/>
              <a:cs typeface="+mj-cs"/>
            </a:endParaRPr>
          </a:p>
          <a:p>
            <a:pPr algn="just">
              <a:lnSpc>
                <a:spcPct val="90000"/>
              </a:lnSpc>
            </a:pPr>
            <a:r>
              <a:rPr lang="en-US" sz="2000" dirty="0" smtClean="0">
                <a:latin typeface="Times New Roman" pitchFamily="18" charset="0"/>
                <a:ea typeface="ＭＳ Ｐゴシック" charset="-128"/>
                <a:cs typeface="+mj-cs"/>
              </a:rPr>
              <a:t>Search these sites two times per week – look for links to your chosen industry or field, and then narrow your search using your location, skill area, and key words or search strings.</a:t>
            </a:r>
          </a:p>
          <a:p>
            <a:pPr algn="just">
              <a:lnSpc>
                <a:spcPct val="90000"/>
              </a:lnSpc>
            </a:pPr>
            <a:endParaRPr lang="en-US" sz="2000" dirty="0" smtClean="0">
              <a:latin typeface="Times New Roman" pitchFamily="18" charset="0"/>
              <a:ea typeface="ＭＳ Ｐゴシック" charset="-128"/>
              <a:cs typeface="+mj-cs"/>
            </a:endParaRPr>
          </a:p>
          <a:p>
            <a:pPr algn="just">
              <a:lnSpc>
                <a:spcPct val="90000"/>
              </a:lnSpc>
            </a:pPr>
            <a:r>
              <a:rPr lang="en-US" sz="2000" dirty="0" smtClean="0">
                <a:latin typeface="Times New Roman" pitchFamily="18" charset="0"/>
                <a:ea typeface="ＭＳ Ｐゴシック" charset="-128"/>
                <a:cs typeface="+mj-cs"/>
              </a:rPr>
              <a:t>Most job boards have features that allow you to sign up to receive e-mail alerts about newly available jobs that match your chosen criteria.  Or go a step further and arrange an RSS (really simple syndication) feed from one of these job sites to appear on your customized Internet homepage or your PC's news-reader software. </a:t>
            </a:r>
          </a:p>
          <a:p>
            <a:pPr algn="just">
              <a:lnSpc>
                <a:spcPct val="90000"/>
              </a:lnSpc>
            </a:pPr>
            <a:endParaRPr lang="en-US" sz="1400" dirty="0" smtClean="0">
              <a:latin typeface="Times New Roman" pitchFamily="18" charset="0"/>
              <a:ea typeface="ＭＳ Ｐゴシック" charset="-128"/>
              <a:cs typeface="+mj-cs"/>
            </a:endParaRPr>
          </a:p>
          <a:p>
            <a:pPr algn="just">
              <a:lnSpc>
                <a:spcPct val="90000"/>
              </a:lnSpc>
            </a:pPr>
            <a:endParaRPr lang="en-US" sz="1400" dirty="0" smtClean="0">
              <a:latin typeface="Times New Roman" pitchFamily="18" charset="0"/>
              <a:ea typeface="ＭＳ Ｐゴシック" charset="-128"/>
              <a:cs typeface="+mj-cs"/>
            </a:endParaRPr>
          </a:p>
          <a:p>
            <a:pPr algn="just">
              <a:lnSpc>
                <a:spcPct val="90000"/>
              </a:lnSpc>
            </a:pPr>
            <a:endParaRPr lang="en-US" sz="1400" dirty="0" smtClean="0">
              <a:latin typeface="Times New Roman" pitchFamily="18" charset="0"/>
              <a:ea typeface="ＭＳ Ｐゴシック" charset="-128"/>
              <a:cs typeface="+mj-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إلاعلانات</a:t>
            </a:r>
            <a:r>
              <a:rPr lang="ar-SA" sz="1000" baseline="0" dirty="0" smtClean="0">
                <a:latin typeface="Times New Roman" pitchFamily="18" charset="0"/>
                <a:ea typeface="ＭＳ Ｐゴシック" charset="-128"/>
              </a:rPr>
              <a:t> الخاص بطلب مساعدة</a:t>
            </a:r>
          </a:p>
          <a:p>
            <a:pPr algn="r" rtl="1"/>
            <a:r>
              <a:rPr lang="ar-SA" sz="1000" baseline="0" dirty="0" smtClean="0">
                <a:latin typeface="Times New Roman" pitchFamily="18" charset="0"/>
                <a:ea typeface="ＭＳ Ｐゴシック" charset="-128"/>
              </a:rPr>
              <a:t>الإنترنت هي الشكل الأكثر حداثة لإعلانات طلب المساعدة ولكن لا تتغاضى عن الإعلانات التي تظهر في الصحف المحلية في </a:t>
            </a:r>
            <a:r>
              <a:rPr lang="ar-SA" sz="1000" baseline="0" dirty="0" err="1" smtClean="0">
                <a:latin typeface="Times New Roman" pitchFamily="18" charset="0"/>
                <a:ea typeface="ＭＳ Ｐゴシック" charset="-128"/>
              </a:rPr>
              <a:t>منطقتك </a:t>
            </a:r>
            <a:r>
              <a:rPr lang="ar-SA" sz="1000" baseline="0" dirty="0" smtClean="0">
                <a:latin typeface="Times New Roman" pitchFamily="18" charset="0"/>
                <a:ea typeface="ＭＳ Ｐゴシック" charset="-128"/>
              </a:rPr>
              <a:t>– </a:t>
            </a:r>
            <a:r>
              <a:rPr lang="ar-SA" sz="1000" baseline="0" dirty="0" err="1" smtClean="0">
                <a:latin typeface="Times New Roman" pitchFamily="18" charset="0"/>
                <a:ea typeface="ＭＳ Ｐゴシック" charset="-128"/>
              </a:rPr>
              <a:t>إلاعلانات</a:t>
            </a:r>
            <a:r>
              <a:rPr lang="ar-SA" sz="1000" baseline="0" dirty="0" smtClean="0">
                <a:latin typeface="Times New Roman" pitchFamily="18" charset="0"/>
                <a:ea typeface="ＭＳ Ｐゴシック" charset="-128"/>
              </a:rPr>
              <a:t> التقليدية لطلب المساعدة ما زالت قادرة على لعب دور لمساعدتك في عملية ا لبحث عن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رغم أن 4% أو أقل من مجمل الوظائف يتم شغلها من خلال إعلانات طلب المساعدة إلا أنني أجعكم على دراسة مختلف ما ينشر عن فرص </a:t>
            </a:r>
            <a:r>
              <a:rPr lang="ar-SA" sz="1000" baseline="0" dirty="0" err="1" smtClean="0">
                <a:latin typeface="Times New Roman" pitchFamily="18" charset="0"/>
                <a:ea typeface="ＭＳ Ｐゴシック" charset="-128"/>
              </a:rPr>
              <a:t>العمل.</a:t>
            </a:r>
            <a:r>
              <a:rPr lang="ar-SA" sz="1000" baseline="0" dirty="0" smtClean="0">
                <a:latin typeface="Times New Roman" pitchFamily="18" charset="0"/>
                <a:ea typeface="ＭＳ Ｐゴシック" charset="-128"/>
              </a:rPr>
              <a:t> لا تجعلوا بحثكم مقتصرا على الصحف </a:t>
            </a:r>
            <a:r>
              <a:rPr lang="ar-SA" sz="1000" baseline="0" dirty="0" err="1" smtClean="0">
                <a:latin typeface="Times New Roman" pitchFamily="18" charset="0"/>
                <a:ea typeface="ＭＳ Ｐゴシック" charset="-128"/>
              </a:rPr>
              <a:t>المحلية.</a:t>
            </a:r>
            <a:r>
              <a:rPr lang="ar-SA" sz="1000" baseline="0" dirty="0" smtClean="0">
                <a:latin typeface="Times New Roman" pitchFamily="18" charset="0"/>
                <a:ea typeface="ＭＳ Ｐゴシック" charset="-128"/>
              </a:rPr>
              <a:t> يمكنكم أيضا أن تجدوا إعلانات عن وظائف في الصحف </a:t>
            </a:r>
            <a:r>
              <a:rPr lang="ar-SA" sz="1000" baseline="0" dirty="0" err="1" smtClean="0">
                <a:latin typeface="Times New Roman" pitchFamily="18" charset="0"/>
                <a:ea typeface="ＭＳ Ｐゴシック" charset="-128"/>
              </a:rPr>
              <a:t>الوطنية </a:t>
            </a:r>
            <a:r>
              <a:rPr lang="ar-SA" sz="1000" baseline="0" dirty="0" smtClean="0">
                <a:latin typeface="Times New Roman" pitchFamily="18" charset="0"/>
                <a:ea typeface="ＭＳ Ｐゴシック" charset="-128"/>
              </a:rPr>
              <a:t>[أمثلة] أو غيرها من المواد </a:t>
            </a:r>
            <a:r>
              <a:rPr lang="ar-SA" sz="1000" baseline="0" dirty="0" err="1" smtClean="0">
                <a:latin typeface="Times New Roman" pitchFamily="18" charset="0"/>
                <a:ea typeface="ＭＳ Ｐゴシック" charset="-128"/>
              </a:rPr>
              <a:t>المطبوعة.</a:t>
            </a:r>
            <a:r>
              <a:rPr lang="ar-SA" sz="1000" baseline="0" dirty="0" smtClean="0">
                <a:latin typeface="Times New Roman" pitchFamily="18" charset="0"/>
                <a:ea typeface="ＭＳ Ｐゴシック" charset="-128"/>
              </a:rPr>
              <a:t> النشرات المهنية أو  المجموعات التخصصية التي تنتمي لها قد يتوفر لديها إعلاناتها أيضا.</a:t>
            </a:r>
          </a:p>
          <a:p>
            <a:pPr algn="r" rtl="1"/>
            <a:r>
              <a:rPr lang="ar-SA" sz="1000" baseline="0" dirty="0" smtClean="0">
                <a:latin typeface="Times New Roman" pitchFamily="18" charset="0"/>
                <a:ea typeface="ＭＳ Ｐゴシック" charset="-128"/>
              </a:rPr>
              <a:t>نادرا ما تكون هناك إعلانات وظائف مفصلة حسب المرشح المثالي بالمواصفات </a:t>
            </a:r>
            <a:r>
              <a:rPr lang="ar-SA" sz="1000" baseline="0" dirty="0" err="1" smtClean="0">
                <a:latin typeface="Times New Roman" pitchFamily="18" charset="0"/>
                <a:ea typeface="ＭＳ Ｐゴシック" charset="-128"/>
              </a:rPr>
              <a:t>المثالية.</a:t>
            </a:r>
            <a:r>
              <a:rPr lang="ar-SA" sz="1000" baseline="0" dirty="0" smtClean="0">
                <a:latin typeface="Times New Roman" pitchFamily="18" charset="0"/>
                <a:ea typeface="ＭＳ Ｐゴシック" charset="-128"/>
              </a:rPr>
              <a:t> السر يكمن في قدرتك على المراجعة ودراسة ت لك الإعلانات والتأكد من أن مؤهلاتك تناسب المؤهلات </a:t>
            </a:r>
            <a:r>
              <a:rPr lang="ar-SA" sz="1000" baseline="0" dirty="0" err="1" smtClean="0">
                <a:latin typeface="Times New Roman" pitchFamily="18" charset="0"/>
                <a:ea typeface="ＭＳ Ｐゴシック" charset="-128"/>
              </a:rPr>
              <a:t>المطلوبة.</a:t>
            </a:r>
            <a:r>
              <a:rPr lang="ar-SA" sz="1000" baseline="0" dirty="0" smtClean="0">
                <a:latin typeface="Times New Roman" pitchFamily="18" charset="0"/>
                <a:ea typeface="ＭＳ Ｐゴシック" charset="-128"/>
              </a:rPr>
              <a:t> لا تقتصر في بحثك على صناعة/ فئة معينة لأن المنصب الذي تبحث عنه أحيانا قد يكون مصنفا تحت اسم/ عنوان مختلف.</a:t>
            </a:r>
          </a:p>
          <a:p>
            <a:pPr algn="r" rtl="1"/>
            <a:r>
              <a:rPr lang="ar-SA" sz="1000" u="sng" baseline="0" dirty="0" smtClean="0">
                <a:latin typeface="Times New Roman" pitchFamily="18" charset="0"/>
                <a:ea typeface="ＭＳ Ｐゴシック" charset="-128"/>
              </a:rPr>
              <a:t>دائما</a:t>
            </a:r>
            <a:r>
              <a:rPr lang="ar-SA" sz="1000" u="none" baseline="0" dirty="0" smtClean="0">
                <a:latin typeface="Times New Roman" pitchFamily="18" charset="0"/>
                <a:ea typeface="ＭＳ Ｐゴシック" charset="-128"/>
              </a:rPr>
              <a:t> أرفق ردك على الإعلان برسالة غلاف وسيرة ذاتية قابلة للقراءة </a:t>
            </a:r>
            <a:r>
              <a:rPr lang="ar-SA" sz="1000" u="none" baseline="0" dirty="0" err="1" smtClean="0">
                <a:latin typeface="Times New Roman" pitchFamily="18" charset="0"/>
                <a:ea typeface="ＭＳ Ｐゴシック" charset="-128"/>
              </a:rPr>
              <a:t>بالآلة </a:t>
            </a:r>
            <a:r>
              <a:rPr lang="ar-SA" sz="1000" u="none" baseline="0" dirty="0" smtClean="0">
                <a:latin typeface="Times New Roman" pitchFamily="18" charset="0"/>
                <a:ea typeface="ＭＳ Ｐゴシック" charset="-128"/>
              </a:rPr>
              <a:t>(</a:t>
            </a:r>
            <a:r>
              <a:rPr lang="ar-SA" sz="1000" u="none" baseline="0" dirty="0" err="1" smtClean="0">
                <a:latin typeface="Times New Roman" pitchFamily="18" charset="0"/>
                <a:ea typeface="ＭＳ Ｐゴシック" charset="-128"/>
              </a:rPr>
              <a:t>السكانر).</a:t>
            </a:r>
            <a:r>
              <a:rPr lang="ar-SA" sz="1000" u="none" baseline="0" dirty="0" smtClean="0">
                <a:latin typeface="Times New Roman" pitchFamily="18" charset="0"/>
                <a:ea typeface="ＭＳ Ｐゴシック" charset="-128"/>
              </a:rPr>
              <a:t> وهذا له أهمية خاصة في الشركات المتوسطة </a:t>
            </a:r>
            <a:r>
              <a:rPr lang="ar-SA" sz="1000" u="none" baseline="0" dirty="0" err="1" smtClean="0">
                <a:latin typeface="Times New Roman" pitchFamily="18" charset="0"/>
                <a:ea typeface="ＭＳ Ｐゴシック" charset="-128"/>
              </a:rPr>
              <a:t>والكبرى.</a:t>
            </a:r>
            <a:r>
              <a:rPr lang="ar-SA" sz="1000" u="none" baseline="0" dirty="0" smtClean="0">
                <a:latin typeface="Times New Roman" pitchFamily="18" charset="0"/>
                <a:ea typeface="ＭＳ Ｐゴシック" charset="-128"/>
              </a:rPr>
              <a:t> حيث يمكن أن تقوم تلك الشركات بقراءة كافة السير الذاتية من خلال البرامج </a:t>
            </a:r>
            <a:r>
              <a:rPr lang="ar-SA" sz="1000" u="none" baseline="0" dirty="0" err="1" smtClean="0">
                <a:latin typeface="Times New Roman" pitchFamily="18" charset="0"/>
                <a:ea typeface="ＭＳ Ｐゴシック" charset="-128"/>
              </a:rPr>
              <a:t>المحوسبة</a:t>
            </a:r>
            <a:r>
              <a:rPr lang="ar-SA" sz="1000" u="none" baseline="0" dirty="0" smtClean="0">
                <a:latin typeface="Times New Roman" pitchFamily="18" charset="0"/>
                <a:ea typeface="ＭＳ Ｐゴシック" charset="-128"/>
              </a:rPr>
              <a:t> (الآلة/ </a:t>
            </a:r>
            <a:r>
              <a:rPr lang="ar-SA" sz="1000" u="none" baseline="0" dirty="0" err="1" smtClean="0">
                <a:latin typeface="Times New Roman" pitchFamily="18" charset="0"/>
                <a:ea typeface="ＭＳ Ｐゴシック" charset="-128"/>
              </a:rPr>
              <a:t>السكانر</a:t>
            </a:r>
            <a:r>
              <a:rPr lang="ar-SA" sz="1000" u="none" baseline="0" dirty="0" smtClean="0">
                <a:latin typeface="Times New Roman" pitchFamily="18" charset="0"/>
                <a:ea typeface="ＭＳ Ｐゴシック" charset="-128"/>
              </a:rPr>
              <a:t>) لاختيار المجموعة الأولية من المرشحين إلكترونيا حيث تبحث تلك القراءة عن الكلمات الأساسية المرتبطة بالمهارات </a:t>
            </a:r>
            <a:r>
              <a:rPr lang="ar-SA" sz="1000" u="none" baseline="0" dirty="0" err="1" smtClean="0">
                <a:latin typeface="Times New Roman" pitchFamily="18" charset="0"/>
                <a:ea typeface="ＭＳ Ｐゴシック" charset="-128"/>
              </a:rPr>
              <a:t>والخبرات.</a:t>
            </a:r>
            <a:r>
              <a:rPr lang="ar-SA" sz="1000" u="none" baseline="0" dirty="0" smtClean="0">
                <a:latin typeface="Times New Roman" pitchFamily="18" charset="0"/>
                <a:ea typeface="ＭＳ Ｐゴシック" charset="-128"/>
              </a:rPr>
              <a:t> وفيما يلي نصيحة أخرى يمكن أن تحاولوا تنفيذها: إذا كنت تعيش </a:t>
            </a:r>
            <a:r>
              <a:rPr lang="ar-SA" sz="1000" u="none" baseline="0" dirty="0" err="1" smtClean="0">
                <a:latin typeface="Times New Roman" pitchFamily="18" charset="0"/>
                <a:ea typeface="ＭＳ Ｐゴシック" charset="-128"/>
              </a:rPr>
              <a:t>في </a:t>
            </a:r>
            <a:r>
              <a:rPr lang="ar-SA" sz="1000" u="none" baseline="0" dirty="0" smtClean="0">
                <a:latin typeface="Times New Roman" pitchFamily="18" charset="0"/>
                <a:ea typeface="ＭＳ Ｐゴシック" charset="-128"/>
              </a:rPr>
              <a:t>[</a:t>
            </a:r>
            <a:r>
              <a:rPr lang="ar-SA" sz="1000" u="none" baseline="0" dirty="0" err="1" smtClean="0">
                <a:latin typeface="Times New Roman" pitchFamily="18" charset="0"/>
                <a:ea typeface="ＭＳ Ｐゴシック" charset="-128"/>
              </a:rPr>
              <a:t>نيو</a:t>
            </a:r>
            <a:r>
              <a:rPr lang="ar-SA" sz="1000" u="none" baseline="0" dirty="0" smtClean="0">
                <a:latin typeface="Times New Roman" pitchFamily="18" charset="0"/>
                <a:ea typeface="ＭＳ Ｐゴシック" charset="-128"/>
              </a:rPr>
              <a:t> </a:t>
            </a:r>
            <a:r>
              <a:rPr lang="ar-SA" sz="1000" u="none" baseline="0" dirty="0" err="1" smtClean="0">
                <a:latin typeface="Times New Roman" pitchFamily="18" charset="0"/>
                <a:ea typeface="ＭＳ Ｐゴシック" charset="-128"/>
              </a:rPr>
              <a:t>جيرسي</a:t>
            </a:r>
            <a:r>
              <a:rPr lang="ar-SA" sz="1000" u="none" baseline="0" dirty="0" smtClean="0">
                <a:latin typeface="Times New Roman" pitchFamily="18" charset="0"/>
                <a:ea typeface="ＭＳ Ｐゴシック" charset="-128"/>
              </a:rPr>
              <a:t>]، ولكنك تريد أن تعمل </a:t>
            </a:r>
            <a:r>
              <a:rPr lang="ar-SA" sz="1000" u="none" baseline="0" dirty="0" err="1" smtClean="0">
                <a:latin typeface="Times New Roman" pitchFamily="18" charset="0"/>
                <a:ea typeface="ＭＳ Ｐゴシック" charset="-128"/>
              </a:rPr>
              <a:t>في </a:t>
            </a:r>
            <a:r>
              <a:rPr lang="ar-SA" sz="1000" u="none" baseline="0" dirty="0" smtClean="0">
                <a:latin typeface="Times New Roman" pitchFamily="18" charset="0"/>
                <a:ea typeface="ＭＳ Ｐゴシック" charset="-128"/>
              </a:rPr>
              <a:t>[</a:t>
            </a:r>
            <a:r>
              <a:rPr lang="ar-SA" sz="1000" u="none" baseline="0" dirty="0" err="1" smtClean="0">
                <a:latin typeface="Times New Roman" pitchFamily="18" charset="0"/>
                <a:ea typeface="ＭＳ Ｐゴシック" charset="-128"/>
              </a:rPr>
              <a:t>كولومبوس</a:t>
            </a:r>
            <a:r>
              <a:rPr lang="ar-SA" sz="1000" u="none" baseline="0" dirty="0" smtClean="0">
                <a:latin typeface="Times New Roman" pitchFamily="18" charset="0"/>
                <a:ea typeface="ＭＳ Ｐゴシック" charset="-128"/>
              </a:rPr>
              <a:t>] اشترك في صحيفة الأحد التي تصدر </a:t>
            </a:r>
            <a:r>
              <a:rPr lang="ar-SA" sz="1000" u="none" baseline="0" dirty="0" err="1" smtClean="0">
                <a:latin typeface="Times New Roman" pitchFamily="18" charset="0"/>
                <a:ea typeface="ＭＳ Ｐゴシック" charset="-128"/>
              </a:rPr>
              <a:t>في </a:t>
            </a:r>
            <a:r>
              <a:rPr lang="ar-SA" sz="1000" u="none" baseline="0" dirty="0" smtClean="0">
                <a:latin typeface="Times New Roman" pitchFamily="18" charset="0"/>
                <a:ea typeface="ＭＳ Ｐゴシック" charset="-128"/>
              </a:rPr>
              <a:t>[</a:t>
            </a:r>
            <a:r>
              <a:rPr lang="ar-SA" sz="1000" u="none" baseline="0" dirty="0" err="1" smtClean="0">
                <a:latin typeface="Times New Roman" pitchFamily="18" charset="0"/>
                <a:ea typeface="ＭＳ Ｐゴシック" charset="-128"/>
              </a:rPr>
              <a:t>كولومبوس</a:t>
            </a:r>
            <a:r>
              <a:rPr lang="ar-SA" sz="1000" u="none" baseline="0" dirty="0" smtClean="0">
                <a:latin typeface="Times New Roman" pitchFamily="18" charset="0"/>
                <a:ea typeface="ＭＳ Ｐゴシック" charset="-128"/>
              </a:rPr>
              <a:t>] ورد على الإعلانات  التي ترد </a:t>
            </a:r>
            <a:r>
              <a:rPr lang="ar-SA" sz="1000" u="none" baseline="0" dirty="0" err="1" smtClean="0">
                <a:latin typeface="Times New Roman" pitchFamily="18" charset="0"/>
                <a:ea typeface="ＭＳ Ｐゴシック" charset="-128"/>
              </a:rPr>
              <a:t>فيها.</a:t>
            </a:r>
            <a:r>
              <a:rPr lang="ar-SA" sz="1000" u="none" baseline="0" dirty="0" smtClean="0">
                <a:latin typeface="Times New Roman" pitchFamily="18" charset="0"/>
                <a:ea typeface="ＭＳ Ｐゴシック" charset="-128"/>
              </a:rPr>
              <a:t> فقد تكون أنت الدم الجديد الذي تحتاجه هذه </a:t>
            </a:r>
            <a:r>
              <a:rPr lang="ar-SA" sz="1000" u="none" baseline="0" dirty="0" err="1" smtClean="0">
                <a:latin typeface="Times New Roman" pitchFamily="18" charset="0"/>
                <a:ea typeface="ＭＳ Ｐゴシック" charset="-128"/>
              </a:rPr>
              <a:t>البلدة.</a:t>
            </a:r>
            <a:r>
              <a:rPr lang="ar-SA" sz="1000" u="none" baseline="0" dirty="0" smtClean="0">
                <a:latin typeface="Times New Roman" pitchFamily="18" charset="0"/>
                <a:ea typeface="ＭＳ Ｐゴシック" charset="-128"/>
              </a:rPr>
              <a:t> [استخدم أمثلة من </a:t>
            </a:r>
            <a:r>
              <a:rPr lang="ar-SA" sz="1000" u="none" baseline="0" dirty="0" err="1" smtClean="0">
                <a:latin typeface="Times New Roman" pitchFamily="18" charset="0"/>
                <a:ea typeface="ＭＳ Ｐゴシック" charset="-128"/>
              </a:rPr>
              <a:t>المناطق؟]</a:t>
            </a:r>
            <a:endParaRPr lang="en-US" sz="1000" u="sng" dirty="0" smtClean="0">
              <a:latin typeface="Times New Roman" pitchFamily="18" charset="0"/>
              <a:ea typeface="ＭＳ Ｐゴシック" charset="-128"/>
            </a:endParaRPr>
          </a:p>
          <a:p>
            <a:endParaRPr lang="en-US" sz="1000" u="sng"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هل لديكم أسئلة عن إعلانات طلب المساعدة أو معلومات أخرى حول القيام بالبحث عن عمل؟ بالإضافة للمعلومات المقدمة هنا تجدون</a:t>
            </a:r>
            <a:r>
              <a:rPr lang="ar-SA" sz="1000" baseline="0" dirty="0" smtClean="0">
                <a:latin typeface="Times New Roman" pitchFamily="18" charset="0"/>
                <a:ea typeface="ＭＳ Ｐゴシック" charset="-128"/>
              </a:rPr>
              <a:t> في المنشورات  المطبوعة معلومات أكثر دقة وتفصيلا بخصوص البحث عن عمل. [إذا كانت  المواد المعدة للتوزيع متوفرة]: تصف </a:t>
            </a:r>
            <a:r>
              <a:rPr lang="ar-SA" sz="1000" b="1" baseline="0" dirty="0" smtClean="0">
                <a:latin typeface="Times New Roman" pitchFamily="18" charset="0"/>
                <a:ea typeface="ＭＳ Ｐゴシック" charset="-128"/>
              </a:rPr>
              <a:t>المواد المعدة للتوزيع الموصى </a:t>
            </a:r>
            <a:r>
              <a:rPr lang="ar-SA" sz="1000" baseline="0" dirty="0" err="1" smtClean="0">
                <a:latin typeface="Times New Roman" pitchFamily="18" charset="0"/>
                <a:ea typeface="ＭＳ Ｐゴシック" charset="-128"/>
              </a:rPr>
              <a:t>بها</a:t>
            </a:r>
            <a:r>
              <a:rPr lang="ar-SA" sz="1000" baseline="0" dirty="0" smtClean="0">
                <a:latin typeface="Times New Roman" pitchFamily="18" charset="0"/>
                <a:ea typeface="ＭＳ Ｐゴシック" charset="-128"/>
              </a:rPr>
              <a:t> العناوين التي تساعدكم في البحث عن عمل بالطرق التقليدية أو من خلال الإنترنت.</a:t>
            </a:r>
            <a:endParaRPr lang="en-US" sz="1000" dirty="0" smtClean="0">
              <a:latin typeface="Times New Roman" pitchFamily="18"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algn="r" rtl="1">
              <a:lnSpc>
                <a:spcPct val="80000"/>
              </a:lnSpc>
            </a:pPr>
            <a:r>
              <a:rPr lang="ar-SA" sz="1000" dirty="0" smtClean="0">
                <a:latin typeface="Times New Roman" pitchFamily="18" charset="0"/>
                <a:ea typeface="ＭＳ Ｐゴシック" charset="-128"/>
              </a:rPr>
              <a:t>خدمات التوظيف</a:t>
            </a:r>
          </a:p>
          <a:p>
            <a:pPr algn="r" rtl="1">
              <a:lnSpc>
                <a:spcPct val="80000"/>
              </a:lnSpc>
            </a:pPr>
            <a:r>
              <a:rPr lang="ar-SA" sz="1000" dirty="0" smtClean="0">
                <a:latin typeface="Times New Roman" pitchFamily="18" charset="0"/>
                <a:ea typeface="ＭＳ Ｐゴシック" charset="-128"/>
              </a:rPr>
              <a:t>إذا كنت بحاجة للمساعدة في إيجاد عمل فكر في استخدام خدمات </a:t>
            </a:r>
            <a:r>
              <a:rPr lang="ar-SA" sz="1000" dirty="0" err="1" smtClean="0">
                <a:latin typeface="Times New Roman" pitchFamily="18" charset="0"/>
                <a:ea typeface="ＭＳ Ｐゴシック" charset="-128"/>
              </a:rPr>
              <a:t>توظيف.</a:t>
            </a:r>
            <a:r>
              <a:rPr lang="ar-SA" sz="1000" dirty="0" smtClean="0">
                <a:latin typeface="Times New Roman" pitchFamily="18" charset="0"/>
                <a:ea typeface="ＭＳ Ｐゴシック" charset="-128"/>
              </a:rPr>
              <a:t> فخدمات التوظيف مثل </a:t>
            </a:r>
            <a:r>
              <a:rPr lang="ar-SA" sz="1000" dirty="0" err="1" smtClean="0">
                <a:latin typeface="Times New Roman" pitchFamily="18" charset="0"/>
                <a:ea typeface="ＭＳ Ｐゴシック" charset="-128"/>
              </a:rPr>
              <a:t>مانبور</a:t>
            </a:r>
            <a:r>
              <a:rPr lang="ar-SA" sz="1000" dirty="0" smtClean="0">
                <a:latin typeface="Times New Roman" pitchFamily="18" charset="0"/>
                <a:ea typeface="ＭＳ Ｐゴシック" charset="-128"/>
              </a:rPr>
              <a:t> لا تكون قادرة على ربطك بالأعمال المؤقتة</a:t>
            </a:r>
            <a:r>
              <a:rPr lang="ar-SA" sz="1000" baseline="0" dirty="0" smtClean="0">
                <a:latin typeface="Times New Roman" pitchFamily="18" charset="0"/>
                <a:ea typeface="ＭＳ Ｐゴシック" charset="-128"/>
              </a:rPr>
              <a:t> فحسب بل إنها قادرة على وضعك على اتصالات بالشركات التي تعين في وظائف </a:t>
            </a:r>
            <a:r>
              <a:rPr lang="ar-SA" sz="1000" baseline="0" dirty="0" err="1" smtClean="0">
                <a:latin typeface="Times New Roman" pitchFamily="18" charset="0"/>
                <a:ea typeface="ＭＳ Ｐゴシック" charset="-128"/>
              </a:rPr>
              <a:t>دائمة.</a:t>
            </a:r>
            <a:r>
              <a:rPr lang="ar-SA" sz="1000" baseline="0" dirty="0" smtClean="0">
                <a:latin typeface="Times New Roman" pitchFamily="18" charset="0"/>
                <a:ea typeface="ＭＳ Ｐゴシック" charset="-128"/>
              </a:rPr>
              <a:t> (في الواقع، في بعض الدول قد يكون نشاط خدمات التوظيف هذه مقتصرا على التوظيف الدائم فقط</a:t>
            </a:r>
            <a:r>
              <a:rPr lang="ar-SA" sz="1000" baseline="0" dirty="0" err="1" smtClean="0">
                <a:latin typeface="Times New Roman" pitchFamily="18" charset="0"/>
                <a:ea typeface="ＭＳ Ｐゴシック" charset="-128"/>
              </a:rPr>
              <a:t>).</a:t>
            </a:r>
            <a:r>
              <a:rPr lang="ar-SA" sz="1000" baseline="0" dirty="0" smtClean="0">
                <a:latin typeface="Times New Roman" pitchFamily="18" charset="0"/>
                <a:ea typeface="ＭＳ Ｐゴシック" charset="-128"/>
              </a:rPr>
              <a:t> بالإضافة لذلك عادة ما يكون العمل المؤقت مدخلا للتعيين المباشر في شركة يكون لك فيه فرصة لاكتساب الخبرة وتكوين </a:t>
            </a:r>
            <a:r>
              <a:rPr lang="ar-SA" sz="1000" baseline="0" dirty="0" err="1" smtClean="0">
                <a:latin typeface="Times New Roman" pitchFamily="18" charset="0"/>
                <a:ea typeface="ＭＳ Ｐゴシック" charset="-128"/>
              </a:rPr>
              <a:t>الصلات.</a:t>
            </a:r>
            <a:r>
              <a:rPr lang="ar-SA" sz="1000" baseline="0" dirty="0" smtClean="0">
                <a:latin typeface="Times New Roman" pitchFamily="18" charset="0"/>
                <a:ea typeface="ＭＳ Ｐゴシック" charset="-128"/>
              </a:rPr>
              <a:t> يوفر لك الموقع المؤقت فرصة </a:t>
            </a:r>
            <a:r>
              <a:rPr lang="ar-SA" sz="1000" baseline="0" dirty="0" err="1" smtClean="0">
                <a:latin typeface="Times New Roman" pitchFamily="18" charset="0"/>
                <a:ea typeface="ＭＳ Ｐゴシック" charset="-128"/>
              </a:rPr>
              <a:t>للاطلاع</a:t>
            </a:r>
            <a:r>
              <a:rPr lang="ar-SA" sz="1000" baseline="0" dirty="0" smtClean="0">
                <a:latin typeface="Times New Roman" pitchFamily="18" charset="0"/>
                <a:ea typeface="ＭＳ Ｐゴシック" charset="-128"/>
              </a:rPr>
              <a:t> على إعلانات الوظائف الشاغرة في الشركة نفسها وعلى فرص </a:t>
            </a:r>
            <a:r>
              <a:rPr lang="ar-SA" sz="1000" baseline="0" dirty="0" err="1" smtClean="0">
                <a:latin typeface="Times New Roman" pitchFamily="18" charset="0"/>
                <a:ea typeface="ＭＳ Ｐゴシック" charset="-128"/>
              </a:rPr>
              <a:t>للتشبيك.</a:t>
            </a:r>
            <a:r>
              <a:rPr lang="ar-SA" sz="1000" baseline="0" dirty="0" smtClean="0">
                <a:latin typeface="Times New Roman" pitchFamily="18" charset="0"/>
                <a:ea typeface="ＭＳ Ｐゴシック" charset="-128"/>
              </a:rPr>
              <a:t> حسب تقديرات </a:t>
            </a:r>
            <a:r>
              <a:rPr lang="ar-SA" sz="1000" baseline="0" dirty="0" err="1" smtClean="0">
                <a:latin typeface="Times New Roman" pitchFamily="18" charset="0"/>
                <a:ea typeface="ＭＳ Ｐゴシック" charset="-128"/>
              </a:rPr>
              <a:t>مانبور</a:t>
            </a:r>
            <a:r>
              <a:rPr lang="ar-SA" sz="1000" baseline="0" dirty="0" smtClean="0">
                <a:latin typeface="Times New Roman" pitchFamily="18" charset="0"/>
                <a:ea typeface="ＭＳ Ｐゴシック" charset="-128"/>
              </a:rPr>
              <a:t> نحو 40% من الموظفين المؤقتين سنويا ينتقلون نحو الوظائف الدائمة.</a:t>
            </a:r>
            <a:endParaRPr lang="en-US" sz="1000" dirty="0" smtClean="0">
              <a:latin typeface="Times New Roman" pitchFamily="18" charset="0"/>
              <a:ea typeface="ＭＳ Ｐゴシック" charset="-128"/>
            </a:endParaRPr>
          </a:p>
          <a:p>
            <a:pPr algn="r" rtl="1">
              <a:lnSpc>
                <a:spcPct val="80000"/>
              </a:lnSpc>
            </a:pPr>
            <a:r>
              <a:rPr lang="ar-SA" sz="1000" dirty="0" smtClean="0">
                <a:latin typeface="Times New Roman" pitchFamily="18" charset="0"/>
                <a:ea typeface="ＭＳ Ｐゴシック" charset="-128"/>
              </a:rPr>
              <a:t>تؤدي خدمات التوظيف دورا حاسما في صورة التوظيف المتغيرة في هذه الأيام ... ويمكن أن يكون لها دور في عملية البحث الخاصة </a:t>
            </a:r>
            <a:r>
              <a:rPr lang="ar-SA" sz="1000" dirty="0" err="1" smtClean="0">
                <a:latin typeface="Times New Roman" pitchFamily="18" charset="0"/>
                <a:ea typeface="ＭＳ Ｐゴシック" charset="-128"/>
              </a:rPr>
              <a:t>بك.</a:t>
            </a:r>
            <a:r>
              <a:rPr lang="ar-SA" sz="1000" dirty="0" smtClean="0">
                <a:latin typeface="Times New Roman" pitchFamily="18" charset="0"/>
                <a:ea typeface="ＭＳ Ｐゴシック" charset="-128"/>
              </a:rPr>
              <a:t> فيما يلي بعض النصائح المفيدة في اختيار شركة التوظيف التي تتعامل معها:</a:t>
            </a:r>
            <a:endParaRPr lang="en-US" sz="1000" dirty="0" smtClean="0">
              <a:latin typeface="Times New Roman" pitchFamily="18" charset="0"/>
              <a:ea typeface="ＭＳ Ｐゴシック" charset="-128"/>
            </a:endParaRPr>
          </a:p>
          <a:p>
            <a:pPr>
              <a:lnSpc>
                <a:spcPct val="80000"/>
              </a:lnSpc>
            </a:pPr>
            <a:endParaRPr lang="en-US" sz="1000" dirty="0" smtClean="0">
              <a:latin typeface="Times New Roman" pitchFamily="18" charset="0"/>
              <a:ea typeface="ＭＳ Ｐゴシック" charset="-128"/>
            </a:endParaRPr>
          </a:p>
          <a:p>
            <a:pPr>
              <a:lnSpc>
                <a:spcPct val="80000"/>
              </a:lnSpc>
            </a:pPr>
            <a:endParaRPr lang="en-US" sz="1000" dirty="0" smtClean="0">
              <a:latin typeface="Times New Roman" pitchFamily="18" charset="0"/>
              <a:ea typeface="ＭＳ Ｐゴシック" charset="-128"/>
            </a:endParaRPr>
          </a:p>
          <a:p>
            <a:pPr>
              <a:lnSpc>
                <a:spcPct val="80000"/>
              </a:lnSpc>
            </a:pPr>
            <a:endParaRPr lang="en-US" sz="1000" dirty="0" smtClean="0">
              <a:latin typeface="Times New Roman" pitchFamily="18" charset="0"/>
              <a:ea typeface="ＭＳ Ｐゴシック" charset="-128"/>
            </a:endParaRPr>
          </a:p>
          <a:p>
            <a:pPr>
              <a:lnSpc>
                <a:spcPct val="80000"/>
              </a:lnSpc>
            </a:pPr>
            <a:endParaRPr lang="en-US" sz="1000" dirty="0" smtClean="0">
              <a:latin typeface="Times New Roman" pitchFamily="18" charset="0"/>
              <a:ea typeface="ＭＳ Ｐゴシック" charset="-128"/>
            </a:endParaRPr>
          </a:p>
          <a:p>
            <a:pPr algn="r" rtl="1">
              <a:lnSpc>
                <a:spcPct val="80000"/>
              </a:lnSpc>
            </a:pPr>
            <a:r>
              <a:rPr lang="ar-SA" sz="1000" dirty="0" smtClean="0">
                <a:latin typeface="Times New Roman" pitchFamily="18" charset="0"/>
                <a:ea typeface="ＭＳ Ｐゴシック" charset="-128"/>
              </a:rPr>
              <a:t>اعمل مع الوكالة التي تنسجم معها أكثر من غيرها. يجب أن يكون </a:t>
            </a:r>
            <a:r>
              <a:rPr lang="ar-SA" sz="1000" dirty="0" err="1" smtClean="0">
                <a:latin typeface="Times New Roman" pitchFamily="18" charset="0"/>
                <a:ea typeface="ＭＳ Ｐゴシック" charset="-128"/>
              </a:rPr>
              <a:t>مكان </a:t>
            </a:r>
            <a:r>
              <a:rPr lang="ar-SA" sz="1000" dirty="0" smtClean="0">
                <a:latin typeface="Times New Roman" pitchFamily="18" charset="0"/>
                <a:ea typeface="ＭＳ Ｐゴシック" charset="-128"/>
              </a:rPr>
              <a:t>’تنسجم‘ فيه مع الناس والعمليات والخبرات.</a:t>
            </a:r>
          </a:p>
          <a:p>
            <a:pPr algn="r" rtl="1">
              <a:lnSpc>
                <a:spcPct val="80000"/>
              </a:lnSpc>
            </a:pPr>
            <a:endParaRPr lang="ar-SA" sz="1000" dirty="0" smtClean="0">
              <a:latin typeface="Times New Roman" pitchFamily="18" charset="0"/>
              <a:ea typeface="ＭＳ Ｐゴシック" charset="-128"/>
            </a:endParaRPr>
          </a:p>
          <a:p>
            <a:pPr algn="r" rtl="1">
              <a:lnSpc>
                <a:spcPct val="80000"/>
              </a:lnSpc>
            </a:pPr>
            <a:r>
              <a:rPr lang="ar-SA" sz="1000" dirty="0" smtClean="0">
                <a:latin typeface="Times New Roman" pitchFamily="18" charset="0"/>
                <a:ea typeface="ＭＳ Ｐゴシック" charset="-128"/>
              </a:rPr>
              <a:t>حدد الوكالة التي يكون عملاؤها من الشركات التي ترغب في العمل </a:t>
            </a:r>
            <a:r>
              <a:rPr lang="ar-SA" sz="1000" dirty="0" err="1" smtClean="0">
                <a:latin typeface="Times New Roman" pitchFamily="18" charset="0"/>
                <a:ea typeface="ＭＳ Ｐゴシック" charset="-128"/>
              </a:rPr>
              <a:t>فيها.</a:t>
            </a:r>
            <a:r>
              <a:rPr lang="ar-SA" sz="1000" dirty="0" smtClean="0">
                <a:latin typeface="Times New Roman" pitchFamily="18" charset="0"/>
                <a:ea typeface="ＭＳ Ｐゴシック" charset="-128"/>
              </a:rPr>
              <a:t> افهم مجالات التخصص التي تعمل</a:t>
            </a:r>
            <a:r>
              <a:rPr lang="ar-SA" sz="1000" baseline="0" dirty="0" smtClean="0">
                <a:latin typeface="Times New Roman" pitchFamily="18" charset="0"/>
                <a:ea typeface="ＭＳ Ｐゴシック" charset="-128"/>
              </a:rPr>
              <a:t> فيها هذه الوكالة.</a:t>
            </a:r>
          </a:p>
          <a:p>
            <a:pPr algn="r" rtl="1">
              <a:lnSpc>
                <a:spcPct val="80000"/>
              </a:lnSpc>
            </a:pPr>
            <a:endParaRPr lang="ar-SA" sz="1000" baseline="0" dirty="0" smtClean="0">
              <a:latin typeface="Times New Roman" pitchFamily="18" charset="0"/>
              <a:ea typeface="ＭＳ Ｐゴシック" charset="-128"/>
            </a:endParaRPr>
          </a:p>
          <a:p>
            <a:pPr algn="r" rtl="1">
              <a:lnSpc>
                <a:spcPct val="80000"/>
              </a:lnSpc>
            </a:pPr>
            <a:r>
              <a:rPr lang="ar-SA" sz="1000" baseline="0" dirty="0" smtClean="0">
                <a:latin typeface="Times New Roman" pitchFamily="18" charset="0"/>
                <a:ea typeface="ＭＳ Ｐゴシック" charset="-128"/>
              </a:rPr>
              <a:t>إذا كنت تبحث عن عمل مؤقت تصبح موظفا في الشركة أثناء المهام التي توكل </a:t>
            </a:r>
            <a:r>
              <a:rPr lang="ar-SA" sz="1000" baseline="0" dirty="0" err="1" smtClean="0">
                <a:latin typeface="Times New Roman" pitchFamily="18" charset="0"/>
                <a:ea typeface="ＭＳ Ｐゴシック" charset="-128"/>
              </a:rPr>
              <a:t>لك </a:t>
            </a:r>
            <a:r>
              <a:rPr lang="ar-SA" sz="1000" baseline="0" dirty="0" smtClean="0">
                <a:latin typeface="Times New Roman" pitchFamily="18" charset="0"/>
                <a:ea typeface="ＭＳ Ｐゴシック" charset="-128"/>
              </a:rPr>
              <a:t>– فكر وقارن المزايا التي تحصل عليها من تأمين طبي وإجازات رسمية وإجازات مدفوعة.</a:t>
            </a:r>
          </a:p>
          <a:p>
            <a:pPr algn="r" rtl="1">
              <a:lnSpc>
                <a:spcPct val="80000"/>
              </a:lnSpc>
            </a:pPr>
            <a:endParaRPr lang="ar-SA" sz="1000" baseline="0" dirty="0" smtClean="0">
              <a:latin typeface="Times New Roman" pitchFamily="18" charset="0"/>
              <a:ea typeface="ＭＳ Ｐゴシック" charset="-128"/>
            </a:endParaRPr>
          </a:p>
          <a:p>
            <a:pPr algn="r" rtl="1">
              <a:lnSpc>
                <a:spcPct val="80000"/>
              </a:lnSpc>
            </a:pPr>
            <a:r>
              <a:rPr lang="ar-SA" sz="1000" baseline="0" dirty="0" smtClean="0">
                <a:latin typeface="Times New Roman" pitchFamily="18" charset="0"/>
                <a:ea typeface="ＭＳ Ｐゴシック" charset="-128"/>
              </a:rPr>
              <a:t>فكر بالفرص التي يوفروها للتغذية الراجعة والتدريب وتعزيز المسيرة المهنية.</a:t>
            </a:r>
          </a:p>
          <a:p>
            <a:pPr algn="r" rtl="1">
              <a:lnSpc>
                <a:spcPct val="80000"/>
              </a:lnSpc>
            </a:pPr>
            <a:endParaRPr lang="ar-SA" sz="1000" baseline="0" dirty="0" smtClean="0">
              <a:latin typeface="Times New Roman" pitchFamily="18" charset="0"/>
              <a:ea typeface="ＭＳ Ｐゴシック" charset="-128"/>
            </a:endParaRPr>
          </a:p>
          <a:p>
            <a:pPr algn="r" rtl="1">
              <a:lnSpc>
                <a:spcPct val="80000"/>
              </a:lnSpc>
            </a:pPr>
            <a:r>
              <a:rPr lang="ar-SA" sz="1000" baseline="0" dirty="0" smtClean="0">
                <a:latin typeface="Times New Roman" pitchFamily="18" charset="0"/>
                <a:ea typeface="ＭＳ Ｐゴシック" charset="-128"/>
              </a:rPr>
              <a:t>تذكر: أنت لا تدفع أي شيء لقاء خدمات وكالة التوظيف.</a:t>
            </a:r>
            <a:endParaRPr lang="en-US" sz="1000" dirty="0" smtClean="0">
              <a:latin typeface="Times New Roman" pitchFamily="18"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لنراجع المصادر الرئيسية التي توجهك في بحثك عن عمل...</a:t>
            </a:r>
            <a:endParaRPr lang="en-US" sz="1000" dirty="0"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z="1000" dirty="0" smtClean="0">
              <a:latin typeface="Times New Roman" pitchFamily="18" charset="0"/>
              <a:ea typeface="ＭＳ Ｐゴシック" charset="-128"/>
            </a:endParaRPr>
          </a:p>
          <a:p>
            <a:pPr algn="r" rtl="1" eaLnBrk="1" hangingPunct="1"/>
            <a:r>
              <a:rPr lang="ar-SA" sz="1000" dirty="0" smtClean="0">
                <a:latin typeface="Times New Roman" pitchFamily="18" charset="0"/>
                <a:ea typeface="ＭＳ Ｐゴシック" charset="-128"/>
              </a:rPr>
              <a:t>[متابعة</a:t>
            </a:r>
            <a:r>
              <a:rPr lang="ar-SA" sz="1000" baseline="0" dirty="0" smtClean="0">
                <a:latin typeface="Times New Roman" pitchFamily="18" charset="0"/>
                <a:ea typeface="ＭＳ Ｐゴシック" charset="-128"/>
              </a:rPr>
              <a:t> النص من الصفحة السابقة]</a:t>
            </a:r>
          </a:p>
          <a:p>
            <a:pPr algn="r" rtl="1" eaLnBrk="1" hangingPunct="1"/>
            <a:r>
              <a:rPr lang="ar-SA" sz="1000" baseline="0" dirty="0" smtClean="0">
                <a:latin typeface="Times New Roman" pitchFamily="18" charset="0"/>
                <a:ea typeface="ＭＳ Ｐゴシック" charset="-128"/>
              </a:rPr>
              <a:t>الشركات المستهدفة</a:t>
            </a:r>
          </a:p>
          <a:p>
            <a:pPr algn="r" rtl="1" eaLnBrk="1" hangingPunct="1"/>
            <a:r>
              <a:rPr lang="ar-SA" sz="1000" baseline="0" dirty="0" smtClean="0">
                <a:latin typeface="Times New Roman" pitchFamily="18" charset="0"/>
                <a:ea typeface="ＭＳ Ｐゴシック" charset="-128"/>
              </a:rPr>
              <a:t>إذا كانت هناك بعض الشركات التي تفضلون العمل معها، من المفيد أن تتعرفوا على تلك الشركات وأن تركزوا اهتمامك، وأن تفعلوا علاقاتكم وشبكات معارفكم مع أي شخص يعمل عناك أو يعرف شخصا يعمل </a:t>
            </a:r>
            <a:r>
              <a:rPr lang="ar-SA" sz="1000" baseline="0" dirty="0" err="1" smtClean="0">
                <a:latin typeface="Times New Roman" pitchFamily="18" charset="0"/>
                <a:ea typeface="ＭＳ Ｐゴシック" charset="-128"/>
              </a:rPr>
              <a:t>هناك.</a:t>
            </a:r>
            <a:r>
              <a:rPr lang="ar-SA" sz="1000" baseline="0" dirty="0" smtClean="0">
                <a:latin typeface="Times New Roman" pitchFamily="18" charset="0"/>
                <a:ea typeface="ＭＳ Ｐゴシック" charset="-128"/>
              </a:rPr>
              <a:t> تأكدوا من أن رسالة الغلاف والسيرة  الذاتية مكيفة مع رسالة تلك الشركة ومجال عملها وخصوصيات الوظيفة</a:t>
            </a:r>
          </a:p>
          <a:p>
            <a:pPr algn="r" rtl="1" eaLnBrk="1" hangingPunct="1"/>
            <a:endParaRPr lang="ar-SA" sz="1000" baseline="0" dirty="0" smtClean="0">
              <a:latin typeface="Times New Roman" pitchFamily="18" charset="0"/>
              <a:ea typeface="ＭＳ Ｐゴシック" charset="-128"/>
            </a:endParaRPr>
          </a:p>
          <a:p>
            <a:pPr algn="r" rtl="1" eaLnBrk="1" hangingPunct="1"/>
            <a:r>
              <a:rPr lang="ar-SA" sz="1000" baseline="0" dirty="0" smtClean="0">
                <a:latin typeface="Times New Roman" pitchFamily="18" charset="0"/>
                <a:ea typeface="ＭＳ Ｐゴシック" charset="-128"/>
              </a:rPr>
              <a:t>الإنترنت</a:t>
            </a:r>
          </a:p>
          <a:p>
            <a:pPr algn="r" rtl="1" eaLnBrk="1" hangingPunct="1"/>
            <a:r>
              <a:rPr lang="ar-SA" sz="1000" baseline="0" dirty="0" smtClean="0">
                <a:latin typeface="Times New Roman" pitchFamily="18" charset="0"/>
                <a:ea typeface="ＭＳ Ｐゴシック" charset="-128"/>
              </a:rPr>
              <a:t>الإنترنت هي الطريقة الأسرع للبحث عن عمل وتحتوي على آخر المعلومات وأكثرها عن الوظائف المتوفرة ما يعطيك الشعور بالراحة حيث تعظم من قدرتك على </a:t>
            </a:r>
            <a:r>
              <a:rPr lang="ar-SA" sz="1000" baseline="0" dirty="0" err="1" smtClean="0">
                <a:latin typeface="Times New Roman" pitchFamily="18" charset="0"/>
                <a:ea typeface="ＭＳ Ｐゴシック" charset="-128"/>
              </a:rPr>
              <a:t>الإنتاج.</a:t>
            </a:r>
            <a:r>
              <a:rPr lang="ar-SA" sz="1000" baseline="0" dirty="0" smtClean="0">
                <a:latin typeface="Times New Roman" pitchFamily="18" charset="0"/>
                <a:ea typeface="ＭＳ Ｐゴシック" charset="-128"/>
              </a:rPr>
              <a:t> يمكنك أن تتعرف على  الشواغر وأن تطبق بنقرة على </a:t>
            </a:r>
            <a:r>
              <a:rPr lang="ar-SA" sz="1000" baseline="0" dirty="0" err="1" smtClean="0">
                <a:latin typeface="Times New Roman" pitchFamily="18" charset="0"/>
                <a:ea typeface="ＭＳ Ｐゴシック" charset="-128"/>
              </a:rPr>
              <a:t>الحاسوب.</a:t>
            </a:r>
            <a:r>
              <a:rPr lang="ar-SA" sz="1000" baseline="0" dirty="0" smtClean="0">
                <a:latin typeface="Times New Roman" pitchFamily="18" charset="0"/>
                <a:ea typeface="ＭＳ Ｐゴシック" charset="-128"/>
              </a:rPr>
              <a:t> ويمكنك البحث عن الشركات والتواصل مع المسئولين عن التوظيف والبحث بسرعة.</a:t>
            </a:r>
            <a:endParaRPr lang="en-US" sz="1000" dirty="0" smtClean="0">
              <a:latin typeface="Times New Roman" pitchFamily="18" charset="0"/>
              <a:ea typeface="ＭＳ Ｐゴシック" charset="-128"/>
            </a:endParaRPr>
          </a:p>
          <a:p>
            <a:pPr eaLnBrk="1" hangingPunct="1"/>
            <a:endParaRPr lang="en-US" sz="1000" dirty="0" smtClean="0">
              <a:latin typeface="Times New Roman" pitchFamily="18" charset="0"/>
              <a:ea typeface="ＭＳ Ｐゴシック" charset="-128"/>
            </a:endParaRPr>
          </a:p>
          <a:p>
            <a:pPr eaLnBrk="1" hangingPunct="1"/>
            <a:endParaRPr lang="en-US" dirty="0" smtClean="0">
              <a:latin typeface="Times New Roman" pitchFamily="18" charset="0"/>
              <a:ea typeface="ＭＳ Ｐゴシック" charset="-128"/>
            </a:endParaRPr>
          </a:p>
          <a:p>
            <a:pPr algn="r" rtl="1" eaLnBrk="1" hangingPunct="1"/>
            <a:r>
              <a:rPr lang="ar-SA" dirty="0" smtClean="0">
                <a:latin typeface="Times New Roman" pitchFamily="18" charset="0"/>
                <a:ea typeface="ＭＳ Ｐゴシック" charset="-128"/>
              </a:rPr>
              <a:t>إعلانات طلب المساعدة</a:t>
            </a:r>
          </a:p>
          <a:p>
            <a:pPr algn="r" rtl="1" eaLnBrk="1" hangingPunct="1"/>
            <a:r>
              <a:rPr lang="ar-SA" dirty="0" smtClean="0">
                <a:latin typeface="Times New Roman" pitchFamily="18" charset="0"/>
                <a:ea typeface="ＭＳ Ｐゴシック" charset="-128"/>
              </a:rPr>
              <a:t>هناك الكثير من الوظائف في الإدارة</a:t>
            </a:r>
            <a:r>
              <a:rPr lang="ar-SA" baseline="0" dirty="0" smtClean="0">
                <a:latin typeface="Times New Roman" pitchFamily="18" charset="0"/>
                <a:ea typeface="ＭＳ Ｐゴシック" charset="-128"/>
              </a:rPr>
              <a:t> المتوسطة وما يقل عنها في الصحف المحلية في صفحة الإعلانات </a:t>
            </a:r>
            <a:r>
              <a:rPr lang="ar-SA" baseline="0" dirty="0" err="1" smtClean="0">
                <a:latin typeface="Times New Roman" pitchFamily="18" charset="0"/>
                <a:ea typeface="ＭＳ Ｐゴシック" charset="-128"/>
              </a:rPr>
              <a:t>المبوبة.</a:t>
            </a:r>
            <a:r>
              <a:rPr lang="ar-SA" baseline="0" dirty="0" smtClean="0">
                <a:latin typeface="Times New Roman" pitchFamily="18" charset="0"/>
                <a:ea typeface="ＭＳ Ｐゴシック" charset="-128"/>
              </a:rPr>
              <a:t> والاحتمال أن تكون الشركة  الموظفة محلية ما يضمن لك رحلة أقصر ودعما </a:t>
            </a:r>
            <a:r>
              <a:rPr lang="ar-SA" baseline="0" dirty="0" err="1" smtClean="0">
                <a:latin typeface="Times New Roman" pitchFamily="18" charset="0"/>
                <a:ea typeface="ＭＳ Ｐゴシック" charset="-128"/>
              </a:rPr>
              <a:t>محليا.</a:t>
            </a:r>
            <a:r>
              <a:rPr lang="ar-SA" baseline="0" dirty="0" smtClean="0">
                <a:latin typeface="Times New Roman" pitchFamily="18" charset="0"/>
                <a:ea typeface="ＭＳ Ｐゴシック" charset="-128"/>
              </a:rPr>
              <a:t> وقد كانت الصحف تستخدم </a:t>
            </a:r>
            <a:r>
              <a:rPr lang="ar-SA" baseline="0" dirty="0" err="1" smtClean="0">
                <a:latin typeface="Times New Roman" pitchFamily="18" charset="0"/>
                <a:ea typeface="ＭＳ Ｐゴシック" charset="-128"/>
              </a:rPr>
              <a:t>لعقود </a:t>
            </a:r>
            <a:r>
              <a:rPr lang="ar-SA" baseline="0" dirty="0" smtClean="0">
                <a:latin typeface="Times New Roman" pitchFamily="18" charset="0"/>
                <a:ea typeface="ＭＳ Ｐゴシック" charset="-128"/>
              </a:rPr>
              <a:t>– حيث يشعر الجميع بالراحة لاستخدام هذا  المصدر للمعلومات عن </a:t>
            </a:r>
            <a:r>
              <a:rPr lang="ar-SA" baseline="0" dirty="0" err="1" smtClean="0">
                <a:latin typeface="Times New Roman" pitchFamily="18" charset="0"/>
                <a:ea typeface="ＭＳ Ｐゴシック" charset="-128"/>
              </a:rPr>
              <a:t>الوظائف.</a:t>
            </a:r>
            <a:r>
              <a:rPr lang="ar-SA" baseline="0" dirty="0" smtClean="0">
                <a:latin typeface="Times New Roman" pitchFamily="18" charset="0"/>
                <a:ea typeface="ＭＳ Ｐゴシック" charset="-128"/>
              </a:rPr>
              <a:t> وتقريبا كافة الصحف من كل الأحجام تنشر إعلانات  الوظائف المبوبة.</a:t>
            </a:r>
            <a:endParaRPr lang="en-US" dirty="0" smtClean="0">
              <a:latin typeface="Times New Roman" pitchFamily="18" charset="0"/>
              <a:ea typeface="ＭＳ Ｐゴシック" charset="-128"/>
            </a:endParaRPr>
          </a:p>
          <a:p>
            <a:pPr eaLnBrk="1" hangingPunct="1"/>
            <a:endParaRPr lang="en-US" u="sng" dirty="0" smtClean="0">
              <a:latin typeface="Times New Roman" pitchFamily="18"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algn="r" rtl="1"/>
            <a:r>
              <a:rPr lang="ar-SA" sz="1000" b="1" dirty="0" smtClean="0">
                <a:latin typeface="Times New Roman" pitchFamily="18" charset="0"/>
                <a:ea typeface="ＭＳ Ｐゴシック" charset="-128"/>
              </a:rPr>
              <a:t>التشبيك</a:t>
            </a:r>
            <a:endParaRPr lang="ar-SA" sz="1000" b="0" dirty="0" smtClean="0">
              <a:latin typeface="Times New Roman" pitchFamily="18" charset="0"/>
              <a:ea typeface="ＭＳ Ｐゴシック" charset="-128"/>
            </a:endParaRPr>
          </a:p>
          <a:p>
            <a:pPr algn="r" rtl="1"/>
            <a:r>
              <a:rPr lang="ar-SA" sz="1000" b="0" dirty="0" smtClean="0">
                <a:latin typeface="Times New Roman" pitchFamily="18" charset="0"/>
                <a:ea typeface="ＭＳ Ｐゴシック" charset="-128"/>
              </a:rPr>
              <a:t>التشبيك هو المظلة التي تبحث</a:t>
            </a:r>
            <a:r>
              <a:rPr lang="ar-SA" sz="1000" b="0" baseline="0" dirty="0" smtClean="0">
                <a:latin typeface="Times New Roman" pitchFamily="18" charset="0"/>
                <a:ea typeface="ＭＳ Ｐゴシック" charset="-128"/>
              </a:rPr>
              <a:t> </a:t>
            </a:r>
            <a:r>
              <a:rPr lang="ar-SA" sz="1000" b="0" baseline="0" dirty="0" err="1" smtClean="0">
                <a:latin typeface="Times New Roman" pitchFamily="18" charset="0"/>
                <a:ea typeface="ＭＳ Ｐゴシック" charset="-128"/>
              </a:rPr>
              <a:t>ضمنها.</a:t>
            </a:r>
            <a:r>
              <a:rPr lang="ar-SA" sz="1000" b="0" baseline="0" dirty="0" smtClean="0">
                <a:latin typeface="Times New Roman" pitchFamily="18" charset="0"/>
                <a:ea typeface="ＭＳ Ｐゴシック" charset="-128"/>
              </a:rPr>
              <a:t> كل ما تقوم </a:t>
            </a:r>
            <a:r>
              <a:rPr lang="ar-SA" sz="1000" b="0" baseline="0" dirty="0" err="1" smtClean="0">
                <a:latin typeface="Times New Roman" pitchFamily="18" charset="0"/>
                <a:ea typeface="ＭＳ Ｐゴシック" charset="-128"/>
              </a:rPr>
              <a:t>به</a:t>
            </a:r>
            <a:r>
              <a:rPr lang="ar-SA" sz="1000" b="0" baseline="0" dirty="0" smtClean="0">
                <a:latin typeface="Times New Roman" pitchFamily="18" charset="0"/>
                <a:ea typeface="ＭＳ Ｐゴシック" charset="-128"/>
              </a:rPr>
              <a:t> يسهم في بناء </a:t>
            </a:r>
            <a:r>
              <a:rPr lang="ar-SA" sz="1000" b="0" baseline="0" dirty="0" err="1" smtClean="0">
                <a:latin typeface="Times New Roman" pitchFamily="18" charset="0"/>
                <a:ea typeface="ＭＳ Ｐゴシック" charset="-128"/>
              </a:rPr>
              <a:t>شبتك</a:t>
            </a:r>
            <a:r>
              <a:rPr lang="ar-SA" sz="1000" b="0" baseline="0" dirty="0" smtClean="0">
                <a:latin typeface="Times New Roman" pitchFamily="18" charset="0"/>
                <a:ea typeface="ＭＳ Ｐゴシック" charset="-128"/>
              </a:rPr>
              <a:t> </a:t>
            </a:r>
            <a:r>
              <a:rPr lang="ar-SA" sz="1000" b="0" baseline="0" dirty="0" err="1" smtClean="0">
                <a:latin typeface="Times New Roman" pitchFamily="18" charset="0"/>
                <a:ea typeface="ＭＳ Ｐゴシック" charset="-128"/>
              </a:rPr>
              <a:t>الخاصة </a:t>
            </a:r>
            <a:r>
              <a:rPr lang="ar-SA" sz="1000" b="0" baseline="0" dirty="0" smtClean="0">
                <a:latin typeface="Times New Roman" pitchFamily="18" charset="0"/>
                <a:ea typeface="ＭＳ Ｐゴシック" charset="-128"/>
              </a:rPr>
              <a:t>– من الاتصال بالأشخاص الذين تعرفهم، إلى حضور معارض الوظائف، إلى استهداف شركات بعينها والبحث على الإنترنت والرد على </a:t>
            </a:r>
            <a:r>
              <a:rPr lang="ar-SA" sz="1000" b="0" baseline="0" dirty="0" err="1" smtClean="0">
                <a:latin typeface="Times New Roman" pitchFamily="18" charset="0"/>
                <a:ea typeface="ＭＳ Ｐゴシック" charset="-128"/>
              </a:rPr>
              <a:t>الإعلانات.</a:t>
            </a:r>
            <a:r>
              <a:rPr lang="ar-SA" sz="1000" b="0" baseline="0" dirty="0" smtClean="0">
                <a:latin typeface="Times New Roman" pitchFamily="18" charset="0"/>
                <a:ea typeface="ＭＳ Ｐゴシック" charset="-128"/>
              </a:rPr>
              <a:t> حتى في عالم العمل المنحسر حاليا، فإن الشركات تبحث عن </a:t>
            </a:r>
            <a:r>
              <a:rPr lang="ar-SA" sz="1000" b="0" baseline="0" dirty="0" err="1" smtClean="0">
                <a:latin typeface="Times New Roman" pitchFamily="18" charset="0"/>
                <a:ea typeface="ＭＳ Ｐゴシック" charset="-128"/>
              </a:rPr>
              <a:t>مصادر </a:t>
            </a:r>
            <a:r>
              <a:rPr lang="ar-SA" sz="1000" b="0" baseline="0" dirty="0" smtClean="0">
                <a:latin typeface="Times New Roman" pitchFamily="18" charset="0"/>
                <a:ea typeface="ＭＳ Ｐゴシック" charset="-128"/>
              </a:rPr>
              <a:t>”معروفة“ لتملأ من خلالها الشواغر المتوفرة </a:t>
            </a:r>
            <a:r>
              <a:rPr lang="ar-SA" sz="1000" b="0" baseline="0" dirty="0" err="1" smtClean="0">
                <a:latin typeface="Times New Roman" pitchFamily="18" charset="0"/>
                <a:ea typeface="ＭＳ Ｐゴシック" charset="-128"/>
              </a:rPr>
              <a:t>لديها.</a:t>
            </a:r>
            <a:r>
              <a:rPr lang="ar-SA" sz="1000" b="0" baseline="0" dirty="0" smtClean="0">
                <a:latin typeface="Times New Roman" pitchFamily="18" charset="0"/>
                <a:ea typeface="ＭＳ Ｐゴシック" charset="-128"/>
              </a:rPr>
              <a:t> حتى وإن كانت الشركات قادرة على إنفاق مبالغ كبيرة على إعلانات الوظائف إلا أنها تعين سوى </a:t>
            </a:r>
            <a:r>
              <a:rPr lang="ar-SA" sz="1000" b="0" baseline="0" dirty="0" err="1" smtClean="0">
                <a:latin typeface="Times New Roman" pitchFamily="18" charset="0"/>
                <a:ea typeface="ＭＳ Ｐゴシック" charset="-128"/>
              </a:rPr>
              <a:t>40 </a:t>
            </a:r>
            <a:r>
              <a:rPr lang="ar-SA" sz="1000" b="0" baseline="0" dirty="0" smtClean="0">
                <a:latin typeface="Times New Roman" pitchFamily="18" charset="0"/>
                <a:ea typeface="ＭＳ Ｐゴシック" charset="-128"/>
              </a:rPr>
              <a:t>– </a:t>
            </a:r>
            <a:r>
              <a:rPr lang="ar-SA" sz="1000" b="0" baseline="0" dirty="0" err="1" smtClean="0">
                <a:latin typeface="Times New Roman" pitchFamily="18" charset="0"/>
                <a:ea typeface="ＭＳ Ｐゴシック" charset="-128"/>
              </a:rPr>
              <a:t>50 </a:t>
            </a:r>
            <a:r>
              <a:rPr lang="ar-SA" sz="1000" b="0" baseline="0" dirty="0" smtClean="0">
                <a:latin typeface="Times New Roman" pitchFamily="18" charset="0"/>
                <a:ea typeface="ＭＳ Ｐゴシック" charset="-128"/>
              </a:rPr>
              <a:t>% من كوادرها من خلال توصيات من زملاء وأفراد الأسرة </a:t>
            </a:r>
            <a:r>
              <a:rPr lang="ar-SA" sz="1000" b="0" baseline="0" dirty="0" err="1" smtClean="0">
                <a:latin typeface="Times New Roman" pitchFamily="18" charset="0"/>
                <a:ea typeface="ＭＳ Ｐゴシック" charset="-128"/>
              </a:rPr>
              <a:t>والأصدقاء.</a:t>
            </a:r>
            <a:r>
              <a:rPr lang="ar-SA" sz="1000" b="0" baseline="0" dirty="0" smtClean="0">
                <a:latin typeface="Times New Roman" pitchFamily="18" charset="0"/>
                <a:ea typeface="ＭＳ Ｐゴシック" charset="-128"/>
              </a:rPr>
              <a:t> تبين الأبحاث باستمرار أن التشبيك وسيلة ناجحة في البحث عن عمل.</a:t>
            </a:r>
          </a:p>
          <a:p>
            <a:pPr algn="r" rtl="1"/>
            <a:endParaRPr lang="ar-SA" sz="1000" b="0" baseline="0" dirty="0" smtClean="0">
              <a:latin typeface="Times New Roman" pitchFamily="18" charset="0"/>
              <a:ea typeface="ＭＳ Ｐゴシック" charset="-128"/>
            </a:endParaRPr>
          </a:p>
          <a:p>
            <a:pPr algn="r" rtl="1"/>
            <a:r>
              <a:rPr lang="ar-SA" sz="1000" b="0" baseline="0" dirty="0" smtClean="0">
                <a:latin typeface="Times New Roman" pitchFamily="18" charset="0"/>
                <a:ea typeface="ＭＳ Ｐゴシック" charset="-128"/>
              </a:rPr>
              <a:t>يستطيع التشبيك أن يزودك </a:t>
            </a:r>
            <a:r>
              <a:rPr lang="ar-SA" sz="1000" b="0" baseline="0" dirty="0" err="1" smtClean="0">
                <a:latin typeface="Times New Roman" pitchFamily="18" charset="0"/>
                <a:ea typeface="ＭＳ Ｐゴシック" charset="-128"/>
              </a:rPr>
              <a:t>بالمعرفة.</a:t>
            </a:r>
            <a:r>
              <a:rPr lang="ar-SA" sz="1000" b="0" baseline="0" dirty="0" smtClean="0">
                <a:latin typeface="Times New Roman" pitchFamily="18" charset="0"/>
                <a:ea typeface="ＭＳ Ｐゴシック" charset="-128"/>
              </a:rPr>
              <a:t> ويمكنك أن تحصل على معلومات عن التوجهات في الشركات التي تقوم بالتوظيف والتي </a:t>
            </a:r>
            <a:r>
              <a:rPr lang="ar-SA" sz="1000" b="0" baseline="0" dirty="0" err="1" smtClean="0">
                <a:latin typeface="Times New Roman" pitchFamily="18" charset="0"/>
                <a:ea typeface="ＭＳ Ｐゴシック" charset="-128"/>
              </a:rPr>
              <a:t>تعطيط</a:t>
            </a:r>
            <a:r>
              <a:rPr lang="ar-SA" sz="1000" b="0" baseline="0" dirty="0" smtClean="0">
                <a:latin typeface="Times New Roman" pitchFamily="18" charset="0"/>
                <a:ea typeface="ＭＳ Ｐゴシック" charset="-128"/>
              </a:rPr>
              <a:t> نظرة داخلية حول الشركات التي يمكنك مواصلة البحث فيها وتلك التي ينبغي أن </a:t>
            </a:r>
            <a:r>
              <a:rPr lang="ar-SA" sz="1000" b="0" baseline="0" dirty="0" err="1" smtClean="0">
                <a:latin typeface="Times New Roman" pitchFamily="18" charset="0"/>
                <a:ea typeface="ＭＳ Ｐゴシック" charset="-128"/>
              </a:rPr>
              <a:t>تتجنبها.</a:t>
            </a:r>
            <a:r>
              <a:rPr lang="ar-SA" sz="1000" b="0" baseline="0" dirty="0" smtClean="0">
                <a:latin typeface="Times New Roman" pitchFamily="18" charset="0"/>
                <a:ea typeface="ＭＳ Ｐゴシック" charset="-128"/>
              </a:rPr>
              <a:t> كما يمكنك أن تتعرف على أسماء ومواقع الأشخاص المكلفين </a:t>
            </a:r>
            <a:r>
              <a:rPr lang="ar-SA" sz="1000" b="0" baseline="0" dirty="0" err="1" smtClean="0">
                <a:latin typeface="Times New Roman" pitchFamily="18" charset="0"/>
                <a:ea typeface="ＭＳ Ｐゴシック" charset="-128"/>
              </a:rPr>
              <a:t>بالتعيين.</a:t>
            </a:r>
            <a:r>
              <a:rPr lang="ar-SA" sz="1000" b="0" baseline="0" dirty="0" smtClean="0">
                <a:latin typeface="Times New Roman" pitchFamily="18" charset="0"/>
                <a:ea typeface="ＭＳ Ｐゴシック" charset="-128"/>
              </a:rPr>
              <a:t> بدون شبكة  العلاقات قد لا تستطيع أن تجد تلك المعلومات أبدا.</a:t>
            </a:r>
          </a:p>
          <a:p>
            <a:pPr algn="r" rtl="1"/>
            <a:endParaRPr lang="ar-SA" sz="1000" b="0" baseline="0" dirty="0" smtClean="0">
              <a:latin typeface="Times New Roman" pitchFamily="18" charset="0"/>
              <a:ea typeface="ＭＳ Ｐゴシック" charset="-128"/>
            </a:endParaRPr>
          </a:p>
          <a:p>
            <a:pPr algn="r" rtl="1"/>
            <a:r>
              <a:rPr lang="ar-SA" sz="1000" b="0" baseline="0" dirty="0" smtClean="0">
                <a:latin typeface="Times New Roman" pitchFamily="18" charset="0"/>
                <a:ea typeface="ＭＳ Ｐゴシック" charset="-128"/>
              </a:rPr>
              <a:t>من أهم مزايا  التشبيك الناجع هو أنه يقدمك لأشخاص ذوي نفوذ </a:t>
            </a:r>
            <a:r>
              <a:rPr lang="ar-SA" sz="1000" b="0" baseline="0" dirty="0" err="1" smtClean="0">
                <a:latin typeface="Times New Roman" pitchFamily="18" charset="0"/>
                <a:ea typeface="ＭＳ Ｐゴシック" charset="-128"/>
              </a:rPr>
              <a:t>كبير.</a:t>
            </a:r>
            <a:r>
              <a:rPr lang="ar-SA" sz="1000" b="0" baseline="0" dirty="0" smtClean="0">
                <a:latin typeface="Times New Roman" pitchFamily="18" charset="0"/>
                <a:ea typeface="ＭＳ Ｐゴシック" charset="-128"/>
              </a:rPr>
              <a:t> وهم الأفراد الذين قد يكونون من صناع القرار الرئيسيين في </a:t>
            </a:r>
            <a:r>
              <a:rPr lang="ar-SA" sz="1000" b="0" baseline="0" dirty="0" err="1" smtClean="0">
                <a:latin typeface="Times New Roman" pitchFamily="18" charset="0"/>
                <a:ea typeface="ＭＳ Ｐゴシック" charset="-128"/>
              </a:rPr>
              <a:t>شركاتهم.</a:t>
            </a:r>
            <a:r>
              <a:rPr lang="ar-SA" sz="1000" b="0" baseline="0" dirty="0" smtClean="0">
                <a:latin typeface="Times New Roman" pitchFamily="18" charset="0"/>
                <a:ea typeface="ＭＳ Ｐゴシック" charset="-128"/>
              </a:rPr>
              <a:t> وقد تكون لهم القدرة على تحويل أحلامك إلى </a:t>
            </a:r>
            <a:r>
              <a:rPr lang="ar-SA" sz="1000" b="0" baseline="0" dirty="0" err="1" smtClean="0">
                <a:latin typeface="Times New Roman" pitchFamily="18" charset="0"/>
                <a:ea typeface="ＭＳ Ｐゴシック" charset="-128"/>
              </a:rPr>
              <a:t>حقيقة.</a:t>
            </a:r>
            <a:r>
              <a:rPr lang="ar-SA" sz="1000" b="0" baseline="0" dirty="0" smtClean="0">
                <a:latin typeface="Times New Roman" pitchFamily="18" charset="0"/>
                <a:ea typeface="ＭＳ Ｐゴシック" charset="-128"/>
              </a:rPr>
              <a:t> من خلال المنظمات الأهلية وغيرها من المجموعات تستطيع أن تفتح لنفسك بابا إلى عالم كان يمكن أن يكون موصدا في وجهك بدون تلك </a:t>
            </a:r>
            <a:r>
              <a:rPr lang="ar-SA" sz="1000" b="0" baseline="0" dirty="0" err="1" smtClean="0">
                <a:latin typeface="Times New Roman" pitchFamily="18" charset="0"/>
                <a:ea typeface="ＭＳ Ｐゴシック" charset="-128"/>
              </a:rPr>
              <a:t>العلاقات </a:t>
            </a:r>
            <a:r>
              <a:rPr lang="ar-SA" sz="1000" b="0" baseline="0" dirty="0" smtClean="0">
                <a:latin typeface="Times New Roman" pitchFamily="18" charset="0"/>
                <a:ea typeface="ＭＳ Ｐゴシック" charset="-128"/>
              </a:rPr>
              <a:t>– المصدر </a:t>
            </a:r>
            <a:r>
              <a:rPr lang="en-US" sz="1000" b="0" baseline="0" dirty="0" smtClean="0">
                <a:latin typeface="Times New Roman" pitchFamily="18" charset="0"/>
                <a:ea typeface="ＭＳ Ｐゴシック" charset="-128"/>
              </a:rPr>
              <a:t>Professional resumes.com</a:t>
            </a:r>
            <a:endParaRPr lang="ar-SA" sz="1000" b="0" baseline="0" dirty="0" smtClean="0">
              <a:latin typeface="Times New Roman" pitchFamily="18" charset="0"/>
              <a:ea typeface="ＭＳ Ｐゴシック" charset="-128"/>
            </a:endParaRPr>
          </a:p>
          <a:p>
            <a:pPr algn="r" rtl="1"/>
            <a:endParaRPr lang="en-US" sz="1000" b="1"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xfrm>
            <a:off x="935038" y="4414838"/>
            <a:ext cx="5140325" cy="4184650"/>
          </a:xfrm>
          <a:noFill/>
          <a:ln/>
        </p:spPr>
        <p:txBody>
          <a:bodyPr lIns="90628" tIns="45313" rIns="90628" bIns="45313"/>
          <a:lstStyle/>
          <a:p>
            <a:pPr algn="r" defTabSz="179388" rtl="1" eaLnBrk="1" hangingPunct="1">
              <a:spcBef>
                <a:spcPct val="0"/>
              </a:spcBef>
              <a:tabLst>
                <a:tab pos="177800" algn="l"/>
              </a:tabLst>
            </a:pPr>
            <a:r>
              <a:rPr lang="ar-SA" sz="1000" b="1" dirty="0" smtClean="0">
                <a:latin typeface="Times New Roman" pitchFamily="18" charset="0"/>
                <a:ea typeface="ＭＳ Ｐゴシック" charset="-128"/>
              </a:rPr>
              <a:t>شبكتك</a:t>
            </a:r>
          </a:p>
          <a:p>
            <a:pPr algn="r" defTabSz="179388" rtl="1" eaLnBrk="1" hangingPunct="1">
              <a:spcBef>
                <a:spcPct val="0"/>
              </a:spcBef>
              <a:tabLst>
                <a:tab pos="177800" algn="l"/>
              </a:tabLst>
            </a:pPr>
            <a:r>
              <a:rPr lang="ar-SA" sz="1000" b="0" dirty="0" smtClean="0">
                <a:latin typeface="Times New Roman" pitchFamily="18" charset="0"/>
                <a:ea typeface="ＭＳ Ｐゴシック" charset="-128"/>
              </a:rPr>
              <a:t>لنبدأ بأهم مصدر للوظائف من بين مصادرك: </a:t>
            </a:r>
            <a:r>
              <a:rPr lang="ar-SA" sz="1000" b="0" u="sng" dirty="0" smtClean="0">
                <a:latin typeface="Times New Roman" pitchFamily="18" charset="0"/>
                <a:ea typeface="ＭＳ Ｐゴシック" charset="-128"/>
              </a:rPr>
              <a:t>كل شخص </a:t>
            </a:r>
            <a:r>
              <a:rPr lang="ar-SA" sz="1000" b="0" u="sng" dirty="0" err="1" smtClean="0">
                <a:latin typeface="Times New Roman" pitchFamily="18" charset="0"/>
                <a:ea typeface="ＭＳ Ｐゴシック" charset="-128"/>
              </a:rPr>
              <a:t>تعرفه</a:t>
            </a:r>
            <a:r>
              <a:rPr lang="ar-SA" sz="1000" b="0" u="none" dirty="0" err="1" smtClean="0">
                <a:latin typeface="Times New Roman" pitchFamily="18" charset="0"/>
                <a:ea typeface="ＭＳ Ｐゴシック" charset="-128"/>
              </a:rPr>
              <a:t>.</a:t>
            </a:r>
            <a:r>
              <a:rPr lang="ar-SA" sz="1000" b="0" u="none" dirty="0" smtClean="0">
                <a:latin typeface="Times New Roman" pitchFamily="18" charset="0"/>
                <a:ea typeface="ＭＳ Ｐゴシック" charset="-128"/>
              </a:rPr>
              <a:t> الأشخاص الذين تعرفهم يستطيعون مساعدتك</a:t>
            </a:r>
            <a:r>
              <a:rPr lang="ar-SA" sz="1000" b="0" u="none" baseline="0" dirty="0" smtClean="0">
                <a:latin typeface="Times New Roman" pitchFamily="18" charset="0"/>
                <a:ea typeface="ＭＳ Ｐゴシック" charset="-128"/>
              </a:rPr>
              <a:t> على إيجاد </a:t>
            </a:r>
            <a:r>
              <a:rPr lang="ar-SA" sz="1000" b="0" u="none" baseline="0" dirty="0" err="1" smtClean="0">
                <a:latin typeface="Times New Roman" pitchFamily="18" charset="0"/>
                <a:ea typeface="ＭＳ Ｐゴシック" charset="-128"/>
              </a:rPr>
              <a:t>عمل.</a:t>
            </a:r>
            <a:r>
              <a:rPr lang="ar-SA" sz="1000" b="0" u="none" baseline="0" dirty="0" smtClean="0">
                <a:latin typeface="Times New Roman" pitchFamily="18" charset="0"/>
                <a:ea typeface="ＭＳ Ｐゴシック" charset="-128"/>
              </a:rPr>
              <a:t> اطلب من عائلتك وأصدقائك وزملائك السابقين وغيرهم إذا كانوا يعرفون شخصا قادرا على مساعدتك في البحث عن </a:t>
            </a:r>
            <a:r>
              <a:rPr lang="ar-SA" sz="1000" b="0" u="none" baseline="0" dirty="0" err="1" smtClean="0">
                <a:latin typeface="Times New Roman" pitchFamily="18" charset="0"/>
                <a:ea typeface="ＭＳ Ｐゴシック" charset="-128"/>
              </a:rPr>
              <a:t>عمل.</a:t>
            </a:r>
            <a:r>
              <a:rPr lang="ar-SA" sz="1000" b="0" u="none" baseline="0" dirty="0" smtClean="0">
                <a:latin typeface="Times New Roman" pitchFamily="18" charset="0"/>
                <a:ea typeface="ＭＳ Ｐゴシック" charset="-128"/>
              </a:rPr>
              <a:t> هذا النهج الشخصي في إيجاد عمل غالبا ما يأتي بأفضل النتائج.</a:t>
            </a:r>
          </a:p>
          <a:p>
            <a:pPr algn="r" defTabSz="179388" rtl="1" eaLnBrk="1" hangingPunct="1">
              <a:spcBef>
                <a:spcPct val="0"/>
              </a:spcBef>
              <a:tabLst>
                <a:tab pos="177800" algn="l"/>
              </a:tabLst>
            </a:pPr>
            <a:endParaRPr lang="ar-SA" sz="1000" b="0" u="none" baseline="0" dirty="0" smtClean="0">
              <a:latin typeface="Times New Roman" pitchFamily="18" charset="0"/>
              <a:ea typeface="ＭＳ Ｐゴシック" charset="-128"/>
            </a:endParaRPr>
          </a:p>
          <a:p>
            <a:pPr algn="r" defTabSz="179388" rtl="1" eaLnBrk="1" hangingPunct="1">
              <a:spcBef>
                <a:spcPct val="0"/>
              </a:spcBef>
              <a:tabLst>
                <a:tab pos="177800" algn="l"/>
              </a:tabLst>
            </a:pPr>
            <a:r>
              <a:rPr lang="ar-SA" sz="1000" b="0" u="none" baseline="0" dirty="0" smtClean="0">
                <a:latin typeface="Times New Roman" pitchFamily="18" charset="0"/>
                <a:ea typeface="ＭＳ Ｐゴシック" charset="-128"/>
              </a:rPr>
              <a:t>أسهل طريقة لبناء </a:t>
            </a:r>
            <a:r>
              <a:rPr lang="ar-SA" sz="1000" b="0" u="none" baseline="0" dirty="0" err="1" smtClean="0">
                <a:latin typeface="Times New Roman" pitchFamily="18" charset="0"/>
                <a:ea typeface="ＭＳ Ｐゴシック" charset="-128"/>
              </a:rPr>
              <a:t>شبتك</a:t>
            </a:r>
            <a:r>
              <a:rPr lang="ar-SA" sz="1000" b="0" u="none" baseline="0" dirty="0" smtClean="0">
                <a:latin typeface="Times New Roman" pitchFamily="18" charset="0"/>
                <a:ea typeface="ＭＳ Ｐゴシック" charset="-128"/>
              </a:rPr>
              <a:t> الخاصة هي عمل قائمة تتراوح بين 50 إلى 100 شخص تعرفهم </a:t>
            </a:r>
            <a:r>
              <a:rPr lang="ar-SA" sz="1000" b="0" u="none" baseline="0" dirty="0" err="1" smtClean="0">
                <a:latin typeface="Times New Roman" pitchFamily="18" charset="0"/>
                <a:ea typeface="ＭＳ Ｐゴシック" charset="-128"/>
              </a:rPr>
              <a:t>مسبقا.</a:t>
            </a:r>
            <a:r>
              <a:rPr lang="ar-SA" sz="1000" b="0" u="none" baseline="0" dirty="0" smtClean="0">
                <a:latin typeface="Times New Roman" pitchFamily="18" charset="0"/>
                <a:ea typeface="ＭＳ Ｐゴシック" charset="-128"/>
              </a:rPr>
              <a:t> ويمكن أن تشمل القائمة على الأصدقاء والجيران والمعارف الاجتماعيين ومدرسي الأولاد ومدرسيك أنت </a:t>
            </a:r>
            <a:r>
              <a:rPr lang="ar-SA" sz="1000" b="0" u="none" baseline="0" dirty="0" err="1" smtClean="0">
                <a:latin typeface="Times New Roman" pitchFamily="18" charset="0"/>
                <a:ea typeface="ＭＳ Ｐゴシック" charset="-128"/>
              </a:rPr>
              <a:t>وغيرهم.</a:t>
            </a:r>
            <a:r>
              <a:rPr lang="ar-SA" sz="1000" b="0" u="none" baseline="0" dirty="0" smtClean="0">
                <a:latin typeface="Times New Roman" pitchFamily="18" charset="0"/>
                <a:ea typeface="ＭＳ Ｐゴシック" charset="-128"/>
              </a:rPr>
              <a:t> المعارف الجيدون هم الأشخاص الذين يعرفونك ويقدرونك ويرغبون في مساعدتك.</a:t>
            </a:r>
          </a:p>
          <a:p>
            <a:pPr algn="r" defTabSz="179388" rtl="1" eaLnBrk="1" hangingPunct="1">
              <a:spcBef>
                <a:spcPct val="0"/>
              </a:spcBef>
              <a:tabLst>
                <a:tab pos="177800" algn="l"/>
              </a:tabLst>
            </a:pPr>
            <a:endParaRPr lang="ar-SA" sz="1000" b="0" u="none" baseline="0" dirty="0" smtClean="0">
              <a:latin typeface="Times New Roman" pitchFamily="18" charset="0"/>
              <a:ea typeface="ＭＳ Ｐゴシック" charset="-128"/>
            </a:endParaRPr>
          </a:p>
          <a:p>
            <a:pPr algn="r" defTabSz="179388" rtl="1" eaLnBrk="1" hangingPunct="1">
              <a:spcBef>
                <a:spcPct val="0"/>
              </a:spcBef>
              <a:tabLst>
                <a:tab pos="177800" algn="l"/>
              </a:tabLst>
            </a:pPr>
            <a:r>
              <a:rPr lang="ar-SA" sz="1000" b="0" u="none" baseline="0" dirty="0" smtClean="0">
                <a:latin typeface="Times New Roman" pitchFamily="18" charset="0"/>
                <a:ea typeface="ＭＳ Ｐゴシック" charset="-128"/>
              </a:rPr>
              <a:t>من المزايا الملموسة للتشبيك هو أنها تضفي حسا بالأمل </a:t>
            </a:r>
            <a:r>
              <a:rPr lang="ar-SA" sz="1000" b="0" u="none" baseline="0" dirty="0" err="1" smtClean="0">
                <a:latin typeface="Times New Roman" pitchFamily="18" charset="0"/>
                <a:ea typeface="ＭＳ Ｐゴシック" charset="-128"/>
              </a:rPr>
              <a:t>لديك.</a:t>
            </a:r>
            <a:r>
              <a:rPr lang="ar-SA" sz="1000" b="0" u="none" baseline="0" dirty="0" smtClean="0">
                <a:latin typeface="Times New Roman" pitchFamily="18" charset="0"/>
                <a:ea typeface="ＭＳ Ｐゴシック" charset="-128"/>
              </a:rPr>
              <a:t> لنسمِ الأشياء بأسمائها فإن البحث عن عمل يمكن أن يصبح شيئا </a:t>
            </a:r>
            <a:r>
              <a:rPr lang="ar-SA" sz="1000" b="0" u="none" baseline="0" dirty="0" err="1" smtClean="0">
                <a:latin typeface="Times New Roman" pitchFamily="18" charset="0"/>
                <a:ea typeface="ＭＳ Ｐゴシック" charset="-128"/>
              </a:rPr>
              <a:t>مضنيا.</a:t>
            </a:r>
            <a:r>
              <a:rPr lang="ar-SA" sz="1000" b="0" u="none" baseline="0" dirty="0" smtClean="0">
                <a:latin typeface="Times New Roman" pitchFamily="18" charset="0"/>
                <a:ea typeface="ＭＳ Ｐゴシック" charset="-128"/>
              </a:rPr>
              <a:t> وأنت بحاجة للتشجيع في كل خطوة على  </a:t>
            </a:r>
            <a:r>
              <a:rPr lang="ar-SA" sz="1000" b="0" u="none" baseline="0" dirty="0" err="1" smtClean="0">
                <a:latin typeface="Times New Roman" pitchFamily="18" charset="0"/>
                <a:ea typeface="ＭＳ Ｐゴシック" charset="-128"/>
              </a:rPr>
              <a:t>الطريق.</a:t>
            </a:r>
            <a:r>
              <a:rPr lang="ar-SA" sz="1000" b="0" u="none" baseline="0" dirty="0" smtClean="0">
                <a:latin typeface="Times New Roman" pitchFamily="18" charset="0"/>
                <a:ea typeface="ＭＳ Ｐゴシック" charset="-128"/>
              </a:rPr>
              <a:t> الأشخاص الذين يشكلون جزءا من </a:t>
            </a:r>
            <a:r>
              <a:rPr lang="ar-SA" sz="1000" b="0" u="none" baseline="0" dirty="0" err="1" smtClean="0">
                <a:latin typeface="Times New Roman" pitchFamily="18" charset="0"/>
                <a:ea typeface="ＭＳ Ｐゴシック" charset="-128"/>
              </a:rPr>
              <a:t>شبتك</a:t>
            </a:r>
            <a:r>
              <a:rPr lang="ar-SA" sz="1000" b="0" u="none" baseline="0" dirty="0" smtClean="0">
                <a:latin typeface="Times New Roman" pitchFamily="18" charset="0"/>
                <a:ea typeface="ＭＳ Ｐゴシック" charset="-128"/>
              </a:rPr>
              <a:t> الداعمة قادرون على تشجيعك ومساعدتك على المرور بتلك </a:t>
            </a:r>
            <a:r>
              <a:rPr lang="ar-SA" sz="1000" b="0" u="none" baseline="0" dirty="0" err="1" smtClean="0">
                <a:latin typeface="Times New Roman" pitchFamily="18" charset="0"/>
                <a:ea typeface="ＭＳ Ｐゴシック" charset="-128"/>
              </a:rPr>
              <a:t>الفترة.</a:t>
            </a:r>
            <a:r>
              <a:rPr lang="ar-SA" sz="1000" b="0" u="none" baseline="0" dirty="0" smtClean="0">
                <a:latin typeface="Times New Roman" pitchFamily="18" charset="0"/>
                <a:ea typeface="ＭＳ Ｐゴシック" charset="-128"/>
              </a:rPr>
              <a:t> وبهذا لا تشعر بأنك وحدك في هذا العمل بل على العكس تجد ممن حولك أشخاص قادرين على أن يشكلوا مصدر إلهام بالنسبة لك.</a:t>
            </a:r>
          </a:p>
          <a:p>
            <a:pPr algn="r" defTabSz="179388" rtl="1" eaLnBrk="1" hangingPunct="1">
              <a:spcBef>
                <a:spcPct val="0"/>
              </a:spcBef>
              <a:tabLst>
                <a:tab pos="177800" algn="l"/>
              </a:tabLst>
            </a:pPr>
            <a:endParaRPr lang="ar-SA" sz="1000" b="0" u="none" baseline="0" dirty="0" smtClean="0">
              <a:latin typeface="Times New Roman" pitchFamily="18" charset="0"/>
              <a:ea typeface="ＭＳ Ｐゴシック" charset="-128"/>
            </a:endParaRPr>
          </a:p>
          <a:p>
            <a:pPr algn="r" defTabSz="179388" rtl="1" eaLnBrk="1" hangingPunct="1">
              <a:spcBef>
                <a:spcPct val="0"/>
              </a:spcBef>
              <a:tabLst>
                <a:tab pos="177800" algn="l"/>
              </a:tabLst>
            </a:pPr>
            <a:r>
              <a:rPr lang="ar-SA" sz="1000" b="1" u="none" baseline="0" dirty="0" smtClean="0">
                <a:latin typeface="Times New Roman" pitchFamily="18" charset="0"/>
                <a:ea typeface="ＭＳ Ｐゴシック" charset="-128"/>
              </a:rPr>
              <a:t>تمرين اختياري على  </a:t>
            </a:r>
            <a:r>
              <a:rPr lang="ar-SA" sz="1000" b="1" u="none" baseline="0" dirty="0" err="1" smtClean="0">
                <a:latin typeface="Times New Roman" pitchFamily="18" charset="0"/>
                <a:ea typeface="ＭＳ Ｐゴシック" charset="-128"/>
              </a:rPr>
              <a:t>التشبيك </a:t>
            </a:r>
            <a:r>
              <a:rPr lang="ar-SA" sz="1000" b="1" u="none" baseline="0" dirty="0" smtClean="0">
                <a:latin typeface="Times New Roman" pitchFamily="18" charset="0"/>
                <a:ea typeface="ＭＳ Ｐゴシック" charset="-128"/>
              </a:rPr>
              <a:t>– </a:t>
            </a:r>
            <a:r>
              <a:rPr lang="ar-SA" sz="1000" b="0" u="none" baseline="0" dirty="0" smtClean="0">
                <a:latin typeface="Times New Roman" pitchFamily="18" charset="0"/>
                <a:ea typeface="ＭＳ Ｐゴシック" charset="-128"/>
              </a:rPr>
              <a:t>أنشئ خريطة التشبيك الخاصة بك.</a:t>
            </a:r>
            <a:endParaRPr lang="en-GB" sz="1000" b="1" dirty="0" smtClean="0">
              <a:latin typeface="Times New Roman" pitchFamily="18"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35038" y="4414838"/>
            <a:ext cx="5140325" cy="4184650"/>
          </a:xfrm>
          <a:noFill/>
          <a:ln/>
        </p:spPr>
        <p:txBody>
          <a:bodyPr lIns="90628" tIns="45313" rIns="90628" bIns="45313"/>
          <a:lstStyle/>
          <a:p>
            <a:pPr algn="r" rtl="1"/>
            <a:r>
              <a:rPr lang="ar-SA" sz="1000" dirty="0" smtClean="0">
                <a:latin typeface="Times New Roman" pitchFamily="18" charset="0"/>
                <a:ea typeface="ＭＳ Ｐゴシック" charset="-128"/>
              </a:rPr>
              <a:t>تقنيات المخابرات الهاتفية</a:t>
            </a:r>
          </a:p>
          <a:p>
            <a:pPr algn="r" rtl="1"/>
            <a:r>
              <a:rPr lang="ar-SA" sz="1000" dirty="0" smtClean="0">
                <a:latin typeface="Times New Roman" pitchFamily="18" charset="0"/>
                <a:ea typeface="ＭＳ Ｐゴシック" charset="-128"/>
              </a:rPr>
              <a:t>حتى</a:t>
            </a:r>
            <a:r>
              <a:rPr lang="ar-SA" sz="1000" baseline="0" dirty="0" smtClean="0">
                <a:latin typeface="Times New Roman" pitchFamily="18" charset="0"/>
                <a:ea typeface="ＭＳ Ｐゴシック" charset="-128"/>
              </a:rPr>
              <a:t> تجعلوا من نشاط التشبيك فعالا، يلزمكم ملخص مدته 30 ثانية يعرف بكم من أنتم وما الذي تبحثون </a:t>
            </a:r>
            <a:r>
              <a:rPr lang="ar-SA" sz="1000" baseline="0" dirty="0" err="1" smtClean="0">
                <a:latin typeface="Times New Roman" pitchFamily="18" charset="0"/>
                <a:ea typeface="ＭＳ Ｐゴシック" charset="-128"/>
              </a:rPr>
              <a:t>عنه.</a:t>
            </a:r>
            <a:r>
              <a:rPr lang="ar-SA" sz="1000" baseline="0" dirty="0" smtClean="0">
                <a:latin typeface="Times New Roman" pitchFamily="18" charset="0"/>
                <a:ea typeface="ＭＳ Ｐゴシック" charset="-128"/>
              </a:rPr>
              <a:t> احفظوه عن ظهر قلب واسردوه على كل شخص </a:t>
            </a:r>
            <a:r>
              <a:rPr lang="ar-SA" sz="1000" baseline="0" dirty="0" err="1" smtClean="0">
                <a:latin typeface="Times New Roman" pitchFamily="18" charset="0"/>
                <a:ea typeface="ＭＳ Ｐゴシック" charset="-128"/>
              </a:rPr>
              <a:t>تلتقيونه</a:t>
            </a:r>
            <a:r>
              <a:rPr lang="ar-SA" sz="1000" baseline="0" dirty="0" smtClean="0">
                <a:latin typeface="Times New Roman" pitchFamily="18" charset="0"/>
                <a:ea typeface="ＭＳ Ｐゴシック" charset="-128"/>
              </a:rPr>
              <a:t> واستخدموه على سبيل التقديم في </a:t>
            </a:r>
            <a:r>
              <a:rPr lang="ar-SA" sz="1000" baseline="0" dirty="0" err="1" smtClean="0">
                <a:latin typeface="Times New Roman" pitchFamily="18" charset="0"/>
                <a:ea typeface="ＭＳ Ｐゴシック" charset="-128"/>
              </a:rPr>
              <a:t>اتصالاتكم.</a:t>
            </a:r>
            <a:r>
              <a:rPr lang="ar-SA" sz="1000" baseline="0" dirty="0" smtClean="0">
                <a:latin typeface="Times New Roman" pitchFamily="18" charset="0"/>
                <a:ea typeface="ＭＳ Ｐゴシック" charset="-128"/>
              </a:rPr>
              <a:t> مثال على ذلك يمكن أن </a:t>
            </a:r>
            <a:r>
              <a:rPr lang="ar-SA" sz="1000" baseline="0" dirty="0" err="1" smtClean="0">
                <a:latin typeface="Times New Roman" pitchFamily="18" charset="0"/>
                <a:ea typeface="ＭＳ Ｐゴシック" charset="-128"/>
              </a:rPr>
              <a:t>يكون:</a:t>
            </a:r>
            <a:endParaRPr lang="ar-SA" sz="1000" baseline="0" dirty="0" smtClean="0">
              <a:latin typeface="Times New Roman" pitchFamily="18" charset="0"/>
              <a:ea typeface="ＭＳ Ｐゴシック" charset="-128"/>
            </a:endParaRPr>
          </a:p>
          <a:p>
            <a:pPr algn="r" rtl="1"/>
            <a:r>
              <a:rPr lang="ar-SA" sz="1000" baseline="0" dirty="0" smtClean="0">
                <a:latin typeface="Times New Roman" pitchFamily="18" charset="0"/>
                <a:ea typeface="ＭＳ Ｐゴシック" charset="-128"/>
              </a:rPr>
              <a:t>[اسمي </a:t>
            </a:r>
            <a:r>
              <a:rPr lang="ar-SA" sz="1000" baseline="0" dirty="0" err="1" smtClean="0">
                <a:latin typeface="Times New Roman" pitchFamily="18" charset="0"/>
                <a:ea typeface="ＭＳ Ｐゴシック" charset="-128"/>
              </a:rPr>
              <a:t>جانيب</a:t>
            </a:r>
            <a:r>
              <a:rPr lang="ar-SA" sz="1000" baseline="0" dirty="0" smtClean="0">
                <a:latin typeface="Times New Roman" pitchFamily="18" charset="0"/>
                <a:ea typeface="ＭＳ Ｐゴシック" charset="-128"/>
              </a:rPr>
              <a:t> سميث </a:t>
            </a:r>
            <a:r>
              <a:rPr lang="ar-SA" sz="1000" baseline="0" dirty="0" err="1" smtClean="0">
                <a:latin typeface="Times New Roman" pitchFamily="18" charset="0"/>
                <a:ea typeface="ＭＳ Ｐゴシック" charset="-128"/>
              </a:rPr>
              <a:t>وانا</a:t>
            </a:r>
            <a:r>
              <a:rPr lang="ar-SA" sz="1000" baseline="0" dirty="0" smtClean="0">
                <a:latin typeface="Times New Roman" pitchFamily="18" charset="0"/>
                <a:ea typeface="ＭＳ Ｐゴシック" charset="-128"/>
              </a:rPr>
              <a:t> أبحث عن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بالإضافة لسنوات الخبرة الثلاث كمندوب خدمات في مجال المساعدة في البحث عن وظائف </a:t>
            </a:r>
            <a:r>
              <a:rPr lang="ar-SA" sz="1000" baseline="0" dirty="0" err="1" smtClean="0">
                <a:latin typeface="Times New Roman" pitchFamily="18" charset="0"/>
                <a:ea typeface="ＭＳ Ｐゴシック" charset="-128"/>
              </a:rPr>
              <a:t>مؤقته</a:t>
            </a:r>
            <a:r>
              <a:rPr lang="ar-SA" sz="1000" baseline="0" dirty="0" smtClean="0">
                <a:latin typeface="Times New Roman" pitchFamily="18" charset="0"/>
                <a:ea typeface="ＭＳ Ｐゴシック" charset="-128"/>
              </a:rPr>
              <a:t>، لدي درجة جامعية من جامعة </a:t>
            </a:r>
            <a:r>
              <a:rPr lang="ar-SA" sz="1000" baseline="0" dirty="0" err="1" smtClean="0">
                <a:latin typeface="Times New Roman" pitchFamily="18" charset="0"/>
                <a:ea typeface="ＭＳ Ｐゴシック" charset="-128"/>
              </a:rPr>
              <a:t>أيوا</a:t>
            </a:r>
            <a:r>
              <a:rPr lang="ar-SA" sz="1000" baseline="0" dirty="0" smtClean="0">
                <a:latin typeface="Times New Roman" pitchFamily="18" charset="0"/>
                <a:ea typeface="ＭＳ Ｐゴシック" charset="-128"/>
              </a:rPr>
              <a:t> في تخصص الموارد </a:t>
            </a:r>
            <a:r>
              <a:rPr lang="ar-SA" sz="1000" baseline="0" dirty="0" err="1" smtClean="0">
                <a:latin typeface="Times New Roman" pitchFamily="18" charset="0"/>
                <a:ea typeface="ＭＳ Ｐゴシック" charset="-128"/>
              </a:rPr>
              <a:t>البشرية.</a:t>
            </a:r>
            <a:r>
              <a:rPr lang="ar-SA" sz="1000" baseline="0" dirty="0" smtClean="0">
                <a:latin typeface="Times New Roman" pitchFamily="18" charset="0"/>
                <a:ea typeface="ＭＳ Ｐゴシック" charset="-128"/>
              </a:rPr>
              <a:t> تشمل قدراتي على تدريب في برامج الحاسوب الخاصة </a:t>
            </a:r>
            <a:r>
              <a:rPr lang="ar-SA" sz="1000" baseline="0" dirty="0" err="1" smtClean="0">
                <a:latin typeface="Times New Roman" pitchFamily="18" charset="0"/>
                <a:ea typeface="ＭＳ Ｐゴシック" charset="-128"/>
              </a:rPr>
              <a:t>بالموظفين.</a:t>
            </a:r>
            <a:r>
              <a:rPr lang="ar-SA" sz="1000" baseline="0" dirty="0" smtClean="0">
                <a:latin typeface="Times New Roman" pitchFamily="18" charset="0"/>
                <a:ea typeface="ＭＳ Ｐゴシック" charset="-128"/>
              </a:rPr>
              <a:t> هل تعرف شخصا قادر على مساعدتي في </a:t>
            </a:r>
            <a:r>
              <a:rPr lang="ar-SA" sz="1000" baseline="0" dirty="0" err="1" smtClean="0">
                <a:latin typeface="Times New Roman" pitchFamily="18" charset="0"/>
                <a:ea typeface="ＭＳ Ｐゴシック" charset="-128"/>
              </a:rPr>
              <a:t>البحث؟]</a:t>
            </a:r>
            <a:endParaRPr lang="ar-SA" sz="1000" baseline="0" dirty="0" smtClean="0">
              <a:latin typeface="Times New Roman" pitchFamily="18" charset="0"/>
              <a:ea typeface="ＭＳ Ｐゴシック" charset="-128"/>
            </a:endParaRPr>
          </a:p>
          <a:p>
            <a:pPr algn="r" rtl="1"/>
            <a:endParaRPr lang="ar-SA" sz="1000" baseline="0" dirty="0" smtClean="0">
              <a:latin typeface="Times New Roman" pitchFamily="18" charset="0"/>
              <a:ea typeface="ＭＳ Ｐゴシック" charset="-128"/>
            </a:endParaRPr>
          </a:p>
          <a:p>
            <a:pPr algn="r" rtl="1"/>
            <a:r>
              <a:rPr lang="ar-SA" sz="1000" baseline="0" dirty="0" smtClean="0">
                <a:latin typeface="Times New Roman" pitchFamily="18" charset="0"/>
                <a:ea typeface="ＭＳ Ｐゴシック" charset="-128"/>
              </a:rPr>
              <a:t>الرجاء أن تلاحظوا أنني لم أطلب عملا من أي </a:t>
            </a:r>
            <a:r>
              <a:rPr lang="ar-SA" sz="1000" baseline="0" dirty="0" err="1" smtClean="0">
                <a:latin typeface="Times New Roman" pitchFamily="18" charset="0"/>
                <a:ea typeface="ＭＳ Ｐゴシック" charset="-128"/>
              </a:rPr>
              <a:t>شخص.</a:t>
            </a:r>
            <a:r>
              <a:rPr lang="ar-SA" sz="1000" baseline="0" dirty="0" smtClean="0">
                <a:latin typeface="Times New Roman" pitchFamily="18" charset="0"/>
                <a:ea typeface="ＭＳ Ｐゴシック" charset="-128"/>
              </a:rPr>
              <a:t> فقط طلبت منهم المساعدة في عملية </a:t>
            </a:r>
            <a:r>
              <a:rPr lang="ar-SA" sz="1000" baseline="0" dirty="0" err="1" smtClean="0">
                <a:latin typeface="Times New Roman" pitchFamily="18" charset="0"/>
                <a:ea typeface="ＭＳ Ｐゴシック" charset="-128"/>
              </a:rPr>
              <a:t>البحث.</a:t>
            </a:r>
            <a:r>
              <a:rPr lang="ar-SA" sz="1000" baseline="0" dirty="0" smtClean="0">
                <a:latin typeface="Times New Roman" pitchFamily="18" charset="0"/>
                <a:ea typeface="ＭＳ Ｐゴシック" charset="-128"/>
              </a:rPr>
              <a:t> عندما تقومون باتصال لغايات التشبيك، فأنتم تطلبون فقط أن يتم تحويلكم إلى عنوان </a:t>
            </a:r>
            <a:r>
              <a:rPr lang="ar-SA" sz="1000" baseline="0" dirty="0" err="1" smtClean="0">
                <a:latin typeface="Times New Roman" pitchFamily="18" charset="0"/>
                <a:ea typeface="ＭＳ Ｐゴシック" charset="-128"/>
              </a:rPr>
              <a:t>صحيح.</a:t>
            </a:r>
            <a:r>
              <a:rPr lang="ar-SA" sz="1000" baseline="0" dirty="0" smtClean="0">
                <a:latin typeface="Times New Roman" pitchFamily="18" charset="0"/>
                <a:ea typeface="ＭＳ Ｐゴシック" charset="-128"/>
              </a:rPr>
              <a:t> إذا أدى بك التحويل إلى نتيجة جيدة، اتصلوا مرة ثانية بالشخص المحول </a:t>
            </a:r>
            <a:r>
              <a:rPr lang="ar-SA" sz="1000" baseline="0" dirty="0" err="1" smtClean="0">
                <a:latin typeface="Times New Roman" pitchFamily="18" charset="0"/>
                <a:ea typeface="ＭＳ Ｐゴシック" charset="-128"/>
              </a:rPr>
              <a:t>لشكره.</a:t>
            </a:r>
            <a:r>
              <a:rPr lang="ar-SA" sz="1000" baseline="0" dirty="0" smtClean="0">
                <a:latin typeface="Times New Roman" pitchFamily="18" charset="0"/>
                <a:ea typeface="ＭＳ Ｐゴシック" charset="-128"/>
              </a:rPr>
              <a:t> وكذلك إذا عرض عليكم أحدهم اسما فاتصل </a:t>
            </a:r>
            <a:r>
              <a:rPr lang="ar-SA" sz="1000" baseline="0" dirty="0" err="1" smtClean="0">
                <a:latin typeface="Times New Roman" pitchFamily="18" charset="0"/>
                <a:ea typeface="ＭＳ Ｐゴシック" charset="-128"/>
              </a:rPr>
              <a:t>به</a:t>
            </a:r>
            <a:r>
              <a:rPr lang="ar-SA" sz="1000" baseline="0" dirty="0" smtClean="0">
                <a:latin typeface="Times New Roman" pitchFamily="18" charset="0"/>
                <a:ea typeface="ＭＳ Ｐゴシック" charset="-128"/>
              </a:rPr>
              <a:t> / </a:t>
            </a:r>
            <a:r>
              <a:rPr lang="ar-SA" sz="1000" baseline="0" dirty="0" err="1" smtClean="0">
                <a:latin typeface="Times New Roman" pitchFamily="18" charset="0"/>
                <a:ea typeface="ＭＳ Ｐゴシック" charset="-128"/>
              </a:rPr>
              <a:t>بها</a:t>
            </a:r>
            <a:r>
              <a:rPr lang="ar-SA" sz="1000" baseline="0" dirty="0" smtClean="0">
                <a:latin typeface="Times New Roman" pitchFamily="18" charset="0"/>
                <a:ea typeface="ＭＳ Ｐゴシック" charset="-128"/>
              </a:rPr>
              <a:t> واذكروا اسم الشخص الذي أعطاكم هذا </a:t>
            </a:r>
            <a:r>
              <a:rPr lang="ar-SA" sz="1000" baseline="0" dirty="0" err="1" smtClean="0">
                <a:latin typeface="Times New Roman" pitchFamily="18" charset="0"/>
                <a:ea typeface="ＭＳ Ｐゴシック" charset="-128"/>
              </a:rPr>
              <a:t>الاسم.</a:t>
            </a:r>
            <a:r>
              <a:rPr lang="ar-SA" sz="1000" baseline="0" dirty="0" smtClean="0">
                <a:latin typeface="Times New Roman" pitchFamily="18" charset="0"/>
                <a:ea typeface="ＭＳ Ｐゴシック" charset="-128"/>
              </a:rPr>
              <a:t> للمزيد من النصائح حول التشبيك وملخصات ال 30 ثانية، انظر إلى المواد الموزعة الخاصة بالتشبيك.</a:t>
            </a:r>
          </a:p>
          <a:p>
            <a:pPr algn="r" rtl="1"/>
            <a:endParaRPr lang="ar-SA" sz="1000" baseline="0" dirty="0" smtClean="0">
              <a:latin typeface="Times New Roman" pitchFamily="18" charset="0"/>
              <a:ea typeface="ＭＳ Ｐゴシック" charset="-128"/>
            </a:endParaRPr>
          </a:p>
          <a:p>
            <a:pPr algn="r" rtl="1"/>
            <a:r>
              <a:rPr lang="ar-SA" sz="1000" b="1" baseline="0" dirty="0" smtClean="0">
                <a:latin typeface="Times New Roman" pitchFamily="18" charset="0"/>
                <a:ea typeface="ＭＳ Ｐゴシック" charset="-128"/>
              </a:rPr>
              <a:t>تمرين اختياري: </a:t>
            </a:r>
            <a:r>
              <a:rPr lang="ar-SA" sz="1000" b="0" baseline="0" dirty="0" smtClean="0">
                <a:latin typeface="Times New Roman" pitchFamily="18" charset="0"/>
                <a:ea typeface="ＭＳ Ｐゴシック" charset="-128"/>
              </a:rPr>
              <a:t>خذوا بضع دقائق لكتابة ملخص ال 30 </a:t>
            </a:r>
            <a:r>
              <a:rPr lang="ar-SA" sz="1000" b="0" baseline="0" dirty="0" err="1" smtClean="0">
                <a:latin typeface="Times New Roman" pitchFamily="18" charset="0"/>
                <a:ea typeface="ＭＳ Ｐゴシック" charset="-128"/>
              </a:rPr>
              <a:t>ثانية.</a:t>
            </a:r>
            <a:r>
              <a:rPr lang="ar-SA" sz="1000" b="0" baseline="0" dirty="0" smtClean="0">
                <a:latin typeface="Times New Roman" pitchFamily="18" charset="0"/>
                <a:ea typeface="ＭＳ Ｐゴシック" charset="-128"/>
              </a:rPr>
              <a:t> عندما تنتهون سوف نطلب من بعض المتطوعين أن يشاركوا باقي المجموعة بملخصاتهم.</a:t>
            </a:r>
            <a:endParaRPr lang="en-GB" sz="1000" b="1" dirty="0" smtClean="0">
              <a:latin typeface="Times New Roman" pitchFamily="18"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pPr algn="r" rtl="1"/>
            <a:r>
              <a:rPr lang="ar-SA" sz="1000" b="1" dirty="0" smtClean="0">
                <a:latin typeface="Times New Roman" pitchFamily="18" charset="0"/>
                <a:ea typeface="ＭＳ Ｐゴシック" charset="-128"/>
              </a:rPr>
              <a:t>التشبيك عبر الإنترنت</a:t>
            </a:r>
          </a:p>
          <a:p>
            <a:pPr algn="r" rtl="1"/>
            <a:r>
              <a:rPr lang="ar-SA" sz="1000" b="0" dirty="0" smtClean="0">
                <a:latin typeface="Times New Roman" pitchFamily="18" charset="0"/>
                <a:ea typeface="ＭＳ Ｐゴシック" charset="-128"/>
              </a:rPr>
              <a:t>لا تهمل شبكة علاقاتك على  الإنترنت وكذلك شبكة علاقاتك </a:t>
            </a:r>
            <a:r>
              <a:rPr lang="ar-SA" sz="1000" b="0" dirty="0" err="1" smtClean="0">
                <a:latin typeface="Times New Roman" pitchFamily="18" charset="0"/>
                <a:ea typeface="ＭＳ Ｐゴシック" charset="-128"/>
              </a:rPr>
              <a:t>المباشرة </a:t>
            </a:r>
            <a:r>
              <a:rPr lang="ar-SA" sz="1000" b="0" dirty="0" smtClean="0">
                <a:latin typeface="Times New Roman" pitchFamily="18" charset="0"/>
                <a:ea typeface="ＭＳ Ｐゴシック" charset="-128"/>
              </a:rPr>
              <a:t>(وجها لوجه</a:t>
            </a:r>
            <a:r>
              <a:rPr lang="ar-SA" sz="1000" b="0" dirty="0" err="1" smtClean="0">
                <a:latin typeface="Times New Roman" pitchFamily="18" charset="0"/>
                <a:ea typeface="ＭＳ Ｐゴシック" charset="-128"/>
              </a:rPr>
              <a:t>).</a:t>
            </a:r>
            <a:r>
              <a:rPr lang="ar-SA" sz="1000" b="0" dirty="0" smtClean="0">
                <a:latin typeface="Times New Roman" pitchFamily="18" charset="0"/>
                <a:ea typeface="ＭＳ Ｐゴシック" charset="-128"/>
              </a:rPr>
              <a:t> أخبر أصدقاءك</a:t>
            </a:r>
            <a:r>
              <a:rPr lang="ar-SA" sz="1000" b="0" baseline="0" dirty="0" smtClean="0">
                <a:latin typeface="Times New Roman" pitchFamily="18" charset="0"/>
                <a:ea typeface="ＭＳ Ｐゴシック" charset="-128"/>
              </a:rPr>
              <a:t> ومعارفك على الإنترنت أنك تبحث عن عمل وحدثهم عن </a:t>
            </a:r>
            <a:r>
              <a:rPr lang="ar-SA" sz="1000" b="0" baseline="0" dirty="0" err="1" smtClean="0">
                <a:latin typeface="Times New Roman" pitchFamily="18" charset="0"/>
                <a:ea typeface="ＭＳ Ｐゴシック" charset="-128"/>
              </a:rPr>
              <a:t>مهاراتك.</a:t>
            </a:r>
            <a:r>
              <a:rPr lang="ar-SA" sz="1000" b="0" baseline="0" dirty="0" smtClean="0">
                <a:latin typeface="Times New Roman" pitchFamily="18" charset="0"/>
                <a:ea typeface="ＭＳ Ｐゴシック" charset="-128"/>
              </a:rPr>
              <a:t> لن  تعرف أبدا من من بين جمهورك على الإنترنت صاحب عمل يبحث بالتحديد عن شخص لديه </a:t>
            </a:r>
            <a:r>
              <a:rPr lang="ar-SA" sz="1000" b="0" baseline="0" dirty="0" err="1" smtClean="0">
                <a:latin typeface="Times New Roman" pitchFamily="18" charset="0"/>
                <a:ea typeface="ＭＳ Ｐゴシック" charset="-128"/>
              </a:rPr>
              <a:t>مهاراتك </a:t>
            </a:r>
            <a:r>
              <a:rPr lang="ar-SA" sz="1000" b="0" baseline="0" dirty="0" smtClean="0">
                <a:latin typeface="Times New Roman" pitchFamily="18" charset="0"/>
                <a:ea typeface="ＭＳ Ｐゴシック" charset="-128"/>
              </a:rPr>
              <a:t>– ولهذا فإن هذه </a:t>
            </a:r>
            <a:r>
              <a:rPr lang="ar-SA" sz="1000" b="0" baseline="0" dirty="0" err="1" smtClean="0">
                <a:latin typeface="Times New Roman" pitchFamily="18" charset="0"/>
                <a:ea typeface="ＭＳ Ｐゴシック" charset="-128"/>
              </a:rPr>
              <a:t>الطريقة </a:t>
            </a:r>
            <a:r>
              <a:rPr lang="ar-SA" sz="1000" b="0" baseline="0" dirty="0" smtClean="0">
                <a:latin typeface="Times New Roman" pitchFamily="18" charset="0"/>
                <a:ea typeface="ＭＳ Ｐゴシック" charset="-128"/>
              </a:rPr>
              <a:t>”السلبية“ في البحث عن عمل يمكنها أن تأتي أكلها أيضا.</a:t>
            </a:r>
          </a:p>
          <a:p>
            <a:pPr algn="r" rtl="1"/>
            <a:endParaRPr lang="ar-SA" sz="1000" b="0" baseline="0" dirty="0" smtClean="0">
              <a:latin typeface="Times New Roman" pitchFamily="18" charset="0"/>
              <a:ea typeface="ＭＳ Ｐゴシック" charset="-128"/>
            </a:endParaRPr>
          </a:p>
          <a:p>
            <a:pPr algn="r" rtl="1"/>
            <a:r>
              <a:rPr lang="ar-SA" sz="1000" b="0" baseline="0" dirty="0" smtClean="0">
                <a:latin typeface="Times New Roman" pitchFamily="18" charset="0"/>
                <a:ea typeface="ＭＳ Ｐゴシック" charset="-128"/>
              </a:rPr>
              <a:t>أهم ثلاث مواقع للإعلام الاجتماعي لغايات التشبيك للبحث عن عمل في المغرب هي </a:t>
            </a:r>
            <a:r>
              <a:rPr lang="en-US" altLang="ko-KR" sz="1000" dirty="0" err="1" smtClean="0">
                <a:latin typeface="Times New Roman" pitchFamily="18" charset="0"/>
                <a:ea typeface="ＭＳ Ｐゴシック" charset="-128"/>
              </a:rPr>
              <a:t>LinkedIN</a:t>
            </a:r>
            <a:r>
              <a:rPr lang="en-US" altLang="ko-KR" sz="1000" dirty="0" smtClean="0">
                <a:latin typeface="Times New Roman" pitchFamily="18" charset="0"/>
                <a:ea typeface="ＭＳ Ｐゴシック" charset="-128"/>
              </a:rPr>
              <a:t>, </a:t>
            </a:r>
            <a:r>
              <a:rPr lang="en-US" altLang="ko-KR" sz="1000" dirty="0" err="1" smtClean="0">
                <a:latin typeface="Times New Roman" pitchFamily="18" charset="0"/>
                <a:ea typeface="ＭＳ Ｐゴシック" charset="-128"/>
              </a:rPr>
              <a:t>Viadeo</a:t>
            </a:r>
            <a:r>
              <a:rPr lang="en-US" altLang="ko-KR" sz="1000" dirty="0" smtClean="0">
                <a:latin typeface="Times New Roman" pitchFamily="18" charset="0"/>
                <a:ea typeface="ＭＳ Ｐゴシック" charset="-128"/>
              </a:rPr>
              <a:t>, and </a:t>
            </a:r>
            <a:r>
              <a:rPr lang="en-US" altLang="ko-KR" sz="1000" dirty="0" err="1" smtClean="0">
                <a:latin typeface="Times New Roman" pitchFamily="18" charset="0"/>
                <a:ea typeface="ＭＳ Ｐゴシック" charset="-128"/>
              </a:rPr>
              <a:t>Facebook</a:t>
            </a:r>
            <a:r>
              <a:rPr lang="ar-SA" altLang="ko-KR" sz="1000" dirty="0" err="1" smtClean="0">
                <a:latin typeface="Times New Roman" pitchFamily="18" charset="0"/>
                <a:ea typeface="ＭＳ Ｐゴシック" charset="-128"/>
              </a:rPr>
              <a:t>.</a:t>
            </a:r>
            <a:r>
              <a:rPr lang="ar-SA" altLang="ko-KR" sz="1000" dirty="0" smtClean="0">
                <a:latin typeface="Times New Roman" pitchFamily="18" charset="0"/>
                <a:ea typeface="ＭＳ Ｐゴシック" charset="-128"/>
              </a:rPr>
              <a:t> جد واحدا</a:t>
            </a:r>
            <a:r>
              <a:rPr lang="ar-SA" altLang="ko-KR" sz="1000" baseline="0" dirty="0" smtClean="0">
                <a:latin typeface="Times New Roman" pitchFamily="18" charset="0"/>
                <a:ea typeface="ＭＳ Ｐゴシック" charset="-128"/>
              </a:rPr>
              <a:t> أو اثنين تحبهما وترتاح في استخدامهما واستخدمه/ هما لنشر الخبر عن بحثك عن عمل والاتصال بشكل أسهل مع شبكة علاقاتك.</a:t>
            </a:r>
          </a:p>
          <a:p>
            <a:pPr algn="r" rtl="1"/>
            <a:r>
              <a:rPr lang="ar-SA" sz="1000" b="0" baseline="0" dirty="0" smtClean="0">
                <a:latin typeface="Times New Roman" pitchFamily="18" charset="0"/>
                <a:ea typeface="ＭＳ Ｐゴシック" charset="-128"/>
              </a:rPr>
              <a:t>تذكر أن صاحب العمل المحتمل سوف يبحث عنك في صفحات موقع </a:t>
            </a:r>
            <a:r>
              <a:rPr lang="ar-SA" sz="1000" b="0" baseline="0" dirty="0" err="1" smtClean="0">
                <a:latin typeface="Times New Roman" pitchFamily="18" charset="0"/>
                <a:ea typeface="ＭＳ Ｐゴシック" charset="-128"/>
              </a:rPr>
              <a:t>غوغل.</a:t>
            </a:r>
            <a:r>
              <a:rPr lang="ar-SA" sz="1000" b="0" baseline="0" dirty="0" smtClean="0">
                <a:latin typeface="Times New Roman" pitchFamily="18" charset="0"/>
                <a:ea typeface="ＭＳ Ｐゴシック" charset="-128"/>
              </a:rPr>
              <a:t> ما الذي سوف يجده من </a:t>
            </a:r>
            <a:r>
              <a:rPr lang="ar-SA" sz="1000" b="0" baseline="0" dirty="0" err="1" smtClean="0">
                <a:latin typeface="Times New Roman" pitchFamily="18" charset="0"/>
                <a:ea typeface="ＭＳ Ｐゴシック" charset="-128"/>
              </a:rPr>
              <a:t>معلومات؟</a:t>
            </a:r>
            <a:endParaRPr lang="ar-SA" sz="1000" b="0" baseline="0" dirty="0" smtClean="0">
              <a:latin typeface="Times New Roman" pitchFamily="18" charset="0"/>
              <a:ea typeface="ＭＳ Ｐゴシック" charset="-128"/>
            </a:endParaRPr>
          </a:p>
          <a:p>
            <a:pPr algn="r" rtl="1"/>
            <a:endParaRPr lang="ar-SA" sz="1000" b="0" baseline="0" dirty="0" smtClean="0">
              <a:latin typeface="Times New Roman" pitchFamily="18" charset="0"/>
              <a:ea typeface="ＭＳ Ｐゴシック" charset="-128"/>
            </a:endParaRPr>
          </a:p>
          <a:p>
            <a:pPr algn="r" rtl="1"/>
            <a:r>
              <a:rPr lang="ar-SA" sz="1000" b="1" baseline="0" dirty="0" smtClean="0">
                <a:latin typeface="Times New Roman" pitchFamily="18" charset="0"/>
                <a:ea typeface="ＭＳ Ｐゴシック" charset="-128"/>
              </a:rPr>
              <a:t>تمرين اختياري: </a:t>
            </a:r>
            <a:r>
              <a:rPr lang="ar-SA" sz="1000" b="0" baseline="0" dirty="0" smtClean="0">
                <a:latin typeface="Times New Roman" pitchFamily="18" charset="0"/>
                <a:ea typeface="ＭＳ Ｐゴシック" charset="-128"/>
              </a:rPr>
              <a:t>قم بالبحث عن  اسمك على صفحة غوغل.</a:t>
            </a:r>
            <a:endParaRPr lang="en-US" sz="1000" b="1" dirty="0" smtClean="0">
              <a:latin typeface="Times New Roman" pitchFamily="18"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معارض الإعلان عن وظائف [المعارض التوظيفية]</a:t>
            </a:r>
          </a:p>
          <a:p>
            <a:pPr algn="r" rtl="1"/>
            <a:r>
              <a:rPr lang="ar-SA" sz="1000" dirty="0" smtClean="0">
                <a:latin typeface="Times New Roman" pitchFamily="18" charset="0"/>
                <a:ea typeface="ＭＳ Ｐゴシック" charset="-128"/>
              </a:rPr>
              <a:t>تعقد معارض الإعلان عن فرص</a:t>
            </a:r>
            <a:r>
              <a:rPr lang="ar-SA" sz="1000" baseline="0" dirty="0" smtClean="0">
                <a:latin typeface="Times New Roman" pitchFamily="18" charset="0"/>
                <a:ea typeface="ＭＳ Ｐゴシック" charset="-128"/>
              </a:rPr>
              <a:t> العمل عادة في مراكز التسوق والحدائق العامة والمراكز المجتمعية حيث تقام لتنشئ اتصالا بين العاملين المحتملين والشركات التي تبحث عن </a:t>
            </a:r>
            <a:r>
              <a:rPr lang="ar-SA" sz="1000" baseline="0" dirty="0" err="1" smtClean="0">
                <a:latin typeface="Times New Roman" pitchFamily="18" charset="0"/>
                <a:ea typeface="ＭＳ Ｐゴシック" charset="-128"/>
              </a:rPr>
              <a:t>موظفين.</a:t>
            </a:r>
            <a:r>
              <a:rPr lang="ar-SA" sz="1000" baseline="0" dirty="0" smtClean="0">
                <a:latin typeface="Times New Roman" pitchFamily="18" charset="0"/>
                <a:ea typeface="ＭＳ Ｐゴシック" charset="-128"/>
              </a:rPr>
              <a:t> يمكن إيجاد فرص عمل ممتازة في تلك المعارض التي تسمح لكم أيضا من التعرف على العديد من أصحاب العمل دفعة </a:t>
            </a:r>
            <a:r>
              <a:rPr lang="ar-SA" sz="1000" baseline="0" dirty="0" err="1" smtClean="0">
                <a:latin typeface="Times New Roman" pitchFamily="18" charset="0"/>
                <a:ea typeface="ＭＳ Ｐゴシック" charset="-128"/>
              </a:rPr>
              <a:t>واحدة.</a:t>
            </a:r>
            <a:r>
              <a:rPr lang="ar-SA" sz="1000" baseline="0" dirty="0" smtClean="0">
                <a:latin typeface="Times New Roman" pitchFamily="18" charset="0"/>
                <a:ea typeface="ＭＳ Ｐゴシック" charset="-128"/>
              </a:rPr>
              <a:t> ولهذا من المهم أن تكونوا جاهزين للحدث.</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نصيحتي هي أن تتعاملوا مع تلك المعارض على أنها</a:t>
            </a:r>
            <a:r>
              <a:rPr lang="ar-SA" sz="1000" baseline="0" dirty="0" smtClean="0">
                <a:latin typeface="Times New Roman" pitchFamily="18" charset="0"/>
                <a:ea typeface="ＭＳ Ｐゴシック" charset="-128"/>
              </a:rPr>
              <a:t> مقابلات شخصية (أو مجموعة من المقابلات). يجب عليك أن تحضر مجموعة كبيرة من سيرتك </a:t>
            </a:r>
            <a:r>
              <a:rPr lang="ar-SA" sz="1000" baseline="0" dirty="0" err="1" smtClean="0">
                <a:latin typeface="Times New Roman" pitchFamily="18" charset="0"/>
                <a:ea typeface="ＭＳ Ｐゴシック" charset="-128"/>
              </a:rPr>
              <a:t>الذاتيةز</a:t>
            </a:r>
            <a:r>
              <a:rPr lang="ar-SA" sz="1000" baseline="0" dirty="0" smtClean="0">
                <a:latin typeface="Times New Roman" pitchFamily="18" charset="0"/>
                <a:ea typeface="ＭＳ Ｐゴシック" charset="-128"/>
              </a:rPr>
              <a:t> وإن أمكن حاول أن تعرف أي شركات سوف تكون حاضرة في المعرض بحيث تقوم بإجراء بحث عن معلومات عن كل واحدة من هذه الشركات قبل </a:t>
            </a:r>
            <a:r>
              <a:rPr lang="ar-SA" sz="1000" baseline="0" dirty="0" err="1" smtClean="0">
                <a:latin typeface="Times New Roman" pitchFamily="18" charset="0"/>
                <a:ea typeface="ＭＳ Ｐゴシック" charset="-128"/>
              </a:rPr>
              <a:t>الحضور.</a:t>
            </a:r>
            <a:r>
              <a:rPr lang="ar-SA" sz="1000" baseline="0" dirty="0" smtClean="0">
                <a:latin typeface="Times New Roman" pitchFamily="18" charset="0"/>
                <a:ea typeface="ＭＳ Ｐゴシック" charset="-128"/>
              </a:rPr>
              <a:t> قد ترغب في ارتداء ملابس مناسبة </a:t>
            </a:r>
            <a:r>
              <a:rPr lang="ar-SA" sz="1000" baseline="0" dirty="0" err="1" smtClean="0">
                <a:latin typeface="Times New Roman" pitchFamily="18" charset="0"/>
                <a:ea typeface="ＭＳ Ｐゴシック" charset="-128"/>
              </a:rPr>
              <a:t>للمقابلات.</a:t>
            </a:r>
            <a:r>
              <a:rPr lang="ar-SA" sz="1000" baseline="0" dirty="0" smtClean="0">
                <a:latin typeface="Times New Roman" pitchFamily="18" charset="0"/>
                <a:ea typeface="ＭＳ Ｐゴシック" charset="-128"/>
              </a:rPr>
              <a:t>  ملخص الثلاثين ثانية الذي تحدثنا عنه الآن مفيد جدا في عملية التشبيك في معارض </a:t>
            </a:r>
            <a:r>
              <a:rPr lang="ar-SA" sz="1000" baseline="0" dirty="0" err="1" smtClean="0">
                <a:latin typeface="Times New Roman" pitchFamily="18" charset="0"/>
                <a:ea typeface="ＭＳ Ｐゴシック" charset="-128"/>
              </a:rPr>
              <a:t>الوظائف.</a:t>
            </a:r>
            <a:r>
              <a:rPr lang="ar-SA" sz="1000" baseline="0" dirty="0" smtClean="0">
                <a:latin typeface="Times New Roman" pitchFamily="18" charset="0"/>
                <a:ea typeface="ＭＳ Ｐゴシック" charset="-128"/>
              </a:rPr>
              <a:t> واعمل أيضا على صياغة ملخص التشبيك الخاص بك والذي يجب أن تستطيع سرده في 30 </a:t>
            </a:r>
            <a:r>
              <a:rPr lang="ar-SA" sz="1000" baseline="0" dirty="0" err="1" smtClean="0">
                <a:latin typeface="Times New Roman" pitchFamily="18" charset="0"/>
                <a:ea typeface="ＭＳ Ｐゴシック" charset="-128"/>
              </a:rPr>
              <a:t>ثانية </a:t>
            </a:r>
            <a:r>
              <a:rPr lang="ar-SA" sz="1000" baseline="0" dirty="0" smtClean="0">
                <a:latin typeface="Times New Roman" pitchFamily="18" charset="0"/>
                <a:ea typeface="ＭＳ Ｐゴシック" charset="-128"/>
              </a:rPr>
              <a:t>(ملخص ال 30 ثانية) في جولات صغيرة متعددة تصل في مجموعها إلى </a:t>
            </a:r>
            <a:r>
              <a:rPr lang="ar-SA" sz="1000" baseline="0" dirty="0" err="1" smtClean="0">
                <a:latin typeface="Times New Roman" pitchFamily="18" charset="0"/>
                <a:ea typeface="ＭＳ Ｐゴシック" charset="-128"/>
              </a:rPr>
              <a:t>4 </a:t>
            </a:r>
            <a:r>
              <a:rPr lang="ar-SA" sz="1000" baseline="0" dirty="0" smtClean="0">
                <a:latin typeface="Times New Roman" pitchFamily="18" charset="0"/>
                <a:ea typeface="ＭＳ Ｐゴシック" charset="-128"/>
              </a:rPr>
              <a:t>– 5 دقائق وذلك من خلال إدخال بعض قصص النجاح ذات  الصلة بمجال عمل صاحب العمل أو الوظيفة الشاغرة </a:t>
            </a:r>
            <a:r>
              <a:rPr lang="ar-SA" sz="1000" baseline="0" dirty="0" err="1" smtClean="0">
                <a:latin typeface="Times New Roman" pitchFamily="18" charset="0"/>
                <a:ea typeface="ＭＳ Ｐゴシック" charset="-128"/>
              </a:rPr>
              <a:t>المعروضة.</a:t>
            </a:r>
            <a:r>
              <a:rPr lang="ar-SA" sz="1000" baseline="0" dirty="0" smtClean="0">
                <a:latin typeface="Times New Roman" pitchFamily="18" charset="0"/>
                <a:ea typeface="ＭＳ Ｐゴシック" charset="-128"/>
              </a:rPr>
              <a:t> في  اليوم التالي للمعرض أرسل رسائل للمتابعة لكل شخص اتصلت </a:t>
            </a:r>
            <a:r>
              <a:rPr lang="ar-SA" sz="1000" baseline="0" dirty="0" err="1" smtClean="0">
                <a:latin typeface="Times New Roman" pitchFamily="18" charset="0"/>
                <a:ea typeface="ＭＳ Ｐゴシック" charset="-128"/>
              </a:rPr>
              <a:t>به</a:t>
            </a:r>
            <a:r>
              <a:rPr lang="ar-SA" sz="1000" baseline="0" dirty="0" smtClean="0">
                <a:latin typeface="Times New Roman" pitchFamily="18" charset="0"/>
                <a:ea typeface="ＭＳ Ｐゴシック" charset="-128"/>
              </a:rPr>
              <a:t> ويمكن أن يكون بينك وبينه اهتمام مشترك.</a:t>
            </a:r>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مع تطورات التكنولوجيا،</a:t>
            </a:r>
            <a:r>
              <a:rPr lang="ar-SA" sz="1000" baseline="0" dirty="0" smtClean="0">
                <a:latin typeface="Times New Roman" pitchFamily="18" charset="0"/>
                <a:ea typeface="ＭＳ Ｐゴシック" charset="-128"/>
              </a:rPr>
              <a:t> أصبحت الكثير من معارض الوظائف في الفضاء الافتراضي. حتى وإن تمكنت من استخدام تلك المواقع وأنت مرتدٍ لملابس النوم، يجب أن تكون </a:t>
            </a:r>
            <a:r>
              <a:rPr lang="ar-SA" sz="1000" baseline="0" dirty="0" err="1" smtClean="0">
                <a:latin typeface="Times New Roman" pitchFamily="18" charset="0"/>
                <a:ea typeface="ＭＳ Ｐゴシック" charset="-128"/>
              </a:rPr>
              <a:t>مستعدا.</a:t>
            </a:r>
            <a:r>
              <a:rPr lang="ar-SA" sz="1000" baseline="0" dirty="0" smtClean="0">
                <a:latin typeface="Times New Roman" pitchFamily="18" charset="0"/>
                <a:ea typeface="ＭＳ Ｐゴシック" charset="-128"/>
              </a:rPr>
              <a:t> حضر نبذة مختصرة عن نفسك إذا كانت هذه النبذة معروفة، عرف نفسك على استخدام الموقع، وجهز نسخة قابلة للإرسال الفوري من سيرتك الذاتية بحيث تستطيع أن ترد على الأسئلة </a:t>
            </a:r>
            <a:r>
              <a:rPr lang="ar-SA" sz="1000" baseline="0" dirty="0" err="1" smtClean="0">
                <a:latin typeface="Times New Roman" pitchFamily="18" charset="0"/>
                <a:ea typeface="ＭＳ Ｐゴシック" charset="-128"/>
              </a:rPr>
              <a:t>بسرعة.</a:t>
            </a:r>
            <a:r>
              <a:rPr lang="ar-SA" sz="1000" baseline="0" dirty="0" smtClean="0">
                <a:latin typeface="Times New Roman" pitchFamily="18" charset="0"/>
                <a:ea typeface="ＭＳ Ｐゴシック" charset="-128"/>
              </a:rPr>
              <a:t> تأكد من أنك ترد بطريقة </a:t>
            </a:r>
            <a:r>
              <a:rPr lang="ar-SA" sz="1000" baseline="0" dirty="0" err="1" smtClean="0">
                <a:latin typeface="Times New Roman" pitchFamily="18" charset="0"/>
                <a:ea typeface="ＭＳ Ｐゴシック" charset="-128"/>
              </a:rPr>
              <a:t>مهنية </a:t>
            </a:r>
            <a:r>
              <a:rPr lang="ar-SA" sz="1000" baseline="0" dirty="0" smtClean="0">
                <a:latin typeface="Times New Roman" pitchFamily="18" charset="0"/>
                <a:ea typeface="ＭＳ Ｐゴシック" charset="-128"/>
              </a:rPr>
              <a:t>– وحافظ على  الأدب والكياسة في ردودك وتفادى ارتكاب الأخطاء.</a:t>
            </a:r>
          </a:p>
          <a:p>
            <a:pPr algn="r" rtl="1"/>
            <a:endParaRPr lang="ar-SA" sz="1000" baseline="0" dirty="0" smtClean="0">
              <a:latin typeface="Times New Roman" pitchFamily="18" charset="0"/>
              <a:ea typeface="ＭＳ Ｐゴシック" charset="-128"/>
            </a:endParaRPr>
          </a:p>
          <a:p>
            <a:pPr algn="r" rtl="1"/>
            <a:r>
              <a:rPr lang="ar-SA" sz="1000" baseline="0" dirty="0" smtClean="0">
                <a:latin typeface="Times New Roman" pitchFamily="18" charset="0"/>
                <a:ea typeface="ＭＳ Ｐゴシック" charset="-128"/>
              </a:rPr>
              <a:t>[إذا توفرت المواد المجهزة للتوزيع] نظرا لأن التوجه إلى معارض التوظيف متحلين بالسلوك المناسب يشكل أداة تشبيك مهمة، لقد أدخلت </a:t>
            </a:r>
            <a:r>
              <a:rPr lang="ar-SA" sz="1000" b="1" baseline="0" dirty="0" smtClean="0">
                <a:latin typeface="Times New Roman" pitchFamily="18" charset="0"/>
                <a:ea typeface="ＭＳ Ｐゴシック" charset="-128"/>
              </a:rPr>
              <a:t>مادة خاصة بمعارض التوظيف</a:t>
            </a:r>
            <a:r>
              <a:rPr lang="ar-SA" sz="1000" b="0" baseline="0" dirty="0" smtClean="0">
                <a:latin typeface="Times New Roman" pitchFamily="18" charset="0"/>
                <a:ea typeface="ＭＳ Ｐゴシック" charset="-128"/>
              </a:rPr>
              <a:t> تحتوي على نصائح </a:t>
            </a:r>
            <a:r>
              <a:rPr lang="ar-SA" sz="1000" b="0" baseline="0" dirty="0" err="1" smtClean="0">
                <a:latin typeface="Times New Roman" pitchFamily="18" charset="0"/>
                <a:ea typeface="ＭＳ Ｐゴシック" charset="-128"/>
              </a:rPr>
              <a:t>ومشورات</a:t>
            </a:r>
            <a:r>
              <a:rPr lang="ar-SA" sz="1000" b="0" baseline="0" dirty="0" smtClean="0">
                <a:latin typeface="Times New Roman" pitchFamily="18" charset="0"/>
                <a:ea typeface="ＭＳ Ｐゴシック" charset="-128"/>
              </a:rPr>
              <a:t> إضافية.</a:t>
            </a:r>
            <a:endParaRPr lang="en-US" sz="1000"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algn="r" rtl="1"/>
            <a:r>
              <a:rPr lang="ar-SA" sz="1400" dirty="0" smtClean="0">
                <a:solidFill>
                  <a:srgbClr val="FF0000"/>
                </a:solidFill>
                <a:latin typeface="Times New Roman" pitchFamily="18" charset="0"/>
                <a:ea typeface="ＭＳ Ｐゴシック" charset="-128"/>
                <a:cs typeface="+mj-cs"/>
              </a:rPr>
              <a:t>الشركات المستهدفة</a:t>
            </a:r>
          </a:p>
          <a:p>
            <a:pPr algn="r" rtl="1"/>
            <a:r>
              <a:rPr lang="ar-SA" sz="1400" dirty="0" smtClean="0">
                <a:solidFill>
                  <a:srgbClr val="FF0000"/>
                </a:solidFill>
                <a:latin typeface="Times New Roman" pitchFamily="18" charset="0"/>
                <a:ea typeface="ＭＳ Ｐゴシック" charset="-128"/>
                <a:cs typeface="+mj-cs"/>
              </a:rPr>
              <a:t>بالإضافة للتشبيك وحضور المعارض التي تشمل إعلانات</a:t>
            </a:r>
            <a:r>
              <a:rPr lang="ar-SA" sz="1400" baseline="0" dirty="0" smtClean="0">
                <a:solidFill>
                  <a:srgbClr val="FF0000"/>
                </a:solidFill>
                <a:latin typeface="Times New Roman" pitchFamily="18" charset="0"/>
                <a:ea typeface="ＭＳ Ｐゴシック" charset="-128"/>
                <a:cs typeface="+mj-cs"/>
              </a:rPr>
              <a:t> توظيف من الجيد دائما أن تبدأ عملية البحث عن عمل لدى الشركات التي ترغب فعلا في العمل </a:t>
            </a:r>
            <a:r>
              <a:rPr lang="ar-SA" sz="1400" baseline="0" dirty="0" err="1" smtClean="0">
                <a:solidFill>
                  <a:srgbClr val="FF0000"/>
                </a:solidFill>
                <a:latin typeface="Times New Roman" pitchFamily="18" charset="0"/>
                <a:ea typeface="ＭＳ Ｐゴシック" charset="-128"/>
                <a:cs typeface="+mj-cs"/>
              </a:rPr>
              <a:t>لديها.</a:t>
            </a:r>
            <a:r>
              <a:rPr lang="ar-SA" sz="1400" baseline="0" dirty="0" smtClean="0">
                <a:solidFill>
                  <a:srgbClr val="FF0000"/>
                </a:solidFill>
                <a:latin typeface="Times New Roman" pitchFamily="18" charset="0"/>
                <a:ea typeface="ＭＳ Ｐゴシック" charset="-128"/>
                <a:cs typeface="+mj-cs"/>
              </a:rPr>
              <a:t> حدد الشركات المثالية بالنسبة لك ولكن لا تقتصر على تلك الشركات في إرسال سيرتك </a:t>
            </a:r>
            <a:r>
              <a:rPr lang="ar-SA" sz="1400" baseline="0" dirty="0" err="1" smtClean="0">
                <a:solidFill>
                  <a:srgbClr val="FF0000"/>
                </a:solidFill>
                <a:latin typeface="Times New Roman" pitchFamily="18" charset="0"/>
                <a:ea typeface="ＭＳ Ｐゴシック" charset="-128"/>
                <a:cs typeface="+mj-cs"/>
              </a:rPr>
              <a:t>الذاتية.</a:t>
            </a:r>
            <a:r>
              <a:rPr lang="ar-SA" sz="1400" baseline="0" dirty="0" smtClean="0">
                <a:solidFill>
                  <a:srgbClr val="FF0000"/>
                </a:solidFill>
                <a:latin typeface="Times New Roman" pitchFamily="18" charset="0"/>
                <a:ea typeface="ＭＳ Ｐゴシック" charset="-128"/>
                <a:cs typeface="+mj-cs"/>
              </a:rPr>
              <a:t> اسأل الجميع ضمن شبكة علاقاتك إذا كانوا يعفرون شخصا يعمل </a:t>
            </a:r>
            <a:r>
              <a:rPr lang="ar-SA" sz="1400" baseline="0" dirty="0" err="1" smtClean="0">
                <a:solidFill>
                  <a:srgbClr val="FF0000"/>
                </a:solidFill>
                <a:latin typeface="Times New Roman" pitchFamily="18" charset="0"/>
                <a:ea typeface="ＭＳ Ｐゴシック" charset="-128"/>
                <a:cs typeface="+mj-cs"/>
              </a:rPr>
              <a:t>هناك.</a:t>
            </a:r>
            <a:r>
              <a:rPr lang="ar-SA" sz="1400" baseline="0" dirty="0" smtClean="0">
                <a:solidFill>
                  <a:srgbClr val="FF0000"/>
                </a:solidFill>
                <a:latin typeface="Times New Roman" pitchFamily="18" charset="0"/>
                <a:ea typeface="ＭＳ Ｐゴシック" charset="-128"/>
                <a:cs typeface="+mj-cs"/>
              </a:rPr>
              <a:t> إذا حصلت على اسم شخص تستطيع الاتصال </a:t>
            </a:r>
            <a:r>
              <a:rPr lang="ar-SA" sz="1400" baseline="0" dirty="0" err="1" smtClean="0">
                <a:solidFill>
                  <a:srgbClr val="FF0000"/>
                </a:solidFill>
                <a:latin typeface="Times New Roman" pitchFamily="18" charset="0"/>
                <a:ea typeface="ＭＳ Ｐゴシック" charset="-128"/>
                <a:cs typeface="+mj-cs"/>
              </a:rPr>
              <a:t>به</a:t>
            </a:r>
            <a:r>
              <a:rPr lang="ar-SA" sz="1400" baseline="0" dirty="0" smtClean="0">
                <a:solidFill>
                  <a:srgbClr val="FF0000"/>
                </a:solidFill>
                <a:latin typeface="Times New Roman" pitchFamily="18" charset="0"/>
                <a:ea typeface="ＭＳ Ｐゴシック" charset="-128"/>
                <a:cs typeface="+mj-cs"/>
              </a:rPr>
              <a:t> في تلك الشركة فاطلب من هذا الشخص اسم شخص ما يستطيع أن يساعدك في عملية البحث عن عمل مع تلك </a:t>
            </a:r>
            <a:r>
              <a:rPr lang="ar-SA" sz="1400" baseline="0" dirty="0" err="1" smtClean="0">
                <a:solidFill>
                  <a:srgbClr val="FF0000"/>
                </a:solidFill>
                <a:latin typeface="Times New Roman" pitchFamily="18" charset="0"/>
                <a:ea typeface="ＭＳ Ｐゴシック" charset="-128"/>
                <a:cs typeface="+mj-cs"/>
              </a:rPr>
              <a:t>الشركة.</a:t>
            </a:r>
            <a:r>
              <a:rPr lang="ar-SA" sz="1400" baseline="0" dirty="0" smtClean="0">
                <a:solidFill>
                  <a:srgbClr val="FF0000"/>
                </a:solidFill>
                <a:latin typeface="Times New Roman" pitchFamily="18" charset="0"/>
                <a:ea typeface="ＭＳ Ｐゴシック" charset="-128"/>
                <a:cs typeface="+mj-cs"/>
              </a:rPr>
              <a:t> قم بالبحث عن  المعلومات اللازمة في المكتبة أو من خلال الإنترنت لكي تفهم أعمال الشركة والمجال الذي تتميز فيه بشكل </a:t>
            </a:r>
            <a:r>
              <a:rPr lang="ar-SA" sz="1400" baseline="0" dirty="0" err="1" smtClean="0">
                <a:solidFill>
                  <a:srgbClr val="FF0000"/>
                </a:solidFill>
                <a:latin typeface="Times New Roman" pitchFamily="18" charset="0"/>
                <a:ea typeface="ＭＳ Ｐゴシック" charset="-128"/>
                <a:cs typeface="+mj-cs"/>
              </a:rPr>
              <a:t>عام.</a:t>
            </a:r>
            <a:r>
              <a:rPr lang="ar-SA" sz="1400" baseline="0" dirty="0" smtClean="0">
                <a:solidFill>
                  <a:srgbClr val="FF0000"/>
                </a:solidFill>
                <a:latin typeface="Times New Roman" pitchFamily="18" charset="0"/>
                <a:ea typeface="ＭＳ Ｐゴシック" charset="-128"/>
                <a:cs typeface="+mj-cs"/>
              </a:rPr>
              <a:t> إذا ما حصلت على مقابلة مع الشركة أو محادثة مع مسئول فيها فمن المفيد أن تكون على دراية بأعمال تلك الشركة حيث يعطي هذا انطباعا جيدا عن اهتمامك </a:t>
            </a:r>
            <a:r>
              <a:rPr lang="ar-SA" sz="1400" baseline="0" dirty="0" err="1" smtClean="0">
                <a:solidFill>
                  <a:srgbClr val="FF0000"/>
                </a:solidFill>
                <a:latin typeface="Times New Roman" pitchFamily="18" charset="0"/>
                <a:ea typeface="ＭＳ Ｐゴシック" charset="-128"/>
                <a:cs typeface="+mj-cs"/>
              </a:rPr>
              <a:t>الشركة </a:t>
            </a:r>
            <a:r>
              <a:rPr lang="ar-SA" sz="1400" baseline="0" dirty="0" smtClean="0">
                <a:solidFill>
                  <a:srgbClr val="FF0000"/>
                </a:solidFill>
                <a:latin typeface="Times New Roman" pitchFamily="18" charset="0"/>
                <a:ea typeface="ＭＳ Ｐゴシック" charset="-128"/>
                <a:cs typeface="+mj-cs"/>
              </a:rPr>
              <a:t>– رسالتها ومنتجاتها وخدماتها ومواقع تواجدها وما غير ذلك.</a:t>
            </a:r>
          </a:p>
          <a:p>
            <a:pPr algn="r" rtl="1"/>
            <a:r>
              <a:rPr lang="ar-SA" sz="1400" baseline="0" dirty="0" smtClean="0">
                <a:solidFill>
                  <a:srgbClr val="FF0000"/>
                </a:solidFill>
                <a:latin typeface="Times New Roman" pitchFamily="18" charset="0"/>
                <a:ea typeface="ＭＳ Ｐゴシック" charset="-128"/>
                <a:cs typeface="+mj-cs"/>
              </a:rPr>
              <a:t>تضع الكثير من الشركات إعلانات الوظائف المتوفرة لديها على صفحتها الرئيسية على </a:t>
            </a:r>
            <a:r>
              <a:rPr lang="ar-SA" sz="1400" baseline="0" dirty="0" err="1" smtClean="0">
                <a:solidFill>
                  <a:srgbClr val="FF0000"/>
                </a:solidFill>
                <a:latin typeface="Times New Roman" pitchFamily="18" charset="0"/>
                <a:ea typeface="ＭＳ Ｐゴシック" charset="-128"/>
                <a:cs typeface="+mj-cs"/>
              </a:rPr>
              <a:t>الإنترنت.</a:t>
            </a:r>
            <a:r>
              <a:rPr lang="ar-SA" sz="1400" baseline="0" dirty="0" smtClean="0">
                <a:solidFill>
                  <a:srgbClr val="FF0000"/>
                </a:solidFill>
                <a:latin typeface="Times New Roman" pitchFamily="18" charset="0"/>
                <a:ea typeface="ＭＳ Ｐゴシック" charset="-128"/>
                <a:cs typeface="+mj-cs"/>
              </a:rPr>
              <a:t> المثابرة طريق النجاح ولهذا تابع الاطلاع على صفحة الوظائف الخاصة بتلك الشركة وحاول أن تتعرف على الطرق الأخرى التي تمكنك من العمل لدى الشركة ربما من خلال التطوع أو العمل تحت التمرين هناك أو العمل مع شركة توظيف.</a:t>
            </a:r>
            <a:endParaRPr lang="en-US" sz="1400" dirty="0" smtClean="0">
              <a:solidFill>
                <a:srgbClr val="FF0000"/>
              </a:solidFill>
              <a:latin typeface="Times New Roman" pitchFamily="18" charset="0"/>
              <a:ea typeface="ＭＳ Ｐゴシック" charset="-128"/>
              <a:cs typeface="+mj-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pPr algn="r" rtl="1">
              <a:lnSpc>
                <a:spcPct val="80000"/>
              </a:lnSpc>
            </a:pPr>
            <a:r>
              <a:rPr lang="ar-SA" sz="1000" dirty="0" smtClean="0">
                <a:latin typeface="Times New Roman" pitchFamily="18" charset="0"/>
                <a:ea typeface="ＭＳ Ｐゴシック" charset="-128"/>
              </a:rPr>
              <a:t>الإنترنت</a:t>
            </a:r>
          </a:p>
          <a:p>
            <a:pPr algn="r" rtl="1">
              <a:lnSpc>
                <a:spcPct val="80000"/>
              </a:lnSpc>
            </a:pPr>
            <a:r>
              <a:rPr lang="ar-SA" sz="1000" dirty="0" smtClean="0">
                <a:latin typeface="Times New Roman" pitchFamily="18" charset="0"/>
                <a:ea typeface="ＭＳ Ｐゴシック" charset="-128"/>
              </a:rPr>
              <a:t>الإنترنت هي المصدر المثالي للتوفيق بين صاحب العمل والباحث</a:t>
            </a:r>
            <a:r>
              <a:rPr lang="ar-SA" sz="1000" baseline="0" dirty="0" smtClean="0">
                <a:latin typeface="Times New Roman" pitchFamily="18" charset="0"/>
                <a:ea typeface="ＭＳ Ｐゴシック" charset="-128"/>
              </a:rPr>
              <a:t> عن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يمكن الاطلاع على قواعد البيانات التي تعرض وظائف لإيجاد الموقع الذي تهتم بهز ويمكنك أن تضع سيرتك الذاتية على المواقع التي يمكن أن يصل إليها أصحاب العمل أو أن </a:t>
            </a:r>
            <a:r>
              <a:rPr lang="ar-SA" sz="1000" baseline="0" dirty="0" err="1" smtClean="0">
                <a:latin typeface="Times New Roman" pitchFamily="18" charset="0"/>
                <a:ea typeface="ＭＳ Ｐゴシック" charset="-128"/>
              </a:rPr>
              <a:t>تتفعال</a:t>
            </a:r>
            <a:r>
              <a:rPr lang="ar-SA" sz="1000" baseline="0" dirty="0" smtClean="0">
                <a:latin typeface="Times New Roman" pitchFamily="18" charset="0"/>
                <a:ea typeface="ＭＳ Ｐゴシック" charset="-128"/>
              </a:rPr>
              <a:t> (تشبك) مع زملاء لك في البحث عن عمل من خلال لوحات </a:t>
            </a:r>
            <a:r>
              <a:rPr lang="ar-SA" sz="1000" baseline="0" dirty="0" err="1" smtClean="0">
                <a:latin typeface="Times New Roman" pitchFamily="18" charset="0"/>
                <a:ea typeface="ＭＳ Ｐゴシック" charset="-128"/>
              </a:rPr>
              <a:t>الإعلانات.</a:t>
            </a:r>
            <a:r>
              <a:rPr lang="ar-SA" sz="1000" baseline="0" dirty="0" smtClean="0">
                <a:latin typeface="Times New Roman" pitchFamily="18" charset="0"/>
                <a:ea typeface="ＭＳ Ｐゴシック" charset="-128"/>
              </a:rPr>
              <a:t> أنت صاحب العمل يمكنكما البحث 24 ساعة يوميا لسبعة ايام في الأسبوع</a:t>
            </a:r>
            <a:endParaRPr lang="en-US" sz="1000" dirty="0" smtClean="0">
              <a:latin typeface="Times New Roman" pitchFamily="18" charset="0"/>
              <a:ea typeface="ＭＳ Ｐゴシック" charset="-128"/>
            </a:endParaRPr>
          </a:p>
          <a:p>
            <a:pPr algn="r" rtl="1">
              <a:lnSpc>
                <a:spcPct val="80000"/>
              </a:lnSpc>
            </a:pPr>
            <a:r>
              <a:rPr lang="ar-SA" sz="1000" dirty="0" smtClean="0">
                <a:latin typeface="Times New Roman" pitchFamily="18" charset="0"/>
                <a:ea typeface="ＭＳ Ｐゴシック" charset="-128"/>
              </a:rPr>
              <a:t>يلزم أن تنوعوا بحثكم عن عمل على الإنترنت بين لوحات الإعلانات</a:t>
            </a:r>
            <a:r>
              <a:rPr lang="ar-SA" sz="1000" baseline="0" dirty="0" smtClean="0">
                <a:latin typeface="Times New Roman" pitchFamily="18" charset="0"/>
                <a:ea typeface="ＭＳ Ｐゴシック" charset="-128"/>
              </a:rPr>
              <a:t> الضخمة إلى اللوحات الأكثر تخصصية حسب اهتماماتكم وأماكن تواجدكم. في المغرب المواقع الأربع الأكثر تصفحا هي </a:t>
            </a:r>
            <a:r>
              <a:rPr lang="en-US" sz="1000" dirty="0" err="1" smtClean="0">
                <a:latin typeface="Times New Roman" pitchFamily="18" charset="0"/>
                <a:ea typeface="ＭＳ Ｐゴシック" charset="-128"/>
              </a:rPr>
              <a:t>Rekrute</a:t>
            </a:r>
            <a:r>
              <a:rPr lang="en-US" sz="1000" dirty="0" smtClean="0">
                <a:latin typeface="Times New Roman" pitchFamily="18" charset="0"/>
                <a:ea typeface="ＭＳ Ｐゴシック" charset="-128"/>
              </a:rPr>
              <a:t>, </a:t>
            </a:r>
            <a:r>
              <a:rPr lang="en-US" sz="1000" dirty="0" err="1" smtClean="0">
                <a:latin typeface="Times New Roman" pitchFamily="18" charset="0"/>
                <a:ea typeface="ＭＳ Ｐゴシック" charset="-128"/>
              </a:rPr>
              <a:t>Amaljob</a:t>
            </a:r>
            <a:r>
              <a:rPr lang="en-US" sz="1000" dirty="0" smtClean="0">
                <a:latin typeface="Times New Roman" pitchFamily="18" charset="0"/>
                <a:ea typeface="ＭＳ Ｐゴシック" charset="-128"/>
              </a:rPr>
              <a:t>, </a:t>
            </a:r>
            <a:r>
              <a:rPr lang="en-US" sz="1000" dirty="0" err="1" smtClean="0">
                <a:latin typeface="Times New Roman" pitchFamily="18" charset="0"/>
                <a:ea typeface="ＭＳ Ｐゴシック" charset="-128"/>
              </a:rPr>
              <a:t>Bayt</a:t>
            </a:r>
            <a:r>
              <a:rPr lang="en-US" sz="1000" dirty="0" smtClean="0">
                <a:latin typeface="Times New Roman" pitchFamily="18" charset="0"/>
                <a:ea typeface="ＭＳ Ｐゴシック" charset="-128"/>
              </a:rPr>
              <a:t>, and </a:t>
            </a:r>
            <a:r>
              <a:rPr lang="en-US" sz="1000" dirty="0" err="1" smtClean="0">
                <a:latin typeface="Times New Roman" pitchFamily="18" charset="0"/>
                <a:ea typeface="ＭＳ Ｐゴシック" charset="-128"/>
              </a:rPr>
              <a:t>Menara</a:t>
            </a:r>
            <a:r>
              <a:rPr lang="ar-SA" sz="1000" dirty="0" err="1" smtClean="0">
                <a:latin typeface="Times New Roman" pitchFamily="18" charset="0"/>
                <a:ea typeface="ＭＳ Ｐゴシック" charset="-128"/>
              </a:rPr>
              <a:t>.</a:t>
            </a:r>
            <a:r>
              <a:rPr lang="ar-SA" sz="1000" dirty="0" smtClean="0">
                <a:latin typeface="Times New Roman" pitchFamily="18" charset="0"/>
                <a:ea typeface="ＭＳ Ｐゴシック" charset="-128"/>
              </a:rPr>
              <a:t> ولا تقدم هذه لمواقع كل الوظائف المتاحة</a:t>
            </a:r>
            <a:r>
              <a:rPr lang="ar-SA" sz="1000" baseline="0" dirty="0" smtClean="0">
                <a:latin typeface="Times New Roman" pitchFamily="18" charset="0"/>
                <a:ea typeface="ＭＳ Ｐゴシック" charset="-128"/>
              </a:rPr>
              <a:t> في المنطقة ولكن يمكن أن توفر عليكم وقتا </a:t>
            </a:r>
            <a:r>
              <a:rPr lang="ar-SA" sz="1000" baseline="0" dirty="0" err="1" smtClean="0">
                <a:latin typeface="Times New Roman" pitchFamily="18" charset="0"/>
                <a:ea typeface="ＭＳ Ｐゴシック" charset="-128"/>
              </a:rPr>
              <a:t>طويلا.</a:t>
            </a:r>
            <a:r>
              <a:rPr lang="ar-SA" sz="1000" baseline="0" dirty="0" smtClean="0">
                <a:latin typeface="Times New Roman" pitchFamily="18" charset="0"/>
                <a:ea typeface="ＭＳ Ｐゴシック" charset="-128"/>
              </a:rPr>
              <a:t> وضع منبهات </a:t>
            </a:r>
            <a:r>
              <a:rPr lang="ar-SA" sz="1000" baseline="0" dirty="0" err="1" smtClean="0">
                <a:latin typeface="Times New Roman" pitchFamily="18" charset="0"/>
                <a:ea typeface="ＭＳ Ｐゴシック" charset="-128"/>
              </a:rPr>
              <a:t>تذكيرية</a:t>
            </a:r>
            <a:r>
              <a:rPr lang="ar-SA" sz="1000" baseline="0" dirty="0" smtClean="0">
                <a:latin typeface="Times New Roman" pitchFamily="18" charset="0"/>
                <a:ea typeface="ＭＳ Ｐゴシック" charset="-128"/>
              </a:rPr>
              <a:t> يعتبر أيضا ميزة </a:t>
            </a:r>
            <a:r>
              <a:rPr lang="ar-SA" sz="1000" baseline="0" dirty="0" err="1" smtClean="0">
                <a:latin typeface="Times New Roman" pitchFamily="18" charset="0"/>
                <a:ea typeface="ＭＳ Ｐゴシック" charset="-128"/>
              </a:rPr>
              <a:t>إضافية.</a:t>
            </a:r>
            <a:r>
              <a:rPr lang="ar-SA" sz="1000" baseline="0" dirty="0" smtClean="0">
                <a:latin typeface="Times New Roman" pitchFamily="18" charset="0"/>
                <a:ea typeface="ＭＳ Ｐゴシック" charset="-128"/>
              </a:rPr>
              <a:t> وهذا يشمل على عمل نبذة مختصرة عن لوحة الإعلانات التي تعرض أنواع الوظائف التي تبحث </a:t>
            </a:r>
            <a:r>
              <a:rPr lang="ar-SA" sz="1000" baseline="0" dirty="0" err="1" smtClean="0">
                <a:latin typeface="Times New Roman" pitchFamily="18" charset="0"/>
                <a:ea typeface="ＭＳ Ｐゴシック" charset="-128"/>
              </a:rPr>
              <a:t>عنها.</a:t>
            </a:r>
            <a:r>
              <a:rPr lang="ar-SA" sz="1000" baseline="0" dirty="0" smtClean="0">
                <a:latin typeface="Times New Roman" pitchFamily="18" charset="0"/>
                <a:ea typeface="ＭＳ Ｐゴシック" charset="-128"/>
              </a:rPr>
              <a:t> ويقوم هذا اللوح بإرسال بريد إلكتروني لك عندما تكون هناك وظيفة تنسجم مع المعايير التي وضعتها في العرض.</a:t>
            </a:r>
            <a:endParaRPr lang="en-US" sz="1000" dirty="0" smtClean="0">
              <a:latin typeface="Times New Roman" pitchFamily="18" charset="0"/>
              <a:ea typeface="ＭＳ Ｐゴシック" charset="-128"/>
            </a:endParaRPr>
          </a:p>
          <a:p>
            <a:pPr algn="r" rtl="1">
              <a:lnSpc>
                <a:spcPct val="80000"/>
              </a:lnSpc>
            </a:pPr>
            <a:r>
              <a:rPr lang="ar-SA" sz="1000" dirty="0" smtClean="0">
                <a:latin typeface="Times New Roman" pitchFamily="18" charset="0"/>
                <a:ea typeface="ＭＳ Ｐゴシック" charset="-128"/>
              </a:rPr>
              <a:t>توفر لك الإنترنت أيضا ثروة من المعلومات والخدمات عن مواضيع البحث المتعلقة بالوظائف. ويمكن البحث عن معلومات حول الرواتب والسيرة الذاتية وكتابة الرسائل</a:t>
            </a:r>
            <a:r>
              <a:rPr lang="ar-SA" sz="1000" baseline="0" dirty="0" smtClean="0">
                <a:latin typeface="Times New Roman" pitchFamily="18" charset="0"/>
                <a:ea typeface="ＭＳ Ｐゴシック" charset="-128"/>
              </a:rPr>
              <a:t> وإجراء البحث عن عمل ومعلومات عن المواقع المتغيرة وحتى عن كيفية البحث  على </a:t>
            </a:r>
            <a:r>
              <a:rPr lang="ar-SA" sz="1000" baseline="0" dirty="0" err="1" smtClean="0">
                <a:latin typeface="Times New Roman" pitchFamily="18" charset="0"/>
                <a:ea typeface="ＭＳ Ｐゴシック" charset="-128"/>
              </a:rPr>
              <a:t>الإنترنت.</a:t>
            </a:r>
            <a:r>
              <a:rPr lang="ar-SA" sz="1000" baseline="0" dirty="0" smtClean="0">
                <a:latin typeface="Times New Roman" pitchFamily="18" charset="0"/>
                <a:ea typeface="ＭＳ Ｐゴシック" charset="-128"/>
              </a:rPr>
              <a:t> توجد مواقع عدة متخصصة في مساعدتكم على إيجاد معلومات مفيدة.</a:t>
            </a:r>
            <a:endParaRPr lang="en-US" sz="1000" dirty="0" smtClean="0">
              <a:latin typeface="Times New Roman" pitchFamily="18" charset="0"/>
              <a:ea typeface="ＭＳ Ｐゴシック" charset="-128"/>
            </a:endParaRPr>
          </a:p>
          <a:p>
            <a:pPr>
              <a:lnSpc>
                <a:spcPct val="80000"/>
              </a:lnSpc>
            </a:pPr>
            <a:endParaRPr lang="en-US" sz="1000" dirty="0" smtClean="0">
              <a:latin typeface="Times New Roman" pitchFamily="18" charset="0"/>
              <a:ea typeface="ＭＳ Ｐゴシック" charset="-128"/>
            </a:endParaRPr>
          </a:p>
          <a:p>
            <a:pPr algn="r" rtl="1">
              <a:lnSpc>
                <a:spcPct val="80000"/>
              </a:lnSpc>
            </a:pPr>
            <a:r>
              <a:rPr lang="ar-SA" sz="1000" dirty="0" smtClean="0">
                <a:latin typeface="Times New Roman" pitchFamily="18" charset="0"/>
                <a:ea typeface="ＭＳ Ｐゴシック" charset="-128"/>
              </a:rPr>
              <a:t>من الموارد المهمة المتوفرة</a:t>
            </a:r>
            <a:r>
              <a:rPr lang="ar-SA" sz="1000" baseline="0" dirty="0" smtClean="0">
                <a:latin typeface="Times New Roman" pitchFamily="18" charset="0"/>
                <a:ea typeface="ＭＳ Ｐゴシック" charset="-128"/>
              </a:rPr>
              <a:t> من خلال مانبور هناك القدرة على تخزين سيرتك الذاتية والبحث عن وظائف على موقع مانبور الخاص في المغرب. </a:t>
            </a:r>
            <a:r>
              <a:rPr lang="en-US" sz="1000" dirty="0" smtClean="0">
                <a:latin typeface="Times New Roman" pitchFamily="18" charset="0"/>
                <a:ea typeface="ＭＳ Ｐゴシック" charset="-128"/>
              </a:rPr>
              <a:t>www.manpower-maroc.com</a:t>
            </a:r>
          </a:p>
          <a:p>
            <a:pPr>
              <a:lnSpc>
                <a:spcPct val="80000"/>
              </a:lnSpc>
            </a:pPr>
            <a:endParaRPr lang="en-US" sz="1000" dirty="0" smtClean="0">
              <a:latin typeface="Times New Roman" pitchFamily="18" charset="0"/>
              <a:ea typeface="ＭＳ Ｐゴシック" charset="-128"/>
            </a:endParaRPr>
          </a:p>
          <a:p>
            <a:pPr>
              <a:lnSpc>
                <a:spcPct val="80000"/>
              </a:lnSpc>
            </a:pPr>
            <a:endParaRPr lang="en-US" sz="1000" dirty="0" smtClean="0">
              <a:latin typeface="Times New Roman" pitchFamily="18" charset="0"/>
              <a:ea typeface="ＭＳ Ｐゴシック" charset="-128"/>
            </a:endParaRPr>
          </a:p>
          <a:p>
            <a:pPr algn="r" rtl="1">
              <a:lnSpc>
                <a:spcPct val="80000"/>
              </a:lnSpc>
            </a:pPr>
            <a:r>
              <a:rPr lang="ar-SA" sz="800" dirty="0" smtClean="0">
                <a:latin typeface="Times New Roman" pitchFamily="18" charset="0"/>
                <a:ea typeface="ＭＳ Ｐゴシック" charset="-128"/>
              </a:rPr>
              <a:t>بينما يركز الكثير من الناس</a:t>
            </a:r>
            <a:r>
              <a:rPr lang="ar-SA" sz="800" baseline="0" dirty="0" smtClean="0">
                <a:latin typeface="Times New Roman" pitchFamily="18" charset="0"/>
                <a:ea typeface="ＭＳ Ｐゴシック" charset="-128"/>
              </a:rPr>
              <a:t> على لوحات إعلانات الوظائف فإن عليك أيضا أن تستخدم الإنترنت لجمع معلومات عن الشركات المحددة التي تستهدفها. تذكر أن لدى أصحاب العمل توقعات بكونك تعرف بعض المعلومات عن شركتهم وعن عروضهم ولهذا قم بعملك قبل التوجه نحو المقابلة.</a:t>
            </a:r>
          </a:p>
          <a:p>
            <a:pPr algn="r" rtl="1">
              <a:lnSpc>
                <a:spcPct val="80000"/>
              </a:lnSpc>
            </a:pPr>
            <a:endParaRPr lang="ar-SA" sz="800" baseline="0" dirty="0" smtClean="0">
              <a:latin typeface="Times New Roman" pitchFamily="18" charset="0"/>
              <a:ea typeface="ＭＳ Ｐゴシック" charset="-128"/>
            </a:endParaRPr>
          </a:p>
          <a:p>
            <a:pPr algn="r" rtl="1">
              <a:lnSpc>
                <a:spcPct val="80000"/>
              </a:lnSpc>
            </a:pPr>
            <a:r>
              <a:rPr lang="ar-SA" sz="800" baseline="0" dirty="0" smtClean="0">
                <a:latin typeface="Times New Roman" pitchFamily="18" charset="0"/>
                <a:ea typeface="ＭＳ Ｐゴシック" charset="-128"/>
              </a:rPr>
              <a:t>[إذا توفرت المادة]: يمكن الاطلاع على المادة الموزعة بخصوص الإنترنت للمساعدة في الملاحة أثناء </a:t>
            </a:r>
            <a:r>
              <a:rPr lang="ar-SA" sz="800" baseline="0" dirty="0" err="1" smtClean="0">
                <a:latin typeface="Times New Roman" pitchFamily="18" charset="0"/>
                <a:ea typeface="ＭＳ Ｐゴシック" charset="-128"/>
              </a:rPr>
              <a:t>البحث.</a:t>
            </a:r>
            <a:r>
              <a:rPr lang="ar-SA" sz="800" baseline="0" dirty="0" smtClean="0">
                <a:latin typeface="Times New Roman" pitchFamily="18" charset="0"/>
                <a:ea typeface="ＭＳ Ｐゴシック" charset="-128"/>
              </a:rPr>
              <a:t> لقد وضعت وصفا لكل واحد من المواقع لمساعدتكم في توفير </a:t>
            </a:r>
            <a:r>
              <a:rPr lang="ar-SA" sz="800" baseline="0" dirty="0" err="1" smtClean="0">
                <a:latin typeface="Times New Roman" pitchFamily="18" charset="0"/>
                <a:ea typeface="ＭＳ Ｐゴシック" charset="-128"/>
              </a:rPr>
              <a:t>الوقت.</a:t>
            </a:r>
            <a:r>
              <a:rPr lang="ar-SA" sz="800" baseline="0" dirty="0" smtClean="0">
                <a:latin typeface="Times New Roman" pitchFamily="18" charset="0"/>
                <a:ea typeface="ＭＳ Ｐゴシック" charset="-128"/>
              </a:rPr>
              <a:t> بالإضافة للمواقع التي لديها جاذبية </a:t>
            </a:r>
            <a:r>
              <a:rPr lang="ar-SA" sz="800" baseline="0" dirty="0" err="1" smtClean="0">
                <a:latin typeface="Times New Roman" pitchFamily="18" charset="0"/>
                <a:ea typeface="ＭＳ Ｐゴシック" charset="-128"/>
              </a:rPr>
              <a:t>عامة </a:t>
            </a:r>
            <a:r>
              <a:rPr lang="ar-SA" sz="800" baseline="0" dirty="0" smtClean="0">
                <a:latin typeface="Times New Roman" pitchFamily="18" charset="0"/>
                <a:ea typeface="ＭＳ Ｐゴシック" charset="-128"/>
              </a:rPr>
              <a:t>(هناك مواقع تكنولوجيا المعلومات) في م جال </a:t>
            </a:r>
            <a:r>
              <a:rPr lang="ar-SA" sz="800" baseline="0" dirty="0" err="1" smtClean="0">
                <a:latin typeface="Times New Roman" pitchFamily="18" charset="0"/>
                <a:ea typeface="ＭＳ Ｐゴシック" charset="-128"/>
              </a:rPr>
              <a:t>الجاسوب</a:t>
            </a:r>
            <a:r>
              <a:rPr lang="ar-SA" sz="800" baseline="0" dirty="0" smtClean="0">
                <a:latin typeface="Times New Roman" pitchFamily="18" charset="0"/>
                <a:ea typeface="ＭＳ Ｐゴシック" charset="-128"/>
              </a:rPr>
              <a:t> وكثير من المواقع التي تجتذب خريجي الكليات أو  الأفراد الداخلين الجدد إلى السوق.</a:t>
            </a:r>
            <a:endParaRPr lang="en-US" sz="800" dirty="0"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0"/>
            <a:ext cx="8004175" cy="922338"/>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2366963"/>
            <a:ext cx="8004175" cy="375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4975" y="101600"/>
            <a:ext cx="1905000" cy="257175"/>
          </a:xfrm>
        </p:spPr>
        <p:txBody>
          <a:bodyPr/>
          <a:lstStyle>
            <a:lvl1pPr>
              <a:defRPr smtClean="0"/>
            </a:lvl1pPr>
          </a:lstStyle>
          <a:p>
            <a:pPr>
              <a:defRPr/>
            </a:pPr>
            <a:fld id="{6A050B84-4D2B-4E31-BBB2-829F154FC7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84975" y="101600"/>
            <a:ext cx="1905000" cy="257175"/>
          </a:xfrm>
        </p:spPr>
        <p:txBody>
          <a:bodyPr/>
          <a:lstStyle>
            <a:lvl1pPr>
              <a:defRPr smtClean="0"/>
            </a:lvl1pPr>
          </a:lstStyle>
          <a:p>
            <a:pPr>
              <a:defRPr/>
            </a:pPr>
            <a:fld id="{38B894E5-CF1B-4938-9E94-BAE965B67F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0"/>
            <a:ext cx="8004175" cy="9223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366963"/>
            <a:ext cx="3925888"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4088" y="2366963"/>
            <a:ext cx="3925887"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784975" y="101600"/>
            <a:ext cx="1905000" cy="257175"/>
          </a:xfrm>
        </p:spPr>
        <p:txBody>
          <a:bodyPr/>
          <a:lstStyle>
            <a:lvl1pPr>
              <a:defRPr smtClean="0"/>
            </a:lvl1pPr>
          </a:lstStyle>
          <a:p>
            <a:pPr>
              <a:defRPr/>
            </a:pPr>
            <a:fld id="{18F5B4A0-89A0-4A79-BFBA-99CC3FDAAD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a:xfrm>
            <a:off x="6784975" y="101600"/>
            <a:ext cx="1905000" cy="257175"/>
          </a:xfrm>
        </p:spPr>
        <p:txBody>
          <a:bodyPr/>
          <a:lstStyle>
            <a:lvl1pPr>
              <a:defRPr smtClean="0"/>
            </a:lvl1pPr>
          </a:lstStyle>
          <a:p>
            <a:pPr>
              <a:defRPr/>
            </a:pPr>
            <a:fld id="{E83B5C58-81B7-412E-8B89-CED50F6E94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solidFill>
            <a:schemeClr val="bg2"/>
          </a:solidFill>
          <a:ln w="9525">
            <a:noFill/>
            <a:miter lim="800000"/>
            <a:headEnd/>
            <a:tailEnd/>
          </a:ln>
          <a:effectLst/>
        </p:spPr>
        <p:txBody>
          <a:bodyPr wrap="none" anchor="ctr"/>
          <a:lstStyle/>
          <a:p>
            <a:pPr algn="ctr" eaLnBrk="0" hangingPunct="0">
              <a:defRPr/>
            </a:pPr>
            <a:endParaRPr lang="en-US" sz="2400" b="0">
              <a:solidFill>
                <a:srgbClr val="000000"/>
              </a:solidFill>
              <a:latin typeface="Arial" pitchFamily="34" charset="0"/>
              <a:ea typeface="+mn-ea"/>
            </a:endParaRPr>
          </a:p>
        </p:txBody>
      </p:sp>
      <p:sp>
        <p:nvSpPr>
          <p:cNvPr id="1027" name="Rectangle 2"/>
          <p:cNvSpPr>
            <a:spLocks noGrp="1" noChangeArrowheads="1"/>
          </p:cNvSpPr>
          <p:nvPr>
            <p:ph type="title"/>
          </p:nvPr>
        </p:nvSpPr>
        <p:spPr bwMode="auto">
          <a:xfrm>
            <a:off x="685800" y="1270000"/>
            <a:ext cx="8004175"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366963"/>
            <a:ext cx="8004175" cy="3751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784975" y="101600"/>
            <a:ext cx="1905000" cy="2571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400" b="0">
                <a:solidFill>
                  <a:srgbClr val="FFFFFF"/>
                </a:solidFill>
                <a:latin typeface="+mn-lt"/>
                <a:ea typeface="+mn-ea"/>
              </a:defRPr>
            </a:lvl1pPr>
          </a:lstStyle>
          <a:p>
            <a:pPr>
              <a:defRPr/>
            </a:pPr>
            <a:fld id="{D406E163-65AD-4DF5-B0A5-652133DCCBA5}" type="slidenum">
              <a:rPr lang="en-US"/>
              <a:pPr>
                <a:defRPr/>
              </a:pPr>
              <a:t>‹#›</a:t>
            </a:fld>
            <a:endParaRPr lang="en-US"/>
          </a:p>
        </p:txBody>
      </p:sp>
      <p:sp>
        <p:nvSpPr>
          <p:cNvPr id="1036" name="Text Box 12"/>
          <p:cNvSpPr txBox="1">
            <a:spLocks noChangeArrowheads="1"/>
          </p:cNvSpPr>
          <p:nvPr/>
        </p:nvSpPr>
        <p:spPr bwMode="auto">
          <a:xfrm>
            <a:off x="914400" y="6248400"/>
            <a:ext cx="2590800" cy="228600"/>
          </a:xfrm>
          <a:prstGeom prst="rect">
            <a:avLst/>
          </a:prstGeom>
          <a:noFill/>
          <a:ln w="9525">
            <a:noFill/>
            <a:miter lim="800000"/>
            <a:headEnd/>
            <a:tailEnd/>
          </a:ln>
          <a:effectLst/>
        </p:spPr>
        <p:txBody>
          <a:bodyPr lIns="0" tIns="0" rIns="0" bIns="0"/>
          <a:lstStyle/>
          <a:p>
            <a:r>
              <a:rPr lang="en-US" sz="900" b="0">
                <a:solidFill>
                  <a:srgbClr val="000000"/>
                </a:solidFill>
              </a:rPr>
              <a:t>Manpower Confidential &amp; Proprietary</a:t>
            </a:r>
          </a:p>
        </p:txBody>
      </p:sp>
      <p:sp>
        <p:nvSpPr>
          <p:cNvPr id="1040" name="Rectangle 16"/>
          <p:cNvSpPr>
            <a:spLocks noChangeArrowheads="1"/>
          </p:cNvSpPr>
          <p:nvPr/>
        </p:nvSpPr>
        <p:spPr bwMode="auto">
          <a:xfrm>
            <a:off x="9661525" y="3641725"/>
            <a:ext cx="184150" cy="457200"/>
          </a:xfrm>
          <a:prstGeom prst="rect">
            <a:avLst/>
          </a:prstGeom>
          <a:noFill/>
          <a:ln w="9525">
            <a:noFill/>
            <a:miter lim="800000"/>
            <a:headEnd/>
            <a:tailEnd/>
          </a:ln>
          <a:effectLst/>
        </p:spPr>
        <p:txBody>
          <a:bodyPr wrap="none">
            <a:spAutoFit/>
          </a:bodyPr>
          <a:lstStyle/>
          <a:p>
            <a:pPr>
              <a:defRPr/>
            </a:pPr>
            <a:endParaRPr lang="en-US" sz="2400" b="0">
              <a:solidFill>
                <a:srgbClr val="000000"/>
              </a:solidFill>
              <a:latin typeface="Times New Roman" pitchFamily="18" charset="0"/>
              <a:ea typeface="+mn-ea"/>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timing>
    <p:tnLst>
      <p:par>
        <p:cTn id="1" dur="indefinite" restart="never" nodeType="tmRoot"/>
      </p:par>
    </p:tnLst>
  </p:timing>
  <p:hf hdr="0" ftr="0"/>
  <p:txStyles>
    <p:titleStyle>
      <a:lvl1pPr algn="l"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2"/>
          </a:solidFill>
          <a:latin typeface="Arial" pitchFamily="34" charset="0"/>
        </a:defRPr>
      </a:lvl2pPr>
      <a:lvl3pPr algn="l" rtl="0" eaLnBrk="0" fontAlgn="base" hangingPunct="0">
        <a:spcBef>
          <a:spcPct val="0"/>
        </a:spcBef>
        <a:spcAft>
          <a:spcPct val="0"/>
        </a:spcAft>
        <a:defRPr sz="3200">
          <a:solidFill>
            <a:schemeClr val="bg2"/>
          </a:solidFill>
          <a:latin typeface="Arial" pitchFamily="34" charset="0"/>
        </a:defRPr>
      </a:lvl3pPr>
      <a:lvl4pPr algn="l" rtl="0" eaLnBrk="0" fontAlgn="base" hangingPunct="0">
        <a:spcBef>
          <a:spcPct val="0"/>
        </a:spcBef>
        <a:spcAft>
          <a:spcPct val="0"/>
        </a:spcAft>
        <a:defRPr sz="3200">
          <a:solidFill>
            <a:schemeClr val="bg2"/>
          </a:solidFill>
          <a:latin typeface="Arial" pitchFamily="34" charset="0"/>
        </a:defRPr>
      </a:lvl4pPr>
      <a:lvl5pPr algn="l" rtl="0" eaLnBrk="0" fontAlgn="base" hangingPunct="0">
        <a:spcBef>
          <a:spcPct val="0"/>
        </a:spcBef>
        <a:spcAft>
          <a:spcPct val="0"/>
        </a:spcAft>
        <a:defRPr sz="3200">
          <a:solidFill>
            <a:schemeClr val="bg2"/>
          </a:solidFill>
          <a:latin typeface="Arial" pitchFamily="34" charset="0"/>
        </a:defRPr>
      </a:lvl5pPr>
      <a:lvl6pPr marL="457200" algn="l" rtl="0" fontAlgn="base">
        <a:spcBef>
          <a:spcPct val="0"/>
        </a:spcBef>
        <a:spcAft>
          <a:spcPct val="0"/>
        </a:spcAft>
        <a:defRPr sz="3000">
          <a:solidFill>
            <a:schemeClr val="bg2"/>
          </a:solidFill>
          <a:latin typeface="Arial" pitchFamily="34" charset="0"/>
        </a:defRPr>
      </a:lvl6pPr>
      <a:lvl7pPr marL="914400" algn="l" rtl="0" fontAlgn="base">
        <a:spcBef>
          <a:spcPct val="0"/>
        </a:spcBef>
        <a:spcAft>
          <a:spcPct val="0"/>
        </a:spcAft>
        <a:defRPr sz="3000">
          <a:solidFill>
            <a:schemeClr val="bg2"/>
          </a:solidFill>
          <a:latin typeface="Arial" pitchFamily="34" charset="0"/>
        </a:defRPr>
      </a:lvl7pPr>
      <a:lvl8pPr marL="1371600" algn="l" rtl="0" fontAlgn="base">
        <a:spcBef>
          <a:spcPct val="0"/>
        </a:spcBef>
        <a:spcAft>
          <a:spcPct val="0"/>
        </a:spcAft>
        <a:defRPr sz="3000">
          <a:solidFill>
            <a:schemeClr val="bg2"/>
          </a:solidFill>
          <a:latin typeface="Arial" pitchFamily="34" charset="0"/>
        </a:defRPr>
      </a:lvl8pPr>
      <a:lvl9pPr marL="1828800" algn="l" rtl="0" fontAlgn="base">
        <a:spcBef>
          <a:spcPct val="0"/>
        </a:spcBef>
        <a:spcAft>
          <a:spcPct val="0"/>
        </a:spcAft>
        <a:defRPr sz="3000">
          <a:solidFill>
            <a:schemeClr val="bg2"/>
          </a:solidFill>
          <a:latin typeface="Arial" pitchFamily="34" charset="0"/>
        </a:defRPr>
      </a:lvl9pPr>
    </p:titleStyle>
    <p:bodyStyle>
      <a:lvl1pPr marL="288925" indent="-288925" algn="l" rtl="0" eaLnBrk="0" fontAlgn="base" hangingPunct="0">
        <a:spcBef>
          <a:spcPct val="20000"/>
        </a:spcBef>
        <a:spcAft>
          <a:spcPct val="0"/>
        </a:spcAft>
        <a:buClr>
          <a:schemeClr val="bg2"/>
        </a:buClr>
        <a:buChar char="•"/>
        <a:defRPr sz="2400">
          <a:solidFill>
            <a:schemeClr val="tx1"/>
          </a:solidFill>
          <a:latin typeface="+mn-lt"/>
          <a:ea typeface="+mn-ea"/>
          <a:cs typeface="+mn-cs"/>
        </a:defRPr>
      </a:lvl1pPr>
      <a:lvl2pPr marL="563563" indent="-273050" algn="l" rtl="0" eaLnBrk="0" fontAlgn="base" hangingPunct="0">
        <a:spcBef>
          <a:spcPct val="20000"/>
        </a:spcBef>
        <a:spcAft>
          <a:spcPct val="0"/>
        </a:spcAft>
        <a:buClr>
          <a:schemeClr val="bg2"/>
        </a:buClr>
        <a:buChar char="–"/>
        <a:defRPr>
          <a:solidFill>
            <a:schemeClr val="tx1"/>
          </a:solidFill>
          <a:latin typeface="+mn-lt"/>
        </a:defRPr>
      </a:lvl2pPr>
      <a:lvl3pPr marL="850900" indent="-276225" algn="l" rtl="0" eaLnBrk="0" fontAlgn="base" hangingPunct="0">
        <a:spcBef>
          <a:spcPct val="20000"/>
        </a:spcBef>
        <a:spcAft>
          <a:spcPct val="0"/>
        </a:spcAft>
        <a:buClr>
          <a:schemeClr val="bg2"/>
        </a:buClr>
        <a:buChar char="–"/>
        <a:defRPr>
          <a:solidFill>
            <a:schemeClr val="tx1"/>
          </a:solidFill>
          <a:latin typeface="+mn-lt"/>
        </a:defRPr>
      </a:lvl3pPr>
      <a:lvl4pPr marL="1128713" indent="-276225" algn="l" rtl="0" eaLnBrk="0" fontAlgn="base" hangingPunct="0">
        <a:spcBef>
          <a:spcPct val="20000"/>
        </a:spcBef>
        <a:spcAft>
          <a:spcPct val="0"/>
        </a:spcAft>
        <a:buClr>
          <a:schemeClr val="bg2"/>
        </a:buClr>
        <a:buChar char="–"/>
        <a:defRPr>
          <a:solidFill>
            <a:schemeClr val="tx1"/>
          </a:solidFill>
          <a:latin typeface="+mn-lt"/>
        </a:defRPr>
      </a:lvl4pPr>
      <a:lvl5pPr marL="1416050" indent="-276225" algn="l" rtl="0" eaLnBrk="0" fontAlgn="base" hangingPunct="0">
        <a:spcBef>
          <a:spcPct val="20000"/>
        </a:spcBef>
        <a:spcAft>
          <a:spcPct val="0"/>
        </a:spcAft>
        <a:buClr>
          <a:schemeClr val="bg2"/>
        </a:buClr>
        <a:buChar char="–"/>
        <a:defRPr>
          <a:solidFill>
            <a:schemeClr val="tx1"/>
          </a:solidFill>
          <a:latin typeface="+mn-lt"/>
        </a:defRPr>
      </a:lvl5pPr>
      <a:lvl6pPr marL="1873250" indent="-276225" algn="l" rtl="0" fontAlgn="base">
        <a:spcBef>
          <a:spcPct val="20000"/>
        </a:spcBef>
        <a:spcAft>
          <a:spcPct val="0"/>
        </a:spcAft>
        <a:buClr>
          <a:schemeClr val="bg2"/>
        </a:buClr>
        <a:buChar char="–"/>
        <a:defRPr>
          <a:solidFill>
            <a:schemeClr val="tx1"/>
          </a:solidFill>
          <a:latin typeface="+mn-lt"/>
        </a:defRPr>
      </a:lvl6pPr>
      <a:lvl7pPr marL="2330450" indent="-276225" algn="l" rtl="0" fontAlgn="base">
        <a:spcBef>
          <a:spcPct val="20000"/>
        </a:spcBef>
        <a:spcAft>
          <a:spcPct val="0"/>
        </a:spcAft>
        <a:buClr>
          <a:schemeClr val="bg2"/>
        </a:buClr>
        <a:buChar char="–"/>
        <a:defRPr>
          <a:solidFill>
            <a:schemeClr val="tx1"/>
          </a:solidFill>
          <a:latin typeface="+mn-lt"/>
        </a:defRPr>
      </a:lvl7pPr>
      <a:lvl8pPr marL="2787650" indent="-276225" algn="l" rtl="0" fontAlgn="base">
        <a:spcBef>
          <a:spcPct val="20000"/>
        </a:spcBef>
        <a:spcAft>
          <a:spcPct val="0"/>
        </a:spcAft>
        <a:buClr>
          <a:schemeClr val="bg2"/>
        </a:buClr>
        <a:buChar char="–"/>
        <a:defRPr>
          <a:solidFill>
            <a:schemeClr val="tx1"/>
          </a:solidFill>
          <a:latin typeface="+mn-lt"/>
        </a:defRPr>
      </a:lvl8pPr>
      <a:lvl9pPr marL="3244850" indent="-276225" algn="l" rtl="0" fontAlgn="base">
        <a:spcBef>
          <a:spcPct val="20000"/>
        </a:spcBef>
        <a:spcAft>
          <a:spcPct val="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algn="r" rtl="1"/>
            <a:r>
              <a:rPr lang="ar-SA" sz="4100" dirty="0" smtClean="0">
                <a:solidFill>
                  <a:schemeClr val="bg1"/>
                </a:solidFill>
              </a:rPr>
              <a:t>البحث عن عمل</a:t>
            </a:r>
            <a:endParaRPr lang="en-US" sz="4100" dirty="0" smtClean="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algn="r" rtl="1" eaLnBrk="1" hangingPunct="1"/>
            <a:r>
              <a:rPr lang="ar-SA" dirty="0" smtClean="0"/>
              <a:t>نصائح للنجاح في البحث عن عمل عن طريق الإنترنت</a:t>
            </a:r>
            <a:endParaRPr lang="en-US" dirty="0" smtClean="0"/>
          </a:p>
        </p:txBody>
      </p:sp>
      <p:sp>
        <p:nvSpPr>
          <p:cNvPr id="38915" name="Rectangle 3"/>
          <p:cNvSpPr>
            <a:spLocks noGrp="1" noChangeArrowheads="1"/>
          </p:cNvSpPr>
          <p:nvPr>
            <p:ph idx="4294967295"/>
          </p:nvPr>
        </p:nvSpPr>
        <p:spPr/>
        <p:txBody>
          <a:bodyPr/>
          <a:lstStyle/>
          <a:p>
            <a:pPr algn="r" rtl="1" eaLnBrk="1" hangingPunct="1">
              <a:lnSpc>
                <a:spcPct val="90000"/>
              </a:lnSpc>
            </a:pPr>
            <a:r>
              <a:rPr lang="ar-SA" dirty="0" smtClean="0"/>
              <a:t>استخدام محركات  البحث عن عمل</a:t>
            </a:r>
            <a:endParaRPr lang="en-US" dirty="0" smtClean="0"/>
          </a:p>
          <a:p>
            <a:pPr algn="r" rtl="1" eaLnBrk="1" hangingPunct="1">
              <a:lnSpc>
                <a:spcPct val="90000"/>
              </a:lnSpc>
            </a:pPr>
            <a:r>
              <a:rPr lang="ar-SA" dirty="0" smtClean="0"/>
              <a:t>البدء على نطاق موسع ومن ثم تضييق البحث</a:t>
            </a:r>
            <a:endParaRPr lang="en-US" dirty="0" smtClean="0"/>
          </a:p>
          <a:p>
            <a:pPr algn="r" rtl="1" eaLnBrk="1" hangingPunct="1">
              <a:lnSpc>
                <a:spcPct val="90000"/>
              </a:lnSpc>
            </a:pPr>
            <a:r>
              <a:rPr lang="ar-SA" dirty="0" smtClean="0"/>
              <a:t>نشر السيرة الذاتية على </a:t>
            </a:r>
            <a:r>
              <a:rPr lang="ar-SA" dirty="0" err="1" smtClean="0"/>
              <a:t>الإنترنت </a:t>
            </a:r>
            <a:r>
              <a:rPr lang="ar-SA" dirty="0" smtClean="0"/>
              <a:t>– التأكد من وجود الكلمات الرئيسية</a:t>
            </a:r>
            <a:endParaRPr lang="en-US" dirty="0" smtClean="0"/>
          </a:p>
          <a:p>
            <a:pPr algn="r" rtl="1" eaLnBrk="1" hangingPunct="1">
              <a:lnSpc>
                <a:spcPct val="90000"/>
              </a:lnSpc>
            </a:pPr>
            <a:r>
              <a:rPr lang="ar-SA" dirty="0" smtClean="0"/>
              <a:t>استخدام مجموعة من الكلمات لتضييق نطاق البحث</a:t>
            </a:r>
            <a:endParaRPr lang="en-US" dirty="0" smtClean="0"/>
          </a:p>
          <a:p>
            <a:pPr lvl="1" algn="r" rtl="1" eaLnBrk="1" hangingPunct="1">
              <a:lnSpc>
                <a:spcPct val="90000"/>
              </a:lnSpc>
            </a:pPr>
            <a:r>
              <a:rPr lang="ar-SA" dirty="0" smtClean="0"/>
              <a:t>إداري أو سكرتير</a:t>
            </a:r>
            <a:endParaRPr lang="en-US" dirty="0" smtClean="0"/>
          </a:p>
          <a:p>
            <a:pPr lvl="1" algn="r" rtl="1" eaLnBrk="1" hangingPunct="1">
              <a:lnSpc>
                <a:spcPct val="90000"/>
              </a:lnSpc>
            </a:pPr>
            <a:r>
              <a:rPr lang="ar-SA" dirty="0" smtClean="0"/>
              <a:t>ميكانيكي أو أخصائي آلات أو مشغل آلات</a:t>
            </a:r>
            <a:endParaRPr lang="en-US" dirty="0" smtClean="0"/>
          </a:p>
          <a:p>
            <a:pPr algn="r" rtl="1" eaLnBrk="1" hangingPunct="1">
              <a:lnSpc>
                <a:spcPct val="90000"/>
              </a:lnSpc>
            </a:pPr>
            <a:r>
              <a:rPr lang="ar-SA" dirty="0" smtClean="0"/>
              <a:t>استخدام الإعلانات الذاتية للبحث عن عمل </a:t>
            </a:r>
            <a:r>
              <a:rPr lang="en-US" dirty="0" smtClean="0"/>
              <a:t>(job alerts)</a:t>
            </a:r>
          </a:p>
        </p:txBody>
      </p:sp>
      <p:sp>
        <p:nvSpPr>
          <p:cNvPr id="4" name="Slide Number Placeholder 3"/>
          <p:cNvSpPr>
            <a:spLocks noGrp="1"/>
          </p:cNvSpPr>
          <p:nvPr>
            <p:ph type="sldNum" sz="quarter" idx="10"/>
          </p:nvPr>
        </p:nvSpPr>
        <p:spPr/>
        <p:txBody>
          <a:bodyPr/>
          <a:lstStyle/>
          <a:p>
            <a:pPr>
              <a:defRPr/>
            </a:pPr>
            <a:fld id="{FEE90471-5F3A-4B5E-ABAE-0AD2B0906407}" type="slidenum">
              <a:rPr lang="en-US">
                <a:solidFill>
                  <a:schemeClr val="bg1"/>
                </a:solidFill>
                <a:ea typeface="ＭＳ Ｐゴシック"/>
                <a:cs typeface="ＭＳ Ｐゴシック"/>
              </a:rPr>
              <a:pPr>
                <a:defRPr/>
              </a:pPr>
              <a:t>10</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BRAND_Pencil_tip_Master2"/>
          <p:cNvPicPr>
            <a:picLocks noChangeAspect="1" noChangeArrowheads="1"/>
          </p:cNvPicPr>
          <p:nvPr/>
        </p:nvPicPr>
        <p:blipFill>
          <a:blip r:embed="rId4">
            <a:grayscl/>
          </a:blip>
          <a:srcRect l="1726" t="30846" b="28076"/>
          <a:stretch>
            <a:fillRect/>
          </a:stretch>
        </p:blipFill>
        <p:spPr bwMode="auto">
          <a:xfrm rot="9327900">
            <a:off x="6501354" y="982798"/>
            <a:ext cx="2649537" cy="542925"/>
          </a:xfrm>
          <a:prstGeom prst="rect">
            <a:avLst/>
          </a:prstGeom>
          <a:ln>
            <a:noFill/>
          </a:ln>
          <a:effectLst>
            <a:softEdge rad="112500"/>
          </a:effectLst>
        </p:spPr>
      </p:pic>
      <p:sp>
        <p:nvSpPr>
          <p:cNvPr id="39939" name="Rectangle 2"/>
          <p:cNvSpPr>
            <a:spLocks noGrp="1" noChangeArrowheads="1"/>
          </p:cNvSpPr>
          <p:nvPr>
            <p:ph type="title" idx="4294967295"/>
          </p:nvPr>
        </p:nvSpPr>
        <p:spPr/>
        <p:txBody>
          <a:bodyPr/>
          <a:lstStyle/>
          <a:p>
            <a:pPr eaLnBrk="1" hangingPunct="1"/>
            <a:r>
              <a:rPr lang="ar-SA" dirty="0" smtClean="0"/>
              <a:t>إعلانات طلب المساعدة </a:t>
            </a:r>
            <a:endParaRPr lang="en-US" dirty="0" smtClean="0"/>
          </a:p>
        </p:txBody>
      </p:sp>
      <p:sp>
        <p:nvSpPr>
          <p:cNvPr id="39940" name="Rectangle 3"/>
          <p:cNvSpPr>
            <a:spLocks noChangeArrowheads="1"/>
          </p:cNvSpPr>
          <p:nvPr/>
        </p:nvSpPr>
        <p:spPr bwMode="auto">
          <a:xfrm>
            <a:off x="685800" y="2366963"/>
            <a:ext cx="8004175" cy="3751262"/>
          </a:xfrm>
          <a:prstGeom prst="rect">
            <a:avLst/>
          </a:prstGeom>
          <a:noFill/>
          <a:ln w="9525">
            <a:noFill/>
            <a:miter lim="800000"/>
            <a:headEnd/>
            <a:tailEnd/>
          </a:ln>
        </p:spPr>
        <p:txBody>
          <a:bodyPr lIns="0" tIns="0" rIns="0" bIns="0"/>
          <a:lstStyle/>
          <a:p>
            <a:pPr marL="288925" indent="-288925" algn="r" rtl="1">
              <a:spcBef>
                <a:spcPct val="20000"/>
              </a:spcBef>
              <a:buClr>
                <a:schemeClr val="bg2"/>
              </a:buClr>
              <a:buFontTx/>
              <a:buChar char="•"/>
            </a:pPr>
            <a:r>
              <a:rPr lang="ar-SA" sz="2400" b="0" dirty="0" smtClean="0"/>
              <a:t>ابحث في الصحف والنشرات  التجارية</a:t>
            </a:r>
            <a:endParaRPr lang="en-US" sz="2400" b="0" dirty="0"/>
          </a:p>
          <a:p>
            <a:pPr marL="288925" indent="-288925" algn="r" rtl="1">
              <a:spcBef>
                <a:spcPct val="20000"/>
              </a:spcBef>
              <a:buClr>
                <a:schemeClr val="bg2"/>
              </a:buClr>
              <a:buFontTx/>
              <a:buChar char="•"/>
            </a:pPr>
            <a:r>
              <a:rPr lang="ar-SA" sz="2400" b="0" dirty="0" smtClean="0"/>
              <a:t>كن انتقائيا في البحث</a:t>
            </a:r>
            <a:endParaRPr lang="en-US" sz="2400" b="0" dirty="0"/>
          </a:p>
          <a:p>
            <a:pPr marL="288925" indent="-288925" algn="r" rtl="1">
              <a:spcBef>
                <a:spcPct val="20000"/>
              </a:spcBef>
              <a:buClr>
                <a:schemeClr val="bg2"/>
              </a:buClr>
              <a:buFontTx/>
              <a:buChar char="•"/>
            </a:pPr>
            <a:r>
              <a:rPr lang="ar-SA" sz="2400" b="0" dirty="0" smtClean="0"/>
              <a:t>تأكد من أنك الشخص المناسب</a:t>
            </a:r>
            <a:endParaRPr lang="en-US" sz="2400" b="0" dirty="0"/>
          </a:p>
          <a:p>
            <a:pPr marL="288925" indent="-288925" algn="r" rtl="1">
              <a:spcBef>
                <a:spcPct val="20000"/>
              </a:spcBef>
              <a:buClr>
                <a:schemeClr val="bg2"/>
              </a:buClr>
              <a:buFontTx/>
              <a:buChar char="•"/>
            </a:pPr>
            <a:r>
              <a:rPr lang="ar-SA" sz="2400" b="0" dirty="0" smtClean="0"/>
              <a:t>خذ بالاعتبار المسميات/ الفئات  الوظيفية  الأخرى</a:t>
            </a:r>
            <a:endParaRPr lang="en-US" sz="2400" b="0" dirty="0"/>
          </a:p>
          <a:p>
            <a:pPr marL="288925" indent="-288925" algn="r" rtl="1">
              <a:spcBef>
                <a:spcPct val="20000"/>
              </a:spcBef>
              <a:buClr>
                <a:schemeClr val="bg2"/>
              </a:buClr>
              <a:buFontTx/>
              <a:buChar char="•"/>
            </a:pPr>
            <a:r>
              <a:rPr lang="ar-SA" sz="2400" b="0" dirty="0" smtClean="0"/>
              <a:t>أرسل سيرة ذاتية قابلة للتصوير الضوئي</a:t>
            </a:r>
            <a:endParaRPr lang="en-US" sz="2400" b="0" dirty="0"/>
          </a:p>
          <a:p>
            <a:pPr marL="288925" indent="-288925">
              <a:spcBef>
                <a:spcPct val="20000"/>
              </a:spcBef>
              <a:buClr>
                <a:schemeClr val="bg2"/>
              </a:buClr>
            </a:pPr>
            <a:endParaRPr lang="en-US" sz="2400" b="0" dirty="0"/>
          </a:p>
        </p:txBody>
      </p:sp>
      <p:sp>
        <p:nvSpPr>
          <p:cNvPr id="5" name="Slide Number Placeholder 4"/>
          <p:cNvSpPr>
            <a:spLocks noGrp="1"/>
          </p:cNvSpPr>
          <p:nvPr>
            <p:ph type="sldNum" sz="quarter" idx="10"/>
          </p:nvPr>
        </p:nvSpPr>
        <p:spPr/>
        <p:txBody>
          <a:bodyPr/>
          <a:lstStyle/>
          <a:p>
            <a:pPr>
              <a:defRPr/>
            </a:pPr>
            <a:fld id="{3234A4AC-B828-40A6-AC88-E1E127B3EB5B}" type="slidenum">
              <a:rPr lang="en-US">
                <a:solidFill>
                  <a:schemeClr val="bg1"/>
                </a:solidFill>
                <a:ea typeface="ＭＳ Ｐゴシック"/>
                <a:cs typeface="ＭＳ Ｐゴシック"/>
              </a:rPr>
              <a:pPr>
                <a:defRPr/>
              </a:pPr>
              <a:t>11</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algn="r" eaLnBrk="1" hangingPunct="1"/>
            <a:r>
              <a:rPr lang="ar-SA" dirty="0" smtClean="0"/>
              <a:t>خدمات التوظيف</a:t>
            </a:r>
            <a:endParaRPr lang="en-US" dirty="0" smtClean="0"/>
          </a:p>
        </p:txBody>
      </p:sp>
      <p:sp>
        <p:nvSpPr>
          <p:cNvPr id="40963" name="Rectangle 3"/>
          <p:cNvSpPr>
            <a:spLocks noChangeArrowheads="1"/>
          </p:cNvSpPr>
          <p:nvPr/>
        </p:nvSpPr>
        <p:spPr bwMode="auto">
          <a:xfrm>
            <a:off x="685800" y="1981200"/>
            <a:ext cx="8153400" cy="3810000"/>
          </a:xfrm>
          <a:prstGeom prst="rect">
            <a:avLst/>
          </a:prstGeom>
          <a:noFill/>
          <a:ln w="9525">
            <a:noFill/>
            <a:miter lim="800000"/>
            <a:headEnd/>
            <a:tailEnd/>
          </a:ln>
        </p:spPr>
        <p:txBody>
          <a:bodyPr lIns="0" tIns="0" rIns="0" bIns="0"/>
          <a:lstStyle/>
          <a:p>
            <a:pPr marL="288925" indent="-288925" algn="r" rtl="1">
              <a:spcBef>
                <a:spcPct val="20000"/>
              </a:spcBef>
              <a:buClr>
                <a:schemeClr val="bg2"/>
              </a:buClr>
              <a:buFontTx/>
              <a:buChar char="•"/>
            </a:pPr>
            <a:r>
              <a:rPr lang="ar-SA" sz="2000" b="0" dirty="0" smtClean="0"/>
              <a:t>ادخل على العمل المؤقت </a:t>
            </a:r>
            <a:r>
              <a:rPr lang="ar-SA" sz="2000" b="0" dirty="0" err="1" smtClean="0"/>
              <a:t>و </a:t>
            </a:r>
            <a:r>
              <a:rPr lang="ar-SA" sz="2000" b="0" dirty="0" smtClean="0"/>
              <a:t>”الدائم“</a:t>
            </a:r>
            <a:endParaRPr lang="en-US" sz="2000" b="0" dirty="0"/>
          </a:p>
          <a:p>
            <a:pPr marL="288925" indent="-288925" algn="r" rtl="1">
              <a:spcBef>
                <a:spcPct val="20000"/>
              </a:spcBef>
              <a:buClr>
                <a:schemeClr val="bg2"/>
              </a:buClr>
              <a:buFontTx/>
              <a:buChar char="•"/>
            </a:pPr>
            <a:r>
              <a:rPr lang="ar-SA" sz="2000" b="0" dirty="0" smtClean="0"/>
              <a:t>العمل مع الهيئة </a:t>
            </a:r>
            <a:r>
              <a:rPr lang="ar-SA" sz="2000" b="0" dirty="0" err="1" smtClean="0"/>
              <a:t>التي </a:t>
            </a:r>
            <a:r>
              <a:rPr lang="ar-SA" sz="2000" b="0" dirty="0" smtClean="0"/>
              <a:t>”تكون مناسبا“ لها بشكل أفضل</a:t>
            </a:r>
            <a:endParaRPr lang="en-US" sz="2000" b="0" dirty="0"/>
          </a:p>
          <a:p>
            <a:pPr marL="288925" indent="-288925" algn="r" rtl="1">
              <a:spcBef>
                <a:spcPct val="20000"/>
              </a:spcBef>
              <a:buClr>
                <a:schemeClr val="bg2"/>
              </a:buClr>
              <a:buFontTx/>
              <a:buChar char="•"/>
            </a:pPr>
            <a:r>
              <a:rPr lang="ar-SA" sz="2000" b="0" dirty="0" smtClean="0"/>
              <a:t>افهم مجالات تخصصهم</a:t>
            </a:r>
            <a:endParaRPr lang="en-US" sz="2000" b="0" dirty="0"/>
          </a:p>
          <a:p>
            <a:pPr marL="288925" indent="-288925" algn="r" rtl="1">
              <a:spcBef>
                <a:spcPct val="20000"/>
              </a:spcBef>
              <a:buClr>
                <a:schemeClr val="bg2"/>
              </a:buClr>
              <a:buFontTx/>
              <a:buChar char="•"/>
            </a:pPr>
            <a:r>
              <a:rPr lang="ar-SA" sz="2000" b="0" dirty="0" smtClean="0"/>
              <a:t>حدد هيئة مع عملاء حيث تريد أن تعمل</a:t>
            </a:r>
            <a:endParaRPr lang="en-US" sz="2000" b="0" dirty="0"/>
          </a:p>
          <a:p>
            <a:pPr marL="288925" indent="-288925" algn="r" rtl="1">
              <a:spcBef>
                <a:spcPct val="20000"/>
              </a:spcBef>
              <a:buClr>
                <a:schemeClr val="bg2"/>
              </a:buClr>
              <a:buFontTx/>
              <a:buChar char="•"/>
            </a:pPr>
            <a:r>
              <a:rPr lang="ar-SA" sz="2000" b="0" dirty="0" smtClean="0"/>
              <a:t>قارن المزايا</a:t>
            </a:r>
            <a:endParaRPr lang="en-US" sz="2000" b="0" dirty="0"/>
          </a:p>
          <a:p>
            <a:pPr marL="288925" indent="-288925" algn="r" rtl="1">
              <a:spcBef>
                <a:spcPct val="20000"/>
              </a:spcBef>
              <a:buClr>
                <a:schemeClr val="bg2"/>
              </a:buClr>
              <a:buFontTx/>
              <a:buChar char="•"/>
            </a:pPr>
            <a:r>
              <a:rPr lang="ar-SA" sz="2000" b="0" dirty="0" smtClean="0"/>
              <a:t>خذ بالاعتبار </a:t>
            </a:r>
            <a:r>
              <a:rPr lang="ar-SA" sz="2000" b="0" dirty="0" err="1" smtClean="0"/>
              <a:t>التعقيبات </a:t>
            </a:r>
            <a:r>
              <a:rPr lang="ar-SA" sz="2000" b="0" dirty="0" smtClean="0"/>
              <a:t>[التغذية الراجعة] وفرص تطور المسيرة المهنية</a:t>
            </a:r>
            <a:endParaRPr lang="en-US" sz="2000" b="0" dirty="0"/>
          </a:p>
          <a:p>
            <a:pPr marL="288925" indent="-288925" algn="r" rtl="1">
              <a:spcBef>
                <a:spcPct val="20000"/>
              </a:spcBef>
              <a:buClr>
                <a:schemeClr val="bg2"/>
              </a:buClr>
              <a:buFontTx/>
              <a:buChar char="•"/>
            </a:pPr>
            <a:r>
              <a:rPr lang="ar-SA" sz="2000" b="0" dirty="0" smtClean="0"/>
              <a:t>تذكر: أنت لا تدفع شيئا مقابل خدماتهم</a:t>
            </a:r>
            <a:endParaRPr lang="en-US" sz="2000" b="0" dirty="0"/>
          </a:p>
        </p:txBody>
      </p:sp>
      <p:sp>
        <p:nvSpPr>
          <p:cNvPr id="5" name="Slide Number Placeholder 4"/>
          <p:cNvSpPr>
            <a:spLocks noGrp="1"/>
          </p:cNvSpPr>
          <p:nvPr>
            <p:ph type="sldNum" sz="quarter" idx="10"/>
          </p:nvPr>
        </p:nvSpPr>
        <p:spPr/>
        <p:txBody>
          <a:bodyPr/>
          <a:lstStyle/>
          <a:p>
            <a:pPr>
              <a:defRPr/>
            </a:pPr>
            <a:fld id="{65980FF1-2604-4FA4-945B-76A011E08F0C}" type="slidenum">
              <a:rPr lang="en-US">
                <a:solidFill>
                  <a:schemeClr val="bg1"/>
                </a:solidFill>
                <a:ea typeface="ＭＳ Ｐゴシック"/>
                <a:cs typeface="ＭＳ Ｐゴシック"/>
              </a:rPr>
              <a:pPr>
                <a:defRPr/>
              </a:pPr>
              <a:t>12</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algn="r" rtl="1"/>
            <a:r>
              <a:rPr lang="ar-SA" dirty="0" smtClean="0"/>
              <a:t>ملخص: البحث عن عمل</a:t>
            </a:r>
            <a:endParaRPr lang="en-US" dirty="0" smtClean="0"/>
          </a:p>
        </p:txBody>
      </p:sp>
      <p:sp>
        <p:nvSpPr>
          <p:cNvPr id="220163" name="Rectangle 3"/>
          <p:cNvSpPr>
            <a:spLocks noGrp="1" noChangeArrowheads="1"/>
          </p:cNvSpPr>
          <p:nvPr>
            <p:ph type="body" idx="1"/>
          </p:nvPr>
        </p:nvSpPr>
        <p:spPr/>
        <p:txBody>
          <a:bodyPr/>
          <a:lstStyle/>
          <a:p>
            <a:pPr algn="r" rtl="1"/>
            <a:r>
              <a:rPr lang="ar-SA" dirty="0" smtClean="0"/>
              <a:t>التشبيك!</a:t>
            </a:r>
            <a:endParaRPr lang="en-US" dirty="0" smtClean="0"/>
          </a:p>
          <a:p>
            <a:pPr algn="r" rtl="1"/>
            <a:r>
              <a:rPr lang="ar-SA" dirty="0" smtClean="0"/>
              <a:t>حضور معارض التوظيف</a:t>
            </a:r>
            <a:endParaRPr lang="en-US" dirty="0" smtClean="0"/>
          </a:p>
          <a:p>
            <a:pPr algn="r" rtl="1"/>
            <a:r>
              <a:rPr lang="ar-SA" dirty="0" smtClean="0"/>
              <a:t>البحث عن معلومات حول الشركات المستهدفة</a:t>
            </a:r>
            <a:endParaRPr lang="en-US" dirty="0" smtClean="0"/>
          </a:p>
          <a:p>
            <a:pPr algn="r" rtl="1"/>
            <a:r>
              <a:rPr lang="ar-SA" dirty="0" smtClean="0"/>
              <a:t>الاستفادة من الموارد المتوفرة على الإنترنت</a:t>
            </a:r>
            <a:endParaRPr lang="en-US" dirty="0" smtClean="0"/>
          </a:p>
          <a:p>
            <a:pPr algn="r" rtl="1"/>
            <a:r>
              <a:rPr lang="ar-SA" dirty="0" smtClean="0"/>
              <a:t>عدم إغفال الإعلانات التي يطلب من خلالها المساعدة</a:t>
            </a:r>
            <a:endParaRPr lang="en-US" dirty="0" smtClean="0"/>
          </a:p>
          <a:p>
            <a:pPr algn="r" rtl="1"/>
            <a:r>
              <a:rPr lang="ar-SA" dirty="0" smtClean="0"/>
              <a:t>فكر في اللجوء لخدمات التوظيف</a:t>
            </a:r>
            <a:endParaRPr lang="en-US" dirty="0" smtClean="0"/>
          </a:p>
          <a:p>
            <a:pPr>
              <a:buFontTx/>
              <a:buNone/>
            </a:pP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3E30F1D2-A84D-4E72-AE2D-36EB92476201}" type="slidenum">
              <a:rPr lang="en-US" sz="1400" b="0">
                <a:solidFill>
                  <a:schemeClr val="bg1"/>
                </a:solidFill>
                <a:latin typeface="+mn-lt"/>
                <a:ea typeface="ＭＳ Ｐゴシック"/>
                <a:cs typeface="ＭＳ Ｐゴシック"/>
              </a:rPr>
              <a:pPr algn="r">
                <a:defRPr/>
              </a:pPr>
              <a:t>13</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3352800" y="3886200"/>
            <a:ext cx="2527300" cy="2247900"/>
          </a:xfrm>
          <a:prstGeom prst="roundRect">
            <a:avLst>
              <a:gd name="adj" fmla="val 7622"/>
            </a:avLst>
          </a:prstGeom>
          <a:solidFill>
            <a:schemeClr val="accent5">
              <a:lumMod val="20000"/>
              <a:lumOff val="80000"/>
            </a:schemeClr>
          </a:solidFill>
          <a:ln>
            <a:solidFill>
              <a:srgbClr val="C8504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0">
              <a:solidFill>
                <a:srgbClr val="FFFFFF"/>
              </a:solidFill>
              <a:ea typeface="ＭＳ Ｐゴシック" pitchFamily="-112" charset="-128"/>
            </a:endParaRPr>
          </a:p>
        </p:txBody>
      </p:sp>
      <p:sp>
        <p:nvSpPr>
          <p:cNvPr id="53" name="Round Same Side Corner Rectangle 52"/>
          <p:cNvSpPr>
            <a:spLocks noChangeArrowheads="1"/>
          </p:cNvSpPr>
          <p:nvPr/>
        </p:nvSpPr>
        <p:spPr bwMode="auto">
          <a:xfrm>
            <a:off x="3352800" y="3886200"/>
            <a:ext cx="2533650" cy="457200"/>
          </a:xfrm>
          <a:custGeom>
            <a:avLst/>
            <a:gdLst>
              <a:gd name="T0" fmla="*/ 2533650 w 2533650"/>
              <a:gd name="T1" fmla="*/ 228600 h 457200"/>
              <a:gd name="T2" fmla="*/ 1266825 w 2533650"/>
              <a:gd name="T3" fmla="*/ 457200 h 457200"/>
              <a:gd name="T4" fmla="*/ 0 w 2533650"/>
              <a:gd name="T5" fmla="*/ 228600 h 457200"/>
              <a:gd name="T6" fmla="*/ 1266825 w 2533650"/>
              <a:gd name="T7" fmla="*/ 0 h 457200"/>
              <a:gd name="T8" fmla="*/ 0 60000 65536"/>
              <a:gd name="T9" fmla="*/ 1 60000 65536"/>
              <a:gd name="T10" fmla="*/ 2 60000 65536"/>
              <a:gd name="T11" fmla="*/ 3 60000 65536"/>
              <a:gd name="T12" fmla="*/ 48356 w 2533650"/>
              <a:gd name="T13" fmla="*/ 48356 h 457200"/>
              <a:gd name="T14" fmla="*/ 2485294 w 2533650"/>
              <a:gd name="T15" fmla="*/ 457200 h 457200"/>
            </a:gdLst>
            <a:ahLst/>
            <a:cxnLst>
              <a:cxn ang="T8">
                <a:pos x="T0" y="T1"/>
              </a:cxn>
              <a:cxn ang="T9">
                <a:pos x="T2" y="T3"/>
              </a:cxn>
              <a:cxn ang="T10">
                <a:pos x="T4" y="T5"/>
              </a:cxn>
              <a:cxn ang="T11">
                <a:pos x="T6" y="T7"/>
              </a:cxn>
            </a:cxnLst>
            <a:rect l="T12" t="T13" r="T14" b="T15"/>
            <a:pathLst>
              <a:path w="2533650" h="457200">
                <a:moveTo>
                  <a:pt x="165099" y="0"/>
                </a:moveTo>
                <a:lnTo>
                  <a:pt x="2368551" y="0"/>
                </a:lnTo>
                <a:lnTo>
                  <a:pt x="2368550" y="0"/>
                </a:lnTo>
                <a:cubicBezTo>
                  <a:pt x="2459732" y="0"/>
                  <a:pt x="2533650" y="73917"/>
                  <a:pt x="2533650" y="165099"/>
                </a:cubicBezTo>
                <a:lnTo>
                  <a:pt x="2533650" y="457200"/>
                </a:lnTo>
                <a:lnTo>
                  <a:pt x="0" y="457200"/>
                </a:lnTo>
                <a:lnTo>
                  <a:pt x="0" y="165099"/>
                </a:lnTo>
                <a:cubicBezTo>
                  <a:pt x="0" y="73917"/>
                  <a:pt x="73917" y="0"/>
                  <a:pt x="165098" y="0"/>
                </a:cubicBezTo>
                <a:close/>
              </a:path>
            </a:pathLst>
          </a:custGeom>
          <a:gradFill rotWithShape="1">
            <a:gsLst>
              <a:gs pos="0">
                <a:srgbClr val="C8504F"/>
              </a:gs>
              <a:gs pos="57001">
                <a:srgbClr val="DF9F94"/>
              </a:gs>
              <a:gs pos="100000">
                <a:srgbClr val="E6BFAB"/>
              </a:gs>
            </a:gsLst>
            <a:lin ang="5400000"/>
          </a:gradFill>
          <a:ln w="9525">
            <a:noFill/>
            <a:miter lim="800000"/>
            <a:headEnd/>
            <a:tailEnd/>
          </a:ln>
          <a:effectLst>
            <a:outerShdw dist="20000" dir="5400000" rotWithShape="0">
              <a:srgbClr val="C8504F">
                <a:alpha val="37999"/>
              </a:srgbClr>
            </a:outerShdw>
          </a:effectLst>
        </p:spPr>
        <p:txBody>
          <a:bodyPr anchor="ctr"/>
          <a:lstStyle/>
          <a:p>
            <a:pPr algn="ctr">
              <a:defRPr/>
            </a:pPr>
            <a:endParaRPr lang="en-US" sz="2400" b="0">
              <a:solidFill>
                <a:srgbClr val="000000"/>
              </a:solidFill>
              <a:ea typeface="ＭＳ Ｐゴシック" pitchFamily="-112" charset="-128"/>
            </a:endParaRPr>
          </a:p>
        </p:txBody>
      </p:sp>
      <p:sp>
        <p:nvSpPr>
          <p:cNvPr id="33" name="Rounded Rectangle 32"/>
          <p:cNvSpPr/>
          <p:nvPr/>
        </p:nvSpPr>
        <p:spPr>
          <a:xfrm>
            <a:off x="381000" y="3898900"/>
            <a:ext cx="2527300" cy="2247900"/>
          </a:xfrm>
          <a:prstGeom prst="roundRect">
            <a:avLst>
              <a:gd name="adj" fmla="val 7622"/>
            </a:avLst>
          </a:prstGeom>
          <a:solidFill>
            <a:srgbClr val="FFEEDA"/>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0">
              <a:solidFill>
                <a:srgbClr val="FFFFFF"/>
              </a:solidFill>
              <a:ea typeface="ＭＳ Ｐゴシック" pitchFamily="-112" charset="-128"/>
            </a:endParaRPr>
          </a:p>
        </p:txBody>
      </p:sp>
      <p:sp>
        <p:nvSpPr>
          <p:cNvPr id="52" name="Round Same Side Corner Rectangle 51"/>
          <p:cNvSpPr>
            <a:spLocks noChangeArrowheads="1"/>
          </p:cNvSpPr>
          <p:nvPr/>
        </p:nvSpPr>
        <p:spPr bwMode="auto">
          <a:xfrm>
            <a:off x="381000" y="3898900"/>
            <a:ext cx="2533650" cy="457200"/>
          </a:xfrm>
          <a:custGeom>
            <a:avLst/>
            <a:gdLst>
              <a:gd name="T0" fmla="*/ 2533650 w 2533650"/>
              <a:gd name="T1" fmla="*/ 228600 h 457200"/>
              <a:gd name="T2" fmla="*/ 1266825 w 2533650"/>
              <a:gd name="T3" fmla="*/ 457200 h 457200"/>
              <a:gd name="T4" fmla="*/ 0 w 2533650"/>
              <a:gd name="T5" fmla="*/ 228600 h 457200"/>
              <a:gd name="T6" fmla="*/ 1266825 w 2533650"/>
              <a:gd name="T7" fmla="*/ 0 h 457200"/>
              <a:gd name="T8" fmla="*/ 0 60000 65536"/>
              <a:gd name="T9" fmla="*/ 1 60000 65536"/>
              <a:gd name="T10" fmla="*/ 2 60000 65536"/>
              <a:gd name="T11" fmla="*/ 3 60000 65536"/>
              <a:gd name="T12" fmla="*/ 48356 w 2533650"/>
              <a:gd name="T13" fmla="*/ 48356 h 457200"/>
              <a:gd name="T14" fmla="*/ 2485294 w 2533650"/>
              <a:gd name="T15" fmla="*/ 457200 h 457200"/>
            </a:gdLst>
            <a:ahLst/>
            <a:cxnLst>
              <a:cxn ang="T8">
                <a:pos x="T0" y="T1"/>
              </a:cxn>
              <a:cxn ang="T9">
                <a:pos x="T2" y="T3"/>
              </a:cxn>
              <a:cxn ang="T10">
                <a:pos x="T4" y="T5"/>
              </a:cxn>
              <a:cxn ang="T11">
                <a:pos x="T6" y="T7"/>
              </a:cxn>
            </a:cxnLst>
            <a:rect l="T12" t="T13" r="T14" b="T15"/>
            <a:pathLst>
              <a:path w="2533650" h="457200">
                <a:moveTo>
                  <a:pt x="165099" y="0"/>
                </a:moveTo>
                <a:lnTo>
                  <a:pt x="2368551" y="0"/>
                </a:lnTo>
                <a:lnTo>
                  <a:pt x="2368550" y="0"/>
                </a:lnTo>
                <a:cubicBezTo>
                  <a:pt x="2459732" y="0"/>
                  <a:pt x="2533650" y="73917"/>
                  <a:pt x="2533650" y="165099"/>
                </a:cubicBezTo>
                <a:lnTo>
                  <a:pt x="2533650" y="457200"/>
                </a:lnTo>
                <a:lnTo>
                  <a:pt x="0" y="457200"/>
                </a:lnTo>
                <a:lnTo>
                  <a:pt x="0" y="165099"/>
                </a:lnTo>
                <a:cubicBezTo>
                  <a:pt x="0" y="73917"/>
                  <a:pt x="73917" y="0"/>
                  <a:pt x="165098" y="0"/>
                </a:cubicBezTo>
                <a:close/>
              </a:path>
            </a:pathLst>
          </a:custGeom>
          <a:gradFill rotWithShape="1">
            <a:gsLst>
              <a:gs pos="0">
                <a:srgbClr val="D47C18"/>
              </a:gs>
              <a:gs pos="35001">
                <a:srgbClr val="EEB16B"/>
              </a:gs>
              <a:gs pos="100000">
                <a:srgbClr val="F4CB9D"/>
              </a:gs>
            </a:gsLst>
            <a:lin ang="5400000"/>
          </a:gradFill>
          <a:ln w="9525">
            <a:noFill/>
            <a:miter lim="800000"/>
            <a:headEnd/>
            <a:tailEnd/>
          </a:ln>
          <a:effectLst>
            <a:outerShdw dist="20000" dir="5400000" rotWithShape="0">
              <a:schemeClr val="accent1">
                <a:alpha val="37999"/>
              </a:schemeClr>
            </a:outerShdw>
          </a:effectLst>
        </p:spPr>
        <p:txBody>
          <a:bodyPr anchor="ctr"/>
          <a:lstStyle/>
          <a:p>
            <a:pPr algn="ctr">
              <a:defRPr/>
            </a:pPr>
            <a:endParaRPr lang="en-US" sz="2400" b="0">
              <a:solidFill>
                <a:srgbClr val="000000"/>
              </a:solidFill>
              <a:ea typeface="ＭＳ Ｐゴシック" pitchFamily="-112" charset="-128"/>
            </a:endParaRPr>
          </a:p>
        </p:txBody>
      </p:sp>
      <p:grpSp>
        <p:nvGrpSpPr>
          <p:cNvPr id="32774" name="Group 33"/>
          <p:cNvGrpSpPr>
            <a:grpSpLocks/>
          </p:cNvGrpSpPr>
          <p:nvPr/>
        </p:nvGrpSpPr>
        <p:grpSpPr bwMode="auto">
          <a:xfrm>
            <a:off x="381000" y="1397000"/>
            <a:ext cx="5467350" cy="2247900"/>
            <a:chOff x="3321050" y="1397000"/>
            <a:chExt cx="5467350" cy="2247900"/>
          </a:xfrm>
        </p:grpSpPr>
        <p:sp>
          <p:nvSpPr>
            <p:cNvPr id="28" name="Rounded Rectangle 27"/>
            <p:cNvSpPr/>
            <p:nvPr/>
          </p:nvSpPr>
          <p:spPr>
            <a:xfrm>
              <a:off x="6261100" y="1397000"/>
              <a:ext cx="2527300" cy="2247900"/>
            </a:xfrm>
            <a:prstGeom prst="roundRect">
              <a:avLst>
                <a:gd name="adj" fmla="val 7622"/>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0">
                <a:solidFill>
                  <a:srgbClr val="FFFFFF"/>
                </a:solidFill>
                <a:ea typeface="ＭＳ Ｐゴシック" pitchFamily="-112" charset="-128"/>
              </a:endParaRPr>
            </a:p>
          </p:txBody>
        </p:sp>
        <p:sp>
          <p:nvSpPr>
            <p:cNvPr id="51" name="Round Same Side Corner Rectangle 50"/>
            <p:cNvSpPr>
              <a:spLocks noChangeArrowheads="1"/>
            </p:cNvSpPr>
            <p:nvPr/>
          </p:nvSpPr>
          <p:spPr bwMode="auto">
            <a:xfrm>
              <a:off x="6254750" y="1397000"/>
              <a:ext cx="2533650" cy="457200"/>
            </a:xfrm>
            <a:custGeom>
              <a:avLst/>
              <a:gdLst>
                <a:gd name="T0" fmla="*/ 2533650 w 2533650"/>
                <a:gd name="T1" fmla="*/ 228600 h 457200"/>
                <a:gd name="T2" fmla="*/ 1266825 w 2533650"/>
                <a:gd name="T3" fmla="*/ 457200 h 457200"/>
                <a:gd name="T4" fmla="*/ 0 w 2533650"/>
                <a:gd name="T5" fmla="*/ 228600 h 457200"/>
                <a:gd name="T6" fmla="*/ 1266825 w 2533650"/>
                <a:gd name="T7" fmla="*/ 0 h 457200"/>
                <a:gd name="T8" fmla="*/ 0 60000 65536"/>
                <a:gd name="T9" fmla="*/ 1 60000 65536"/>
                <a:gd name="T10" fmla="*/ 2 60000 65536"/>
                <a:gd name="T11" fmla="*/ 3 60000 65536"/>
                <a:gd name="T12" fmla="*/ 48356 w 2533650"/>
                <a:gd name="T13" fmla="*/ 48356 h 457200"/>
                <a:gd name="T14" fmla="*/ 2485294 w 2533650"/>
                <a:gd name="T15" fmla="*/ 457200 h 457200"/>
              </a:gdLst>
              <a:ahLst/>
              <a:cxnLst>
                <a:cxn ang="T8">
                  <a:pos x="T0" y="T1"/>
                </a:cxn>
                <a:cxn ang="T9">
                  <a:pos x="T2" y="T3"/>
                </a:cxn>
                <a:cxn ang="T10">
                  <a:pos x="T4" y="T5"/>
                </a:cxn>
                <a:cxn ang="T11">
                  <a:pos x="T6" y="T7"/>
                </a:cxn>
              </a:cxnLst>
              <a:rect l="T12" t="T13" r="T14" b="T15"/>
              <a:pathLst>
                <a:path w="2533650" h="457200">
                  <a:moveTo>
                    <a:pt x="165099" y="0"/>
                  </a:moveTo>
                  <a:lnTo>
                    <a:pt x="2368551" y="0"/>
                  </a:lnTo>
                  <a:lnTo>
                    <a:pt x="2368550" y="0"/>
                  </a:lnTo>
                  <a:cubicBezTo>
                    <a:pt x="2459732" y="0"/>
                    <a:pt x="2533650" y="73917"/>
                    <a:pt x="2533650" y="165099"/>
                  </a:cubicBezTo>
                  <a:lnTo>
                    <a:pt x="2533650" y="457200"/>
                  </a:lnTo>
                  <a:lnTo>
                    <a:pt x="0" y="457200"/>
                  </a:lnTo>
                  <a:lnTo>
                    <a:pt x="0" y="165099"/>
                  </a:lnTo>
                  <a:cubicBezTo>
                    <a:pt x="0" y="73917"/>
                    <a:pt x="73917" y="0"/>
                    <a:pt x="165098" y="0"/>
                  </a:cubicBezTo>
                  <a:close/>
                </a:path>
              </a:pathLst>
            </a:custGeom>
            <a:gradFill rotWithShape="1">
              <a:gsLst>
                <a:gs pos="0">
                  <a:srgbClr val="5F81AA"/>
                </a:gs>
                <a:gs pos="35001">
                  <a:srgbClr val="9FB3CC"/>
                </a:gs>
                <a:gs pos="100000">
                  <a:srgbClr val="BFCDDD"/>
                </a:gs>
              </a:gsLst>
              <a:lin ang="5400000"/>
            </a:gradFill>
            <a:ln w="9525">
              <a:noFill/>
              <a:miter lim="800000"/>
              <a:headEnd/>
              <a:tailEnd/>
            </a:ln>
            <a:effectLst>
              <a:outerShdw dist="20000" dir="5400000" rotWithShape="0">
                <a:schemeClr val="tx2">
                  <a:alpha val="37999"/>
                </a:schemeClr>
              </a:outerShdw>
            </a:effectLst>
          </p:spPr>
          <p:txBody>
            <a:bodyPr anchor="ctr"/>
            <a:lstStyle/>
            <a:p>
              <a:pPr algn="ctr">
                <a:defRPr/>
              </a:pPr>
              <a:endParaRPr lang="en-US" sz="2400" b="0">
                <a:solidFill>
                  <a:srgbClr val="000000"/>
                </a:solidFill>
                <a:ea typeface="ＭＳ Ｐゴシック" pitchFamily="-112" charset="-128"/>
              </a:endParaRPr>
            </a:p>
          </p:txBody>
        </p:sp>
        <p:sp>
          <p:nvSpPr>
            <p:cNvPr id="27" name="Rounded Rectangle 26"/>
            <p:cNvSpPr/>
            <p:nvPr/>
          </p:nvSpPr>
          <p:spPr>
            <a:xfrm>
              <a:off x="3321050" y="1397000"/>
              <a:ext cx="2527300" cy="2247900"/>
            </a:xfrm>
            <a:prstGeom prst="roundRect">
              <a:avLst>
                <a:gd name="adj" fmla="val 7622"/>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0">
                <a:solidFill>
                  <a:srgbClr val="FFFFFF"/>
                </a:solidFill>
                <a:ea typeface="ＭＳ Ｐゴシック" pitchFamily="-112" charset="-128"/>
              </a:endParaRPr>
            </a:p>
          </p:txBody>
        </p:sp>
        <p:sp>
          <p:nvSpPr>
            <p:cNvPr id="50" name="Round Same Side Corner Rectangle 49"/>
            <p:cNvSpPr>
              <a:spLocks noChangeArrowheads="1"/>
            </p:cNvSpPr>
            <p:nvPr/>
          </p:nvSpPr>
          <p:spPr bwMode="auto">
            <a:xfrm>
              <a:off x="3321050" y="1397000"/>
              <a:ext cx="2533650" cy="457200"/>
            </a:xfrm>
            <a:custGeom>
              <a:avLst/>
              <a:gdLst>
                <a:gd name="T0" fmla="*/ 2533650 w 2533650"/>
                <a:gd name="T1" fmla="*/ 228600 h 457200"/>
                <a:gd name="T2" fmla="*/ 1266825 w 2533650"/>
                <a:gd name="T3" fmla="*/ 457200 h 457200"/>
                <a:gd name="T4" fmla="*/ 0 w 2533650"/>
                <a:gd name="T5" fmla="*/ 228600 h 457200"/>
                <a:gd name="T6" fmla="*/ 1266825 w 2533650"/>
                <a:gd name="T7" fmla="*/ 0 h 457200"/>
                <a:gd name="T8" fmla="*/ 0 60000 65536"/>
                <a:gd name="T9" fmla="*/ 1 60000 65536"/>
                <a:gd name="T10" fmla="*/ 2 60000 65536"/>
                <a:gd name="T11" fmla="*/ 3 60000 65536"/>
                <a:gd name="T12" fmla="*/ 48356 w 2533650"/>
                <a:gd name="T13" fmla="*/ 48356 h 457200"/>
                <a:gd name="T14" fmla="*/ 2485294 w 2533650"/>
                <a:gd name="T15" fmla="*/ 457200 h 457200"/>
              </a:gdLst>
              <a:ahLst/>
              <a:cxnLst>
                <a:cxn ang="T8">
                  <a:pos x="T0" y="T1"/>
                </a:cxn>
                <a:cxn ang="T9">
                  <a:pos x="T2" y="T3"/>
                </a:cxn>
                <a:cxn ang="T10">
                  <a:pos x="T4" y="T5"/>
                </a:cxn>
                <a:cxn ang="T11">
                  <a:pos x="T6" y="T7"/>
                </a:cxn>
              </a:cxnLst>
              <a:rect l="T12" t="T13" r="T14" b="T15"/>
              <a:pathLst>
                <a:path w="2533650" h="457200">
                  <a:moveTo>
                    <a:pt x="165099" y="0"/>
                  </a:moveTo>
                  <a:lnTo>
                    <a:pt x="2368551" y="0"/>
                  </a:lnTo>
                  <a:lnTo>
                    <a:pt x="2368550" y="0"/>
                  </a:lnTo>
                  <a:cubicBezTo>
                    <a:pt x="2459732" y="0"/>
                    <a:pt x="2533650" y="73917"/>
                    <a:pt x="2533650" y="165099"/>
                  </a:cubicBezTo>
                  <a:lnTo>
                    <a:pt x="2533650" y="457200"/>
                  </a:lnTo>
                  <a:lnTo>
                    <a:pt x="0" y="457200"/>
                  </a:lnTo>
                  <a:lnTo>
                    <a:pt x="0" y="165099"/>
                  </a:lnTo>
                  <a:cubicBezTo>
                    <a:pt x="0" y="73917"/>
                    <a:pt x="73917" y="0"/>
                    <a:pt x="165098" y="0"/>
                  </a:cubicBezTo>
                  <a:close/>
                </a:path>
              </a:pathLst>
            </a:custGeom>
            <a:gradFill rotWithShape="1">
              <a:gsLst>
                <a:gs pos="0">
                  <a:srgbClr val="6698C2"/>
                </a:gs>
                <a:gs pos="35001">
                  <a:srgbClr val="A3C1DA"/>
                </a:gs>
                <a:gs pos="100000">
                  <a:srgbClr val="C2D6E7"/>
                </a:gs>
              </a:gsLst>
              <a:lin ang="5400000"/>
            </a:gradFill>
            <a:ln w="9525">
              <a:noFill/>
              <a:miter lim="800000"/>
              <a:headEnd/>
              <a:tailEnd/>
            </a:ln>
            <a:effectLst>
              <a:outerShdw dist="20000" dir="5400000" rotWithShape="0">
                <a:srgbClr val="5F81AA">
                  <a:alpha val="37999"/>
                </a:srgbClr>
              </a:outerShdw>
            </a:effectLst>
          </p:spPr>
          <p:txBody>
            <a:bodyPr anchor="ctr"/>
            <a:lstStyle/>
            <a:p>
              <a:pPr algn="ctr">
                <a:defRPr/>
              </a:pPr>
              <a:endParaRPr lang="en-US" sz="2400" b="0">
                <a:solidFill>
                  <a:srgbClr val="000000"/>
                </a:solidFill>
                <a:ea typeface="ＭＳ Ｐゴシック" pitchFamily="-112" charset="-128"/>
              </a:endParaRPr>
            </a:p>
          </p:txBody>
        </p:sp>
      </p:grpSp>
      <p:sp>
        <p:nvSpPr>
          <p:cNvPr id="32775" name="Rectangle 9"/>
          <p:cNvSpPr txBox="1">
            <a:spLocks noChangeArrowheads="1"/>
          </p:cNvSpPr>
          <p:nvPr/>
        </p:nvSpPr>
        <p:spPr bwMode="auto">
          <a:xfrm>
            <a:off x="381000" y="762000"/>
            <a:ext cx="8305800" cy="558800"/>
          </a:xfrm>
          <a:prstGeom prst="rect">
            <a:avLst/>
          </a:prstGeom>
          <a:noFill/>
          <a:ln w="9525">
            <a:noFill/>
            <a:miter lim="800000"/>
            <a:headEnd/>
            <a:tailEnd/>
          </a:ln>
        </p:spPr>
        <p:txBody>
          <a:bodyPr lIns="0" tIns="0" rIns="0" bIns="0"/>
          <a:lstStyle/>
          <a:p>
            <a:pPr algn="r" rtl="1">
              <a:lnSpc>
                <a:spcPct val="90000"/>
              </a:lnSpc>
            </a:pPr>
            <a:r>
              <a:rPr lang="ar-SA" sz="3200" b="0" dirty="0" smtClean="0">
                <a:solidFill>
                  <a:schemeClr val="bg2"/>
                </a:solidFill>
              </a:rPr>
              <a:t>عناصر البحث عن عمل</a:t>
            </a:r>
            <a:endParaRPr lang="en-US" sz="3200" b="0" dirty="0">
              <a:solidFill>
                <a:schemeClr val="bg2"/>
              </a:solidFill>
            </a:endParaRPr>
          </a:p>
        </p:txBody>
      </p:sp>
      <p:sp>
        <p:nvSpPr>
          <p:cNvPr id="32776" name="Rectangle 8"/>
          <p:cNvSpPr>
            <a:spLocks/>
          </p:cNvSpPr>
          <p:nvPr/>
        </p:nvSpPr>
        <p:spPr bwMode="auto">
          <a:xfrm>
            <a:off x="3479800" y="1984375"/>
            <a:ext cx="2324100" cy="1851025"/>
          </a:xfrm>
          <a:prstGeom prst="rect">
            <a:avLst/>
          </a:prstGeom>
          <a:noFill/>
          <a:ln w="12700">
            <a:noFill/>
            <a:miter lim="800000"/>
            <a:headEnd/>
            <a:tailEnd/>
          </a:ln>
        </p:spPr>
        <p:txBody>
          <a:bodyPr lIns="0" tIns="0" rIns="40639" bIns="0"/>
          <a:lstStyle/>
          <a:p>
            <a:pPr marL="177800" indent="-138113" algn="r" rtl="1">
              <a:lnSpc>
                <a:spcPct val="90000"/>
              </a:lnSpc>
              <a:spcBef>
                <a:spcPts val="8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فرصة للقاء بأصحاب عمل في مكان ووقت واحد</a:t>
            </a:r>
            <a:endParaRPr lang="en-US" sz="1400" b="0" dirty="0">
              <a:latin typeface="Times New Roman" pitchFamily="18" charset="0"/>
              <a:ea typeface="ヒラギノ明朝 ProN W3"/>
              <a:cs typeface="Times New Roman" pitchFamily="18" charset="0"/>
              <a:sym typeface="Arial" charset="0"/>
            </a:endParaRPr>
          </a:p>
          <a:p>
            <a:pPr marL="177800" indent="-138113" algn="r" rtl="1">
              <a:lnSpc>
                <a:spcPct val="90000"/>
              </a:lnSpc>
              <a:spcBef>
                <a:spcPts val="8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يمكنك من الحصول على معلومات عن عدد كبير من الشركات/ المنشآت</a:t>
            </a:r>
            <a:endParaRPr lang="en-US" sz="1400" b="0" dirty="0">
              <a:latin typeface="Times New Roman" pitchFamily="18" charset="0"/>
              <a:ea typeface="ヒラギノ明朝 ProN W3"/>
              <a:cs typeface="Times New Roman" pitchFamily="18" charset="0"/>
              <a:sym typeface="Arial" charset="0"/>
            </a:endParaRPr>
          </a:p>
          <a:p>
            <a:pPr marL="177800" indent="-138113" algn="r" rtl="1">
              <a:lnSpc>
                <a:spcPct val="90000"/>
              </a:lnSpc>
              <a:spcBef>
                <a:spcPts val="8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التعرف على الأشخاص بشكل مباشر/ الحديث وجها لوجه</a:t>
            </a:r>
            <a:endParaRPr lang="en-US" sz="1200" b="0" dirty="0">
              <a:latin typeface="Times New Roman" pitchFamily="18" charset="0"/>
              <a:ea typeface="ヒラギノ明朝 ProN W3"/>
              <a:cs typeface="Times New Roman" pitchFamily="18" charset="0"/>
              <a:sym typeface="Arial" charset="0"/>
            </a:endParaRPr>
          </a:p>
        </p:txBody>
      </p:sp>
      <p:sp>
        <p:nvSpPr>
          <p:cNvPr id="32777" name="Rectangle 8"/>
          <p:cNvSpPr>
            <a:spLocks/>
          </p:cNvSpPr>
          <p:nvPr/>
        </p:nvSpPr>
        <p:spPr bwMode="auto">
          <a:xfrm>
            <a:off x="533400" y="1981200"/>
            <a:ext cx="2324100" cy="1851025"/>
          </a:xfrm>
          <a:prstGeom prst="rect">
            <a:avLst/>
          </a:prstGeom>
          <a:noFill/>
          <a:ln w="12700">
            <a:noFill/>
            <a:miter lim="800000"/>
            <a:headEnd/>
            <a:tailEnd/>
          </a:ln>
        </p:spPr>
        <p:txBody>
          <a:bodyPr lIns="0" tIns="0" rIns="40639" bIns="0"/>
          <a:lstStyle/>
          <a:p>
            <a:pPr marL="177800" indent="-138113" algn="r" rtl="1">
              <a:lnSpc>
                <a:spcPct val="110000"/>
              </a:lnSpc>
              <a:spcBef>
                <a:spcPts val="8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يوفر لك المعلومات ويمكنك من الاطلاع على البيانات</a:t>
            </a:r>
            <a:endParaRPr lang="en-US" sz="1400" b="0" dirty="0">
              <a:latin typeface="Times New Roman" pitchFamily="18" charset="0"/>
              <a:ea typeface="ヒラギノ明朝 ProN W3"/>
              <a:cs typeface="Times New Roman" pitchFamily="18" charset="0"/>
              <a:sym typeface="Arial" charset="0"/>
            </a:endParaRPr>
          </a:p>
          <a:p>
            <a:pPr marL="177800" indent="-138113" algn="r" rtl="1">
              <a:lnSpc>
                <a:spcPct val="110000"/>
              </a:lnSpc>
              <a:spcBef>
                <a:spcPts val="8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يمكن أن يعرفك على أشخاص </a:t>
            </a:r>
            <a:r>
              <a:rPr lang="ar-SA" sz="1400" b="0" dirty="0" err="1" smtClean="0">
                <a:latin typeface="Times New Roman" pitchFamily="18" charset="0"/>
                <a:ea typeface="ヒラギノ明朝 ProN W3"/>
                <a:cs typeface="Times New Roman" pitchFamily="18" charset="0"/>
                <a:sym typeface="Arial" charset="0"/>
              </a:rPr>
              <a:t>مؤثرين </a:t>
            </a:r>
            <a:r>
              <a:rPr lang="ar-SA" sz="1400" b="0" dirty="0" smtClean="0">
                <a:latin typeface="Times New Roman" pitchFamily="18" charset="0"/>
                <a:ea typeface="ヒラギノ明朝 ProN W3"/>
                <a:cs typeface="Times New Roman" pitchFamily="18" charset="0"/>
                <a:sym typeface="Arial" charset="0"/>
              </a:rPr>
              <a:t>(ذوي نفوذ</a:t>
            </a:r>
            <a:r>
              <a:rPr lang="ar-SA" sz="1400" b="0" dirty="0" err="1" smtClean="0">
                <a:latin typeface="Times New Roman" pitchFamily="18" charset="0"/>
                <a:ea typeface="ヒラギノ明朝 ProN W3"/>
                <a:cs typeface="Times New Roman" pitchFamily="18" charset="0"/>
                <a:sym typeface="Arial" charset="0"/>
              </a:rPr>
              <a:t>)</a:t>
            </a:r>
            <a:endParaRPr lang="en-US" sz="1400" b="0" dirty="0">
              <a:latin typeface="Times New Roman" pitchFamily="18" charset="0"/>
              <a:ea typeface="ヒラギノ明朝 ProN W3"/>
              <a:cs typeface="Times New Roman" pitchFamily="18" charset="0"/>
              <a:sym typeface="Arial" charset="0"/>
            </a:endParaRPr>
          </a:p>
          <a:p>
            <a:pPr marL="177800" indent="-138113" algn="r" rtl="1">
              <a:lnSpc>
                <a:spcPct val="110000"/>
              </a:lnSpc>
              <a:spcBef>
                <a:spcPts val="8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يعطيك إحساس بالأمل</a:t>
            </a:r>
            <a:endParaRPr lang="en-US" sz="1400" b="0" dirty="0">
              <a:latin typeface="Times New Roman" pitchFamily="18" charset="0"/>
              <a:ea typeface="ヒラギノ明朝 ProN W3"/>
              <a:cs typeface="Times New Roman" pitchFamily="18" charset="0"/>
              <a:sym typeface="Arial" charset="0"/>
            </a:endParaRPr>
          </a:p>
        </p:txBody>
      </p:sp>
      <p:sp>
        <p:nvSpPr>
          <p:cNvPr id="32778" name="Rectangle 8"/>
          <p:cNvSpPr>
            <a:spLocks/>
          </p:cNvSpPr>
          <p:nvPr/>
        </p:nvSpPr>
        <p:spPr bwMode="auto">
          <a:xfrm>
            <a:off x="533400" y="4572000"/>
            <a:ext cx="2324100" cy="1393825"/>
          </a:xfrm>
          <a:prstGeom prst="rect">
            <a:avLst/>
          </a:prstGeom>
          <a:noFill/>
          <a:ln w="12700">
            <a:noFill/>
            <a:miter lim="800000"/>
            <a:headEnd/>
            <a:tailEnd/>
          </a:ln>
        </p:spPr>
        <p:txBody>
          <a:bodyPr lIns="0" tIns="0" rIns="40639" bIns="0"/>
          <a:lstStyle/>
          <a:p>
            <a:pPr marL="177800" indent="-138113" algn="r" rtl="1">
              <a:lnSpc>
                <a:spcPct val="70000"/>
              </a:lnSpc>
              <a:spcBef>
                <a:spcPts val="800"/>
              </a:spcBef>
              <a:buClr>
                <a:schemeClr val="tx2"/>
              </a:buClr>
              <a:buFontTx/>
              <a:buChar char="•"/>
            </a:pPr>
            <a:r>
              <a:rPr lang="ar-SA" sz="1400" b="0" dirty="0" smtClean="0">
                <a:sym typeface="Arial" charset="0"/>
              </a:rPr>
              <a:t>السرعة</a:t>
            </a:r>
            <a:endParaRPr lang="en-US" sz="1400" b="0" dirty="0">
              <a:sym typeface="Arial" charset="0"/>
            </a:endParaRPr>
          </a:p>
          <a:p>
            <a:pPr marL="177800" indent="-138113" algn="r" rtl="1">
              <a:lnSpc>
                <a:spcPct val="70000"/>
              </a:lnSpc>
              <a:spcBef>
                <a:spcPts val="800"/>
              </a:spcBef>
              <a:buClr>
                <a:schemeClr val="tx2"/>
              </a:buClr>
              <a:buFontTx/>
              <a:buChar char="•"/>
            </a:pPr>
            <a:r>
              <a:rPr lang="ar-SA" sz="1400" b="0" dirty="0" smtClean="0">
                <a:sym typeface="Arial" charset="0"/>
              </a:rPr>
              <a:t>الامتداد الواسع</a:t>
            </a:r>
            <a:endParaRPr lang="en-US" sz="1400" b="0" dirty="0">
              <a:sym typeface="Arial" charset="0"/>
            </a:endParaRPr>
          </a:p>
          <a:p>
            <a:pPr marL="177800" indent="-138113" algn="r" rtl="1">
              <a:lnSpc>
                <a:spcPct val="70000"/>
              </a:lnSpc>
              <a:spcBef>
                <a:spcPts val="800"/>
              </a:spcBef>
              <a:buClr>
                <a:schemeClr val="tx2"/>
              </a:buClr>
              <a:buFontTx/>
              <a:buChar char="•"/>
            </a:pPr>
            <a:r>
              <a:rPr lang="ar-SA" sz="1400" b="0" dirty="0" smtClean="0">
                <a:sym typeface="Arial" charset="0"/>
              </a:rPr>
              <a:t>أولا بأول</a:t>
            </a:r>
            <a:endParaRPr lang="en-US" sz="1400" b="0" dirty="0">
              <a:sym typeface="Arial" charset="0"/>
            </a:endParaRPr>
          </a:p>
          <a:p>
            <a:pPr marL="177800" indent="-138113" algn="r" rtl="1">
              <a:lnSpc>
                <a:spcPct val="70000"/>
              </a:lnSpc>
              <a:spcBef>
                <a:spcPts val="800"/>
              </a:spcBef>
              <a:buClr>
                <a:schemeClr val="tx2"/>
              </a:buClr>
              <a:buFontTx/>
              <a:buChar char="•"/>
            </a:pPr>
            <a:r>
              <a:rPr lang="ar-SA" sz="1400" b="0" dirty="0" smtClean="0">
                <a:sym typeface="Arial" charset="0"/>
              </a:rPr>
              <a:t>راحة البال</a:t>
            </a:r>
            <a:endParaRPr lang="en-US" sz="1400" b="0" dirty="0">
              <a:sym typeface="Arial" charset="0"/>
            </a:endParaRPr>
          </a:p>
          <a:p>
            <a:pPr marL="177800" indent="-138113">
              <a:lnSpc>
                <a:spcPct val="70000"/>
              </a:lnSpc>
              <a:spcBef>
                <a:spcPts val="800"/>
              </a:spcBef>
              <a:buClr>
                <a:schemeClr val="tx2"/>
              </a:buClr>
              <a:buFontTx/>
              <a:buChar char="•"/>
            </a:pPr>
            <a:endParaRPr lang="en-US" sz="1400" b="0" dirty="0">
              <a:sym typeface="Arial" charset="0"/>
            </a:endParaRPr>
          </a:p>
          <a:p>
            <a:pPr marL="177800" indent="-138113">
              <a:lnSpc>
                <a:spcPct val="75000"/>
              </a:lnSpc>
              <a:spcBef>
                <a:spcPts val="800"/>
              </a:spcBef>
              <a:buClr>
                <a:schemeClr val="tx2"/>
              </a:buClr>
              <a:buFontTx/>
              <a:buChar char="•"/>
            </a:pPr>
            <a:endParaRPr lang="en-US" sz="1100" b="0" dirty="0">
              <a:ea typeface="ヒラギノ明朝 ProN W3"/>
              <a:cs typeface="ヒラギノ明朝 ProN W3"/>
              <a:sym typeface="Arial" charset="0"/>
            </a:endParaRPr>
          </a:p>
        </p:txBody>
      </p:sp>
      <p:sp>
        <p:nvSpPr>
          <p:cNvPr id="32779" name="Rectangle 8"/>
          <p:cNvSpPr>
            <a:spLocks/>
          </p:cNvSpPr>
          <p:nvPr/>
        </p:nvSpPr>
        <p:spPr bwMode="auto">
          <a:xfrm>
            <a:off x="3479800" y="4473575"/>
            <a:ext cx="2324100" cy="1851025"/>
          </a:xfrm>
          <a:prstGeom prst="rect">
            <a:avLst/>
          </a:prstGeom>
          <a:noFill/>
          <a:ln w="12700">
            <a:noFill/>
            <a:miter lim="800000"/>
            <a:headEnd/>
            <a:tailEnd/>
          </a:ln>
        </p:spPr>
        <p:txBody>
          <a:bodyPr lIns="0" tIns="0" rIns="40639" bIns="0"/>
          <a:lstStyle/>
          <a:p>
            <a:pPr marL="177800" indent="-138113">
              <a:lnSpc>
                <a:spcPct val="110000"/>
              </a:lnSpc>
              <a:spcBef>
                <a:spcPts val="800"/>
              </a:spcBef>
              <a:buClr>
                <a:schemeClr val="tx2"/>
              </a:buClr>
            </a:pPr>
            <a:endParaRPr lang="en-US" sz="1100" b="0">
              <a:ea typeface="ヒラギノ明朝 ProN W3"/>
              <a:cs typeface="ヒラギノ明朝 ProN W3"/>
              <a:sym typeface="Arial" charset="0"/>
            </a:endParaRPr>
          </a:p>
        </p:txBody>
      </p:sp>
      <p:grpSp>
        <p:nvGrpSpPr>
          <p:cNvPr id="32780" name="Group 34"/>
          <p:cNvGrpSpPr>
            <a:grpSpLocks/>
          </p:cNvGrpSpPr>
          <p:nvPr/>
        </p:nvGrpSpPr>
        <p:grpSpPr bwMode="auto">
          <a:xfrm>
            <a:off x="6248400" y="1397000"/>
            <a:ext cx="2667000" cy="2425700"/>
            <a:chOff x="6248400" y="4038600"/>
            <a:chExt cx="2533650" cy="2425700"/>
          </a:xfrm>
        </p:grpSpPr>
        <p:sp>
          <p:nvSpPr>
            <p:cNvPr id="32" name="Rounded Rectangle 31"/>
            <p:cNvSpPr/>
            <p:nvPr/>
          </p:nvSpPr>
          <p:spPr>
            <a:xfrm>
              <a:off x="6248400" y="4038600"/>
              <a:ext cx="2527618" cy="2247900"/>
            </a:xfrm>
            <a:prstGeom prst="roundRect">
              <a:avLst>
                <a:gd name="adj" fmla="val 7622"/>
              </a:avLst>
            </a:prstGeom>
            <a:solidFill>
              <a:srgbClr val="E7EFEF"/>
            </a:solidFill>
            <a:ln>
              <a:solidFill>
                <a:srgbClr val="7EA19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0">
                <a:solidFill>
                  <a:srgbClr val="FFFFFF"/>
                </a:solidFill>
                <a:ea typeface="ＭＳ Ｐゴシック" pitchFamily="-112" charset="-128"/>
              </a:endParaRPr>
            </a:p>
          </p:txBody>
        </p:sp>
        <p:sp>
          <p:nvSpPr>
            <p:cNvPr id="54" name="Round Same Side Corner Rectangle 53"/>
            <p:cNvSpPr>
              <a:spLocks noChangeArrowheads="1"/>
            </p:cNvSpPr>
            <p:nvPr/>
          </p:nvSpPr>
          <p:spPr bwMode="auto">
            <a:xfrm>
              <a:off x="6248400" y="4038600"/>
              <a:ext cx="2533650" cy="457200"/>
            </a:xfrm>
            <a:custGeom>
              <a:avLst/>
              <a:gdLst>
                <a:gd name="T0" fmla="*/ 2533650 w 2533650"/>
                <a:gd name="T1" fmla="*/ 228600 h 457200"/>
                <a:gd name="T2" fmla="*/ 1266825 w 2533650"/>
                <a:gd name="T3" fmla="*/ 457200 h 457200"/>
                <a:gd name="T4" fmla="*/ 0 w 2533650"/>
                <a:gd name="T5" fmla="*/ 228600 h 457200"/>
                <a:gd name="T6" fmla="*/ 1266825 w 2533650"/>
                <a:gd name="T7" fmla="*/ 0 h 457200"/>
                <a:gd name="T8" fmla="*/ 0 60000 65536"/>
                <a:gd name="T9" fmla="*/ 1 60000 65536"/>
                <a:gd name="T10" fmla="*/ 2 60000 65536"/>
                <a:gd name="T11" fmla="*/ 3 60000 65536"/>
                <a:gd name="T12" fmla="*/ 48356 w 2533650"/>
                <a:gd name="T13" fmla="*/ 48356 h 457200"/>
                <a:gd name="T14" fmla="*/ 2485294 w 2533650"/>
                <a:gd name="T15" fmla="*/ 457200 h 457200"/>
              </a:gdLst>
              <a:ahLst/>
              <a:cxnLst>
                <a:cxn ang="T8">
                  <a:pos x="T0" y="T1"/>
                </a:cxn>
                <a:cxn ang="T9">
                  <a:pos x="T2" y="T3"/>
                </a:cxn>
                <a:cxn ang="T10">
                  <a:pos x="T4" y="T5"/>
                </a:cxn>
                <a:cxn ang="T11">
                  <a:pos x="T6" y="T7"/>
                </a:cxn>
              </a:cxnLst>
              <a:rect l="T12" t="T13" r="T14" b="T15"/>
              <a:pathLst>
                <a:path w="2533650" h="457200">
                  <a:moveTo>
                    <a:pt x="165099" y="0"/>
                  </a:moveTo>
                  <a:lnTo>
                    <a:pt x="2368551" y="0"/>
                  </a:lnTo>
                  <a:lnTo>
                    <a:pt x="2368550" y="0"/>
                  </a:lnTo>
                  <a:cubicBezTo>
                    <a:pt x="2459732" y="0"/>
                    <a:pt x="2533650" y="73917"/>
                    <a:pt x="2533650" y="165099"/>
                  </a:cubicBezTo>
                  <a:lnTo>
                    <a:pt x="2533650" y="457200"/>
                  </a:lnTo>
                  <a:lnTo>
                    <a:pt x="0" y="457200"/>
                  </a:lnTo>
                  <a:lnTo>
                    <a:pt x="0" y="165099"/>
                  </a:lnTo>
                  <a:cubicBezTo>
                    <a:pt x="0" y="73917"/>
                    <a:pt x="73917" y="0"/>
                    <a:pt x="165098" y="0"/>
                  </a:cubicBezTo>
                  <a:close/>
                </a:path>
              </a:pathLst>
            </a:custGeom>
            <a:gradFill rotWithShape="1">
              <a:gsLst>
                <a:gs pos="0">
                  <a:srgbClr val="7EA190"/>
                </a:gs>
                <a:gs pos="57001">
                  <a:srgbClr val="9BB3A6"/>
                </a:gs>
                <a:gs pos="100000">
                  <a:srgbClr val="D9DFDA"/>
                </a:gs>
              </a:gsLst>
              <a:lin ang="5400000"/>
            </a:gradFill>
            <a:ln w="9525">
              <a:noFill/>
              <a:miter lim="800000"/>
              <a:headEnd/>
              <a:tailEnd/>
            </a:ln>
            <a:effectLst>
              <a:outerShdw dist="20000" dir="5400000" rotWithShape="0">
                <a:srgbClr val="7EA190">
                  <a:alpha val="37999"/>
                </a:srgbClr>
              </a:outerShdw>
            </a:effectLst>
          </p:spPr>
          <p:txBody>
            <a:bodyPr anchor="ctr"/>
            <a:lstStyle/>
            <a:p>
              <a:pPr algn="ctr">
                <a:defRPr/>
              </a:pPr>
              <a:endParaRPr lang="en-US" sz="2400" b="0">
                <a:solidFill>
                  <a:srgbClr val="000000"/>
                </a:solidFill>
                <a:ea typeface="ＭＳ Ｐゴシック" pitchFamily="-112" charset="-128"/>
              </a:endParaRPr>
            </a:p>
          </p:txBody>
        </p:sp>
        <p:sp>
          <p:nvSpPr>
            <p:cNvPr id="32802" name="Rectangle 8"/>
            <p:cNvSpPr>
              <a:spLocks/>
            </p:cNvSpPr>
            <p:nvPr/>
          </p:nvSpPr>
          <p:spPr bwMode="auto">
            <a:xfrm>
              <a:off x="6362700" y="4613275"/>
              <a:ext cx="2324100" cy="1851025"/>
            </a:xfrm>
            <a:prstGeom prst="rect">
              <a:avLst/>
            </a:prstGeom>
            <a:noFill/>
            <a:ln w="12700">
              <a:noFill/>
              <a:miter lim="800000"/>
              <a:headEnd/>
              <a:tailEnd/>
            </a:ln>
          </p:spPr>
          <p:txBody>
            <a:bodyPr lIns="0" tIns="0" rIns="40639" bIns="0"/>
            <a:lstStyle/>
            <a:p>
              <a:pPr marL="177800" indent="-138113" algn="r" rtl="1">
                <a:lnSpc>
                  <a:spcPct val="90000"/>
                </a:lnSpc>
                <a:spcBef>
                  <a:spcPts val="800"/>
                </a:spcBef>
                <a:buClr>
                  <a:schemeClr val="tx2"/>
                </a:buClr>
                <a:buFontTx/>
                <a:buChar char="•"/>
              </a:pPr>
              <a:r>
                <a:rPr lang="ar-SA" sz="1400" b="0" dirty="0" smtClean="0">
                  <a:sym typeface="Arial" charset="0"/>
                </a:rPr>
                <a:t>تركيز الطاقة والانتباه</a:t>
              </a:r>
              <a:endParaRPr lang="en-US" sz="1400" b="0" dirty="0">
                <a:sym typeface="Arial" charset="0"/>
              </a:endParaRPr>
            </a:p>
            <a:p>
              <a:pPr marL="177800" indent="-138113" algn="r" rtl="1">
                <a:lnSpc>
                  <a:spcPct val="90000"/>
                </a:lnSpc>
                <a:spcBef>
                  <a:spcPts val="800"/>
                </a:spcBef>
                <a:buClr>
                  <a:schemeClr val="tx2"/>
                </a:buClr>
                <a:buFontTx/>
                <a:buChar char="•"/>
              </a:pPr>
              <a:r>
                <a:rPr lang="ar-SA" sz="1400" b="0" dirty="0" smtClean="0">
                  <a:sym typeface="Arial" charset="0"/>
                </a:rPr>
                <a:t>ينشئ صلات معمقة</a:t>
              </a:r>
              <a:endParaRPr lang="en-US" sz="1400" b="0" dirty="0">
                <a:sym typeface="Arial" charset="0"/>
              </a:endParaRPr>
            </a:p>
            <a:p>
              <a:pPr marL="177800" indent="-138113" algn="r" rtl="1">
                <a:lnSpc>
                  <a:spcPct val="90000"/>
                </a:lnSpc>
                <a:spcBef>
                  <a:spcPts val="800"/>
                </a:spcBef>
                <a:buClr>
                  <a:schemeClr val="tx2"/>
                </a:buClr>
                <a:buFontTx/>
                <a:buChar char="•"/>
              </a:pPr>
              <a:r>
                <a:rPr lang="ar-SA" sz="1400" b="0" dirty="0" smtClean="0">
                  <a:sym typeface="Arial" charset="0"/>
                </a:rPr>
                <a:t>يبين مدى وعيك بذاتك</a:t>
              </a:r>
              <a:endParaRPr lang="en-US" sz="1400" b="0" dirty="0">
                <a:sym typeface="Arial" charset="0"/>
              </a:endParaRPr>
            </a:p>
            <a:p>
              <a:pPr marL="177800" indent="-138113" algn="r" rtl="1">
                <a:lnSpc>
                  <a:spcPct val="90000"/>
                </a:lnSpc>
                <a:spcBef>
                  <a:spcPts val="800"/>
                </a:spcBef>
                <a:buClr>
                  <a:schemeClr val="tx2"/>
                </a:buClr>
                <a:buFontTx/>
                <a:buChar char="•"/>
              </a:pPr>
              <a:r>
                <a:rPr lang="ar-SA" sz="1400" b="0" dirty="0" smtClean="0">
                  <a:sym typeface="Arial" charset="0"/>
                </a:rPr>
                <a:t>يسمح بالاتصال المكيف حسب حاجة الشركة</a:t>
              </a:r>
              <a:endParaRPr lang="en-US" sz="1400" b="0" dirty="0">
                <a:ea typeface="ヒラギノ明朝 ProN W3"/>
                <a:cs typeface="ヒラギノ明朝 ProN W3"/>
                <a:sym typeface="Arial" charset="0"/>
              </a:endParaRPr>
            </a:p>
          </p:txBody>
        </p:sp>
      </p:grpSp>
      <p:grpSp>
        <p:nvGrpSpPr>
          <p:cNvPr id="32781" name="Group 41"/>
          <p:cNvGrpSpPr>
            <a:grpSpLocks/>
          </p:cNvGrpSpPr>
          <p:nvPr/>
        </p:nvGrpSpPr>
        <p:grpSpPr bwMode="auto">
          <a:xfrm>
            <a:off x="6248400" y="3898900"/>
            <a:ext cx="2533650" cy="2247900"/>
            <a:chOff x="6248400" y="3987800"/>
            <a:chExt cx="2533650" cy="2247900"/>
          </a:xfrm>
        </p:grpSpPr>
        <p:sp>
          <p:nvSpPr>
            <p:cNvPr id="24" name="Rounded Rectangle 23"/>
            <p:cNvSpPr/>
            <p:nvPr/>
          </p:nvSpPr>
          <p:spPr>
            <a:xfrm>
              <a:off x="6248400" y="3987800"/>
              <a:ext cx="2533650" cy="2247900"/>
            </a:xfrm>
            <a:prstGeom prst="roundRect">
              <a:avLst>
                <a:gd name="adj" fmla="val 7622"/>
              </a:avLst>
            </a:prstGeom>
            <a:solidFill>
              <a:schemeClr val="bg1">
                <a:lumMod val="95000"/>
              </a:schemeClr>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0">
                <a:solidFill>
                  <a:srgbClr val="FFFFFF"/>
                </a:solidFill>
                <a:ea typeface="ＭＳ Ｐゴシック" pitchFamily="-112" charset="-128"/>
              </a:endParaRPr>
            </a:p>
          </p:txBody>
        </p:sp>
        <p:sp>
          <p:nvSpPr>
            <p:cNvPr id="49" name="Round Same Side Corner Rectangle 48"/>
            <p:cNvSpPr>
              <a:spLocks noChangeArrowheads="1"/>
            </p:cNvSpPr>
            <p:nvPr/>
          </p:nvSpPr>
          <p:spPr bwMode="auto">
            <a:xfrm>
              <a:off x="6248400" y="3987800"/>
              <a:ext cx="2533650" cy="457200"/>
            </a:xfrm>
            <a:custGeom>
              <a:avLst/>
              <a:gdLst>
                <a:gd name="T0" fmla="*/ 2533650 w 2533650"/>
                <a:gd name="T1" fmla="*/ 228600 h 457200"/>
                <a:gd name="T2" fmla="*/ 1266825 w 2533650"/>
                <a:gd name="T3" fmla="*/ 457200 h 457200"/>
                <a:gd name="T4" fmla="*/ 0 w 2533650"/>
                <a:gd name="T5" fmla="*/ 228600 h 457200"/>
                <a:gd name="T6" fmla="*/ 1266825 w 2533650"/>
                <a:gd name="T7" fmla="*/ 0 h 457200"/>
                <a:gd name="T8" fmla="*/ 0 60000 65536"/>
                <a:gd name="T9" fmla="*/ 1 60000 65536"/>
                <a:gd name="T10" fmla="*/ 2 60000 65536"/>
                <a:gd name="T11" fmla="*/ 3 60000 65536"/>
                <a:gd name="T12" fmla="*/ 48356 w 2533650"/>
                <a:gd name="T13" fmla="*/ 48356 h 457200"/>
                <a:gd name="T14" fmla="*/ 2485294 w 2533650"/>
                <a:gd name="T15" fmla="*/ 457200 h 457200"/>
              </a:gdLst>
              <a:ahLst/>
              <a:cxnLst>
                <a:cxn ang="T8">
                  <a:pos x="T0" y="T1"/>
                </a:cxn>
                <a:cxn ang="T9">
                  <a:pos x="T2" y="T3"/>
                </a:cxn>
                <a:cxn ang="T10">
                  <a:pos x="T4" y="T5"/>
                </a:cxn>
                <a:cxn ang="T11">
                  <a:pos x="T6" y="T7"/>
                </a:cxn>
              </a:cxnLst>
              <a:rect l="T12" t="T13" r="T14" b="T15"/>
              <a:pathLst>
                <a:path w="2533650" h="457200">
                  <a:moveTo>
                    <a:pt x="165099" y="0"/>
                  </a:moveTo>
                  <a:lnTo>
                    <a:pt x="2368551" y="0"/>
                  </a:lnTo>
                  <a:lnTo>
                    <a:pt x="2368550" y="0"/>
                  </a:lnTo>
                  <a:cubicBezTo>
                    <a:pt x="2459732" y="0"/>
                    <a:pt x="2533650" y="73917"/>
                    <a:pt x="2533650" y="165099"/>
                  </a:cubicBezTo>
                  <a:lnTo>
                    <a:pt x="2533650" y="457200"/>
                  </a:lnTo>
                  <a:lnTo>
                    <a:pt x="0" y="457200"/>
                  </a:lnTo>
                  <a:lnTo>
                    <a:pt x="0" y="165099"/>
                  </a:lnTo>
                  <a:cubicBezTo>
                    <a:pt x="0" y="73917"/>
                    <a:pt x="73917" y="0"/>
                    <a:pt x="165098" y="0"/>
                  </a:cubicBezTo>
                  <a:close/>
                </a:path>
              </a:pathLst>
            </a:custGeom>
            <a:gradFill rotWithShape="1">
              <a:gsLst>
                <a:gs pos="0">
                  <a:srgbClr val="A6A6A6"/>
                </a:gs>
                <a:gs pos="35001">
                  <a:srgbClr val="D0D0D0"/>
                </a:gs>
                <a:gs pos="100000">
                  <a:srgbClr val="EDEDED"/>
                </a:gs>
              </a:gsLst>
              <a:lin ang="5400000"/>
            </a:gradFill>
            <a:ln w="9525">
              <a:noFill/>
              <a:miter lim="800000"/>
              <a:headEnd/>
              <a:tailEnd/>
            </a:ln>
            <a:effectLst>
              <a:outerShdw dist="20000" dir="5400000" rotWithShape="0">
                <a:srgbClr val="A6A6A6">
                  <a:alpha val="37999"/>
                </a:srgbClr>
              </a:outerShdw>
            </a:effectLst>
          </p:spPr>
          <p:txBody>
            <a:bodyPr anchor="ctr"/>
            <a:lstStyle/>
            <a:p>
              <a:pPr algn="ctr">
                <a:defRPr/>
              </a:pPr>
              <a:endParaRPr lang="en-US" sz="2400" b="0">
                <a:solidFill>
                  <a:srgbClr val="000000"/>
                </a:solidFill>
                <a:ea typeface="ＭＳ Ｐゴシック" pitchFamily="-112" charset="-128"/>
              </a:endParaRPr>
            </a:p>
          </p:txBody>
        </p:sp>
      </p:grpSp>
      <p:sp>
        <p:nvSpPr>
          <p:cNvPr id="32782" name="Rectangle 8"/>
          <p:cNvSpPr>
            <a:spLocks/>
          </p:cNvSpPr>
          <p:nvPr/>
        </p:nvSpPr>
        <p:spPr bwMode="auto">
          <a:xfrm>
            <a:off x="6299200" y="4473575"/>
            <a:ext cx="2540000" cy="1851025"/>
          </a:xfrm>
          <a:prstGeom prst="rect">
            <a:avLst/>
          </a:prstGeom>
          <a:noFill/>
          <a:ln w="12700">
            <a:noFill/>
            <a:miter lim="800000"/>
            <a:headEnd/>
            <a:tailEnd/>
          </a:ln>
        </p:spPr>
        <p:txBody>
          <a:bodyPr lIns="0" tIns="0" rIns="40639" bIns="0"/>
          <a:lstStyle/>
          <a:p>
            <a:pPr marL="177800" indent="-138113" algn="r" rtl="1">
              <a:lnSpc>
                <a:spcPct val="110000"/>
              </a:lnSpc>
              <a:spcBef>
                <a:spcPts val="12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تعيين شخصي</a:t>
            </a:r>
            <a:endParaRPr lang="en-US" sz="1400" b="0" dirty="0">
              <a:latin typeface="Times New Roman" pitchFamily="18" charset="0"/>
              <a:ea typeface="ヒラギノ明朝 ProN W3"/>
              <a:cs typeface="Times New Roman" pitchFamily="18" charset="0"/>
              <a:sym typeface="Arial" charset="0"/>
            </a:endParaRPr>
          </a:p>
          <a:p>
            <a:pPr marL="177800" indent="-138113" algn="r" rtl="1">
              <a:lnSpc>
                <a:spcPct val="110000"/>
              </a:lnSpc>
              <a:spcBef>
                <a:spcPts val="12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التعرف على أصحاب عمل لم تكن قد عملت معهم في السابق</a:t>
            </a:r>
            <a:endParaRPr lang="en-US" sz="1400" b="0" dirty="0">
              <a:latin typeface="Times New Roman" pitchFamily="18" charset="0"/>
              <a:ea typeface="ヒラギノ明朝 ProN W3"/>
              <a:cs typeface="Times New Roman" pitchFamily="18" charset="0"/>
              <a:sym typeface="Arial" charset="0"/>
            </a:endParaRPr>
          </a:p>
          <a:p>
            <a:pPr marL="177800" indent="-138113" algn="r" rtl="1">
              <a:lnSpc>
                <a:spcPct val="110000"/>
              </a:lnSpc>
              <a:spcBef>
                <a:spcPts val="12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المرونة</a:t>
            </a:r>
            <a:endParaRPr lang="en-US" sz="1400" b="0" dirty="0">
              <a:latin typeface="Times New Roman" pitchFamily="18" charset="0"/>
              <a:ea typeface="ヒラギノ明朝 ProN W3"/>
              <a:cs typeface="Times New Roman" pitchFamily="18" charset="0"/>
              <a:sym typeface="Arial" charset="0"/>
            </a:endParaRPr>
          </a:p>
          <a:p>
            <a:pPr marL="177800" indent="-138113" algn="r" rtl="1">
              <a:lnSpc>
                <a:spcPct val="110000"/>
              </a:lnSpc>
              <a:spcBef>
                <a:spcPts val="1200"/>
              </a:spcBef>
              <a:buClr>
                <a:schemeClr val="tx2"/>
              </a:buClr>
              <a:buFontTx/>
              <a:buChar char="•"/>
            </a:pPr>
            <a:r>
              <a:rPr lang="ar-SA" sz="1400" b="0" dirty="0" smtClean="0">
                <a:latin typeface="Times New Roman" pitchFamily="18" charset="0"/>
                <a:ea typeface="ヒラギノ明朝 ProN W3"/>
                <a:cs typeface="Times New Roman" pitchFamily="18" charset="0"/>
                <a:sym typeface="Arial" charset="0"/>
              </a:rPr>
              <a:t>مجاني!</a:t>
            </a:r>
            <a:endParaRPr lang="en-US" sz="1400" b="0" dirty="0">
              <a:latin typeface="Times New Roman" pitchFamily="18" charset="0"/>
              <a:ea typeface="ヒラギノ明朝 ProN W3"/>
              <a:cs typeface="Times New Roman" pitchFamily="18" charset="0"/>
              <a:sym typeface="Arial" charset="0"/>
            </a:endParaRPr>
          </a:p>
        </p:txBody>
      </p:sp>
      <p:sp>
        <p:nvSpPr>
          <p:cNvPr id="30" name="Right Arrow 29"/>
          <p:cNvSpPr>
            <a:spLocks noChangeArrowheads="1"/>
          </p:cNvSpPr>
          <p:nvPr/>
        </p:nvSpPr>
        <p:spPr bwMode="auto">
          <a:xfrm>
            <a:off x="6248400" y="3860800"/>
            <a:ext cx="2514600" cy="533400"/>
          </a:xfrm>
          <a:prstGeom prst="rightArrow">
            <a:avLst>
              <a:gd name="adj1" fmla="val 50000"/>
              <a:gd name="adj2" fmla="val 83329"/>
            </a:avLst>
          </a:prstGeom>
          <a:gradFill rotWithShape="1">
            <a:gsLst>
              <a:gs pos="0">
                <a:srgbClr val="EDEDED"/>
              </a:gs>
              <a:gs pos="64999">
                <a:srgbClr val="D0D0D0"/>
              </a:gs>
              <a:gs pos="100000">
                <a:srgbClr val="BCBCBC"/>
              </a:gs>
            </a:gsLst>
            <a:lin ang="5400000" scaled="1"/>
          </a:gradFill>
          <a:ln w="9525">
            <a:noFill/>
            <a:miter lim="800000"/>
            <a:headEnd/>
            <a:tailEnd/>
          </a:ln>
          <a:effectLst>
            <a:outerShdw dist="20000" dir="5400000" rotWithShape="0">
              <a:srgbClr val="808080">
                <a:alpha val="37999"/>
              </a:srgbClr>
            </a:outerShdw>
          </a:effectLst>
        </p:spPr>
        <p:txBody>
          <a:bodyPr anchor="ctr"/>
          <a:lstStyle/>
          <a:p>
            <a:pPr algn="ctr">
              <a:defRPr/>
            </a:pPr>
            <a:endParaRPr lang="en-US" sz="2400" b="0">
              <a:solidFill>
                <a:srgbClr val="000000"/>
              </a:solidFill>
              <a:ea typeface="ＭＳ Ｐゴシック" pitchFamily="-112" charset="-128"/>
            </a:endParaRPr>
          </a:p>
        </p:txBody>
      </p:sp>
      <p:sp>
        <p:nvSpPr>
          <p:cNvPr id="37" name="Right Arrow 36"/>
          <p:cNvSpPr>
            <a:spLocks noChangeArrowheads="1"/>
          </p:cNvSpPr>
          <p:nvPr/>
        </p:nvSpPr>
        <p:spPr bwMode="auto">
          <a:xfrm>
            <a:off x="6235700" y="1371600"/>
            <a:ext cx="2540000" cy="533400"/>
          </a:xfrm>
          <a:prstGeom prst="rightArrow">
            <a:avLst>
              <a:gd name="adj1" fmla="val 50000"/>
              <a:gd name="adj2" fmla="val 83333"/>
            </a:avLst>
          </a:prstGeom>
          <a:gradFill rotWithShape="1">
            <a:gsLst>
              <a:gs pos="0">
                <a:srgbClr val="EDEDED"/>
              </a:gs>
              <a:gs pos="64999">
                <a:srgbClr val="9BB3A6"/>
              </a:gs>
              <a:gs pos="100000">
                <a:srgbClr val="9BB3A6"/>
              </a:gs>
            </a:gsLst>
            <a:lin ang="5400000" scaled="1"/>
          </a:gradFill>
          <a:ln w="9525">
            <a:noFill/>
            <a:miter lim="800000"/>
            <a:headEnd/>
            <a:tailEnd/>
          </a:ln>
          <a:effectLst>
            <a:outerShdw dist="20000" dir="5400000" rotWithShape="0">
              <a:srgbClr val="7EA190">
                <a:alpha val="37999"/>
              </a:srgbClr>
            </a:outerShdw>
          </a:effectLst>
        </p:spPr>
        <p:txBody>
          <a:bodyPr anchor="ctr"/>
          <a:lstStyle/>
          <a:p>
            <a:pPr algn="ctr">
              <a:defRPr/>
            </a:pPr>
            <a:endParaRPr lang="en-US" sz="2400" b="0">
              <a:solidFill>
                <a:srgbClr val="000000"/>
              </a:solidFill>
              <a:ea typeface="ＭＳ Ｐゴシック" pitchFamily="-112" charset="-128"/>
            </a:endParaRPr>
          </a:p>
        </p:txBody>
      </p:sp>
      <p:sp>
        <p:nvSpPr>
          <p:cNvPr id="38" name="Right Arrow 37"/>
          <p:cNvSpPr>
            <a:spLocks noChangeArrowheads="1"/>
          </p:cNvSpPr>
          <p:nvPr/>
        </p:nvSpPr>
        <p:spPr bwMode="auto">
          <a:xfrm>
            <a:off x="3302000" y="1371600"/>
            <a:ext cx="2540000" cy="533400"/>
          </a:xfrm>
          <a:prstGeom prst="rightArrow">
            <a:avLst>
              <a:gd name="adj1" fmla="val 50000"/>
              <a:gd name="adj2" fmla="val 83333"/>
            </a:avLst>
          </a:prstGeom>
          <a:gradFill rotWithShape="1">
            <a:gsLst>
              <a:gs pos="0">
                <a:srgbClr val="FFFFFF"/>
              </a:gs>
              <a:gs pos="64999">
                <a:srgbClr val="9FB3CC"/>
              </a:gs>
              <a:gs pos="100000">
                <a:srgbClr val="5F81AA"/>
              </a:gs>
            </a:gsLst>
            <a:lin ang="5400000" scaled="1"/>
          </a:gradFill>
          <a:ln w="9525">
            <a:noFill/>
            <a:miter lim="800000"/>
            <a:headEnd/>
            <a:tailEnd/>
          </a:ln>
          <a:effectLst>
            <a:outerShdw dist="20000" dir="5400000" rotWithShape="0">
              <a:schemeClr val="tx2">
                <a:alpha val="37999"/>
              </a:schemeClr>
            </a:outerShdw>
          </a:effectLst>
        </p:spPr>
        <p:txBody>
          <a:bodyPr anchor="ctr"/>
          <a:lstStyle/>
          <a:p>
            <a:pPr algn="ctr">
              <a:defRPr/>
            </a:pPr>
            <a:endParaRPr lang="en-US" sz="2400" b="0">
              <a:solidFill>
                <a:srgbClr val="000000"/>
              </a:solidFill>
              <a:ea typeface="ＭＳ Ｐゴシック" pitchFamily="-112" charset="-128"/>
            </a:endParaRPr>
          </a:p>
        </p:txBody>
      </p:sp>
      <p:sp>
        <p:nvSpPr>
          <p:cNvPr id="39" name="Right Arrow 38"/>
          <p:cNvSpPr>
            <a:spLocks noChangeArrowheads="1"/>
          </p:cNvSpPr>
          <p:nvPr/>
        </p:nvSpPr>
        <p:spPr bwMode="auto">
          <a:xfrm>
            <a:off x="381000" y="1371600"/>
            <a:ext cx="2527300" cy="533400"/>
          </a:xfrm>
          <a:prstGeom prst="rightArrow">
            <a:avLst>
              <a:gd name="adj1" fmla="val 50000"/>
              <a:gd name="adj2" fmla="val 83333"/>
            </a:avLst>
          </a:prstGeom>
          <a:gradFill rotWithShape="1">
            <a:gsLst>
              <a:gs pos="0">
                <a:srgbClr val="FFFFFF"/>
              </a:gs>
              <a:gs pos="64999">
                <a:srgbClr val="A3C1DA"/>
              </a:gs>
              <a:gs pos="100000">
                <a:srgbClr val="6698C2"/>
              </a:gs>
            </a:gsLst>
            <a:lin ang="5400000" scaled="1"/>
          </a:gradFill>
          <a:ln w="9525">
            <a:noFill/>
            <a:miter lim="800000"/>
            <a:headEnd/>
            <a:tailEnd/>
          </a:ln>
          <a:effectLst>
            <a:outerShdw dist="20000" dir="5400000" rotWithShape="0">
              <a:schemeClr val="accent2">
                <a:alpha val="37999"/>
              </a:schemeClr>
            </a:outerShdw>
          </a:effectLst>
        </p:spPr>
        <p:txBody>
          <a:bodyPr anchor="ctr"/>
          <a:lstStyle/>
          <a:p>
            <a:pPr algn="ctr">
              <a:defRPr/>
            </a:pPr>
            <a:endParaRPr lang="en-US" sz="2400" b="0">
              <a:solidFill>
                <a:srgbClr val="000000"/>
              </a:solidFill>
              <a:ea typeface="ＭＳ Ｐゴシック" pitchFamily="-112" charset="-128"/>
            </a:endParaRPr>
          </a:p>
        </p:txBody>
      </p:sp>
      <p:sp>
        <p:nvSpPr>
          <p:cNvPr id="40" name="Right Arrow 39"/>
          <p:cNvSpPr>
            <a:spLocks noChangeArrowheads="1"/>
          </p:cNvSpPr>
          <p:nvPr/>
        </p:nvSpPr>
        <p:spPr bwMode="auto">
          <a:xfrm>
            <a:off x="393700" y="3860800"/>
            <a:ext cx="2489200" cy="533400"/>
          </a:xfrm>
          <a:prstGeom prst="rightArrow">
            <a:avLst>
              <a:gd name="adj1" fmla="val 50000"/>
              <a:gd name="adj2" fmla="val 83330"/>
            </a:avLst>
          </a:prstGeom>
          <a:gradFill rotWithShape="1">
            <a:gsLst>
              <a:gs pos="0">
                <a:srgbClr val="FFFFFF"/>
              </a:gs>
              <a:gs pos="64999">
                <a:srgbClr val="EEB16B"/>
              </a:gs>
              <a:gs pos="100000">
                <a:srgbClr val="D47C18"/>
              </a:gs>
            </a:gsLst>
            <a:lin ang="5400000" scaled="1"/>
          </a:gradFill>
          <a:ln w="9525">
            <a:noFill/>
            <a:miter lim="800000"/>
            <a:headEnd/>
            <a:tailEnd/>
          </a:ln>
          <a:effectLst>
            <a:outerShdw dist="20000" dir="5400000" rotWithShape="0">
              <a:srgbClr val="D47C18">
                <a:alpha val="37999"/>
              </a:srgbClr>
            </a:outerShdw>
          </a:effectLst>
        </p:spPr>
        <p:txBody>
          <a:bodyPr anchor="ctr"/>
          <a:lstStyle/>
          <a:p>
            <a:pPr algn="ctr">
              <a:defRPr/>
            </a:pPr>
            <a:endParaRPr lang="en-US" sz="2400" b="0">
              <a:solidFill>
                <a:srgbClr val="000000"/>
              </a:solidFill>
              <a:ea typeface="ＭＳ Ｐゴシック" pitchFamily="-112" charset="-128"/>
            </a:endParaRPr>
          </a:p>
        </p:txBody>
      </p:sp>
      <p:sp>
        <p:nvSpPr>
          <p:cNvPr id="41" name="Right Arrow 40"/>
          <p:cNvSpPr>
            <a:spLocks noChangeArrowheads="1"/>
          </p:cNvSpPr>
          <p:nvPr/>
        </p:nvSpPr>
        <p:spPr bwMode="auto">
          <a:xfrm>
            <a:off x="3352800" y="3860800"/>
            <a:ext cx="2527300" cy="533400"/>
          </a:xfrm>
          <a:prstGeom prst="rightArrow">
            <a:avLst>
              <a:gd name="adj1" fmla="val 50000"/>
              <a:gd name="adj2" fmla="val 83333"/>
            </a:avLst>
          </a:prstGeom>
          <a:gradFill rotWithShape="1">
            <a:gsLst>
              <a:gs pos="0">
                <a:srgbClr val="FFFFFF"/>
              </a:gs>
              <a:gs pos="64999">
                <a:srgbClr val="C8504F"/>
              </a:gs>
              <a:gs pos="100000">
                <a:srgbClr val="C8504F"/>
              </a:gs>
            </a:gsLst>
            <a:lin ang="5400000" scaled="1"/>
          </a:gradFill>
          <a:ln w="9525">
            <a:noFill/>
            <a:miter lim="800000"/>
            <a:headEnd/>
            <a:tailEnd/>
          </a:ln>
          <a:effectLst>
            <a:outerShdw dist="20000" dir="5400000" rotWithShape="0">
              <a:srgbClr val="D3786E">
                <a:alpha val="37999"/>
              </a:srgbClr>
            </a:outerShdw>
          </a:effectLst>
        </p:spPr>
        <p:txBody>
          <a:bodyPr anchor="ctr"/>
          <a:lstStyle/>
          <a:p>
            <a:pPr algn="ctr">
              <a:defRPr/>
            </a:pPr>
            <a:endParaRPr lang="en-US" sz="2400" b="0">
              <a:solidFill>
                <a:srgbClr val="000000"/>
              </a:solidFill>
              <a:ea typeface="ＭＳ Ｐゴシック" pitchFamily="-112" charset="-128"/>
            </a:endParaRPr>
          </a:p>
        </p:txBody>
      </p:sp>
      <p:sp>
        <p:nvSpPr>
          <p:cNvPr id="32789" name="Rectangle 8"/>
          <p:cNvSpPr>
            <a:spLocks/>
          </p:cNvSpPr>
          <p:nvPr/>
        </p:nvSpPr>
        <p:spPr bwMode="auto">
          <a:xfrm>
            <a:off x="368300" y="1450975"/>
            <a:ext cx="2540000" cy="352425"/>
          </a:xfrm>
          <a:prstGeom prst="rect">
            <a:avLst/>
          </a:prstGeom>
          <a:noFill/>
          <a:ln w="12700">
            <a:noFill/>
            <a:miter lim="800000"/>
            <a:headEnd/>
            <a:tailEnd/>
          </a:ln>
        </p:spPr>
        <p:txBody>
          <a:bodyPr lIns="0" tIns="0" rIns="40639" bIns="0"/>
          <a:lstStyle/>
          <a:p>
            <a:pPr marL="177800" indent="-138113" algn="r" rtl="1">
              <a:lnSpc>
                <a:spcPct val="110000"/>
              </a:lnSpc>
              <a:spcBef>
                <a:spcPts val="800"/>
              </a:spcBef>
              <a:buClr>
                <a:schemeClr val="tx2"/>
              </a:buClr>
              <a:buFontTx/>
              <a:buChar char="•"/>
            </a:pPr>
            <a:r>
              <a:rPr lang="ar-SA" sz="1800" b="0" dirty="0" smtClean="0">
                <a:latin typeface="Times New Roman" pitchFamily="18" charset="0"/>
                <a:ea typeface="ヒラギノ明朝 ProN W3"/>
                <a:cs typeface="Times New Roman" pitchFamily="18" charset="0"/>
                <a:sym typeface="Arial" charset="0"/>
              </a:rPr>
              <a:t>التشبيك</a:t>
            </a:r>
            <a:endParaRPr lang="en-US" sz="1400" b="0" dirty="0">
              <a:latin typeface="Times New Roman" pitchFamily="18" charset="0"/>
              <a:ea typeface="ヒラギノ明朝 ProN W3"/>
              <a:cs typeface="Times New Roman" pitchFamily="18" charset="0"/>
              <a:sym typeface="Arial" charset="0"/>
            </a:endParaRPr>
          </a:p>
        </p:txBody>
      </p:sp>
      <p:sp>
        <p:nvSpPr>
          <p:cNvPr id="32790" name="Rectangle 8"/>
          <p:cNvSpPr>
            <a:spLocks/>
          </p:cNvSpPr>
          <p:nvPr/>
        </p:nvSpPr>
        <p:spPr bwMode="auto">
          <a:xfrm>
            <a:off x="3302000" y="1450975"/>
            <a:ext cx="2540000" cy="352425"/>
          </a:xfrm>
          <a:prstGeom prst="rect">
            <a:avLst/>
          </a:prstGeom>
          <a:noFill/>
          <a:ln w="12700">
            <a:noFill/>
            <a:miter lim="800000"/>
            <a:headEnd/>
            <a:tailEnd/>
          </a:ln>
        </p:spPr>
        <p:txBody>
          <a:bodyPr lIns="0" tIns="0" rIns="40639" bIns="0"/>
          <a:lstStyle/>
          <a:p>
            <a:pPr marL="177800" indent="-138113" algn="ctr">
              <a:lnSpc>
                <a:spcPct val="110000"/>
              </a:lnSpc>
              <a:spcBef>
                <a:spcPts val="1200"/>
              </a:spcBef>
              <a:buClr>
                <a:schemeClr val="tx2"/>
              </a:buClr>
            </a:pPr>
            <a:r>
              <a:rPr lang="ar-SA" sz="1800" b="0" dirty="0" smtClean="0">
                <a:latin typeface="Times New Roman" pitchFamily="18" charset="0"/>
                <a:ea typeface="ヒラギノ明朝 ProN W3"/>
                <a:cs typeface="Times New Roman" pitchFamily="18" charset="0"/>
                <a:sym typeface="Arial" charset="0"/>
              </a:rPr>
              <a:t>معارض عرض الوظائف</a:t>
            </a:r>
            <a:endParaRPr lang="en-US" sz="1800" b="0" dirty="0">
              <a:latin typeface="Times New Roman" pitchFamily="18" charset="0"/>
              <a:ea typeface="ヒラギノ明朝 ProN W3"/>
              <a:cs typeface="Times New Roman" pitchFamily="18" charset="0"/>
              <a:sym typeface="Arial" charset="0"/>
            </a:endParaRPr>
          </a:p>
        </p:txBody>
      </p:sp>
      <p:sp>
        <p:nvSpPr>
          <p:cNvPr id="32791" name="Rectangle 8"/>
          <p:cNvSpPr>
            <a:spLocks/>
          </p:cNvSpPr>
          <p:nvPr/>
        </p:nvSpPr>
        <p:spPr bwMode="auto">
          <a:xfrm>
            <a:off x="6248400" y="1450975"/>
            <a:ext cx="2540000" cy="352425"/>
          </a:xfrm>
          <a:prstGeom prst="rect">
            <a:avLst/>
          </a:prstGeom>
          <a:noFill/>
          <a:ln w="12700">
            <a:noFill/>
            <a:miter lim="800000"/>
            <a:headEnd/>
            <a:tailEnd/>
          </a:ln>
        </p:spPr>
        <p:txBody>
          <a:bodyPr lIns="0" tIns="0" rIns="40639" bIns="0"/>
          <a:lstStyle/>
          <a:p>
            <a:pPr marL="177800" indent="-138113" algn="ctr" rtl="1">
              <a:lnSpc>
                <a:spcPct val="110000"/>
              </a:lnSpc>
              <a:spcBef>
                <a:spcPts val="1200"/>
              </a:spcBef>
              <a:buClr>
                <a:schemeClr val="tx2"/>
              </a:buClr>
            </a:pPr>
            <a:r>
              <a:rPr lang="ar-SA" sz="1800" b="0" dirty="0" smtClean="0">
                <a:latin typeface="Times New Roman" pitchFamily="18" charset="0"/>
                <a:ea typeface="ヒラギノ明朝 ProN W3"/>
                <a:cs typeface="Times New Roman" pitchFamily="18" charset="0"/>
                <a:sym typeface="Arial" charset="0"/>
              </a:rPr>
              <a:t>الشركات المستهدفة</a:t>
            </a:r>
            <a:endParaRPr lang="en-US" sz="1800" b="0" dirty="0">
              <a:latin typeface="Times New Roman" pitchFamily="18" charset="0"/>
              <a:ea typeface="ヒラギノ明朝 ProN W3"/>
              <a:cs typeface="Times New Roman" pitchFamily="18" charset="0"/>
              <a:sym typeface="Arial" charset="0"/>
            </a:endParaRPr>
          </a:p>
        </p:txBody>
      </p:sp>
      <p:sp>
        <p:nvSpPr>
          <p:cNvPr id="32792" name="Rectangle 8"/>
          <p:cNvSpPr>
            <a:spLocks/>
          </p:cNvSpPr>
          <p:nvPr/>
        </p:nvSpPr>
        <p:spPr bwMode="auto">
          <a:xfrm>
            <a:off x="368300" y="3940175"/>
            <a:ext cx="2540000" cy="352425"/>
          </a:xfrm>
          <a:prstGeom prst="rect">
            <a:avLst/>
          </a:prstGeom>
          <a:noFill/>
          <a:ln w="12700">
            <a:noFill/>
            <a:miter lim="800000"/>
            <a:headEnd/>
            <a:tailEnd/>
          </a:ln>
        </p:spPr>
        <p:txBody>
          <a:bodyPr lIns="0" tIns="0" rIns="40639" bIns="0"/>
          <a:lstStyle/>
          <a:p>
            <a:pPr marL="177800" indent="-138113" algn="ctr">
              <a:lnSpc>
                <a:spcPct val="110000"/>
              </a:lnSpc>
              <a:spcBef>
                <a:spcPts val="1200"/>
              </a:spcBef>
              <a:buClr>
                <a:schemeClr val="tx2"/>
              </a:buClr>
            </a:pPr>
            <a:r>
              <a:rPr lang="ar-SA" sz="1800" b="0" dirty="0" smtClean="0">
                <a:latin typeface="Times New Roman" pitchFamily="18" charset="0"/>
                <a:ea typeface="ヒラギノ明朝 ProN W3"/>
                <a:cs typeface="Times New Roman" pitchFamily="18" charset="0"/>
                <a:sym typeface="Arial" charset="0"/>
              </a:rPr>
              <a:t>الإنترنت</a:t>
            </a:r>
            <a:endParaRPr lang="en-US" sz="1800" b="0" dirty="0">
              <a:latin typeface="Times New Roman" pitchFamily="18" charset="0"/>
              <a:ea typeface="ヒラギノ明朝 ProN W3"/>
              <a:cs typeface="Times New Roman" pitchFamily="18" charset="0"/>
              <a:sym typeface="Arial" charset="0"/>
            </a:endParaRPr>
          </a:p>
        </p:txBody>
      </p:sp>
      <p:sp>
        <p:nvSpPr>
          <p:cNvPr id="32793" name="Rectangle 8"/>
          <p:cNvSpPr>
            <a:spLocks/>
          </p:cNvSpPr>
          <p:nvPr/>
        </p:nvSpPr>
        <p:spPr bwMode="auto">
          <a:xfrm>
            <a:off x="3276600" y="3962400"/>
            <a:ext cx="2540000" cy="352425"/>
          </a:xfrm>
          <a:prstGeom prst="rect">
            <a:avLst/>
          </a:prstGeom>
          <a:noFill/>
          <a:ln w="12700">
            <a:noFill/>
            <a:miter lim="800000"/>
            <a:headEnd/>
            <a:tailEnd/>
          </a:ln>
        </p:spPr>
        <p:txBody>
          <a:bodyPr lIns="0" tIns="0" rIns="40639" bIns="0"/>
          <a:lstStyle/>
          <a:p>
            <a:pPr marL="177800" indent="-138113" algn="ctr">
              <a:lnSpc>
                <a:spcPct val="110000"/>
              </a:lnSpc>
              <a:spcBef>
                <a:spcPts val="1200"/>
              </a:spcBef>
              <a:buClr>
                <a:schemeClr val="tx2"/>
              </a:buClr>
            </a:pPr>
            <a:r>
              <a:rPr lang="ar-SA" sz="1800" b="0" dirty="0" smtClean="0">
                <a:latin typeface="Times New Roman" pitchFamily="18" charset="0"/>
                <a:ea typeface="ヒラギノ明朝 ProN W3"/>
                <a:cs typeface="Times New Roman" pitchFamily="18" charset="0"/>
                <a:sym typeface="Arial" charset="0"/>
              </a:rPr>
              <a:t>المساعدة من إعلانات الشواغر</a:t>
            </a:r>
            <a:endParaRPr lang="en-US" sz="1800" b="0" dirty="0">
              <a:latin typeface="Times New Roman" pitchFamily="18" charset="0"/>
              <a:ea typeface="ヒラギノ明朝 ProN W3"/>
              <a:cs typeface="Times New Roman" pitchFamily="18" charset="0"/>
              <a:sym typeface="Arial" charset="0"/>
            </a:endParaRPr>
          </a:p>
        </p:txBody>
      </p:sp>
      <p:sp>
        <p:nvSpPr>
          <p:cNvPr id="32794" name="Rectangle 8"/>
          <p:cNvSpPr>
            <a:spLocks/>
          </p:cNvSpPr>
          <p:nvPr/>
        </p:nvSpPr>
        <p:spPr bwMode="auto">
          <a:xfrm>
            <a:off x="6248400" y="3962400"/>
            <a:ext cx="2540000" cy="352425"/>
          </a:xfrm>
          <a:prstGeom prst="rect">
            <a:avLst/>
          </a:prstGeom>
          <a:noFill/>
          <a:ln w="12700">
            <a:noFill/>
            <a:miter lim="800000"/>
            <a:headEnd/>
            <a:tailEnd/>
          </a:ln>
        </p:spPr>
        <p:txBody>
          <a:bodyPr lIns="0" tIns="0" rIns="40639" bIns="0"/>
          <a:lstStyle/>
          <a:p>
            <a:pPr marL="177800" indent="-138113" algn="ctr" rtl="1">
              <a:lnSpc>
                <a:spcPct val="110000"/>
              </a:lnSpc>
              <a:spcBef>
                <a:spcPts val="1200"/>
              </a:spcBef>
              <a:buClr>
                <a:schemeClr val="tx2"/>
              </a:buClr>
            </a:pPr>
            <a:r>
              <a:rPr lang="ar-SA" sz="1800" b="0" dirty="0" smtClean="0">
                <a:latin typeface="Times New Roman" pitchFamily="18" charset="0"/>
                <a:ea typeface="ヒラギノ明朝 ProN W3"/>
                <a:cs typeface="Times New Roman" pitchFamily="18" charset="0"/>
                <a:sym typeface="Arial" charset="0"/>
              </a:rPr>
              <a:t>خدمات تعيين الموظفين</a:t>
            </a:r>
            <a:endParaRPr lang="en-US" sz="1800" b="0" dirty="0">
              <a:latin typeface="Times New Roman" pitchFamily="18" charset="0"/>
              <a:ea typeface="ヒラギノ明朝 ProN W3"/>
              <a:cs typeface="Times New Roman" pitchFamily="18" charset="0"/>
              <a:sym typeface="Arial" charset="0"/>
            </a:endParaRPr>
          </a:p>
        </p:txBody>
      </p:sp>
      <p:sp>
        <p:nvSpPr>
          <p:cNvPr id="32795" name="Rectangle 8"/>
          <p:cNvSpPr>
            <a:spLocks/>
          </p:cNvSpPr>
          <p:nvPr/>
        </p:nvSpPr>
        <p:spPr bwMode="auto">
          <a:xfrm>
            <a:off x="3429000" y="4495800"/>
            <a:ext cx="2324100" cy="1393825"/>
          </a:xfrm>
          <a:prstGeom prst="rect">
            <a:avLst/>
          </a:prstGeom>
          <a:noFill/>
          <a:ln w="12700">
            <a:noFill/>
            <a:miter lim="800000"/>
            <a:headEnd/>
            <a:tailEnd/>
          </a:ln>
        </p:spPr>
        <p:txBody>
          <a:bodyPr lIns="0" tIns="0" rIns="40639" bIns="0"/>
          <a:lstStyle/>
          <a:p>
            <a:pPr marL="177800" indent="-138113">
              <a:lnSpc>
                <a:spcPct val="70000"/>
              </a:lnSpc>
              <a:spcBef>
                <a:spcPts val="800"/>
              </a:spcBef>
              <a:buClr>
                <a:schemeClr val="tx2"/>
              </a:buClr>
              <a:buFontTx/>
              <a:buChar char="•"/>
            </a:pPr>
            <a:endParaRPr lang="en-US" sz="1400" b="0">
              <a:sym typeface="Arial" charset="0"/>
            </a:endParaRPr>
          </a:p>
          <a:p>
            <a:pPr marL="177800" indent="-138113">
              <a:lnSpc>
                <a:spcPct val="70000"/>
              </a:lnSpc>
              <a:spcBef>
                <a:spcPts val="800"/>
              </a:spcBef>
              <a:buClr>
                <a:schemeClr val="tx2"/>
              </a:buClr>
              <a:buFontTx/>
              <a:buChar char="•"/>
            </a:pPr>
            <a:endParaRPr lang="en-US" sz="1400" b="0">
              <a:sym typeface="Arial" charset="0"/>
            </a:endParaRPr>
          </a:p>
          <a:p>
            <a:pPr marL="177800" indent="-138113">
              <a:lnSpc>
                <a:spcPct val="75000"/>
              </a:lnSpc>
              <a:spcBef>
                <a:spcPts val="800"/>
              </a:spcBef>
              <a:buClr>
                <a:schemeClr val="tx2"/>
              </a:buClr>
              <a:buFontTx/>
              <a:buChar char="•"/>
            </a:pPr>
            <a:endParaRPr lang="en-US" sz="1100" b="0">
              <a:ea typeface="ヒラギノ明朝 ProN W3"/>
              <a:cs typeface="ヒラギノ明朝 ProN W3"/>
              <a:sym typeface="Arial" charset="0"/>
            </a:endParaRPr>
          </a:p>
        </p:txBody>
      </p:sp>
      <p:sp>
        <p:nvSpPr>
          <p:cNvPr id="32796" name="Rectangle 8"/>
          <p:cNvSpPr>
            <a:spLocks/>
          </p:cNvSpPr>
          <p:nvPr/>
        </p:nvSpPr>
        <p:spPr bwMode="auto">
          <a:xfrm>
            <a:off x="3429000" y="4495800"/>
            <a:ext cx="2324100" cy="1393825"/>
          </a:xfrm>
          <a:prstGeom prst="rect">
            <a:avLst/>
          </a:prstGeom>
          <a:noFill/>
          <a:ln w="12700">
            <a:noFill/>
            <a:miter lim="800000"/>
            <a:headEnd/>
            <a:tailEnd/>
          </a:ln>
        </p:spPr>
        <p:txBody>
          <a:bodyPr lIns="0" tIns="0" rIns="40639" bIns="0"/>
          <a:lstStyle/>
          <a:p>
            <a:pPr marL="177800" indent="-138113" algn="r" rtl="1">
              <a:lnSpc>
                <a:spcPct val="70000"/>
              </a:lnSpc>
              <a:spcBef>
                <a:spcPts val="800"/>
              </a:spcBef>
              <a:buClr>
                <a:schemeClr val="tx2"/>
              </a:buClr>
              <a:buFontTx/>
              <a:buChar char="•"/>
            </a:pPr>
            <a:r>
              <a:rPr lang="ar-SA" sz="1400" b="0" dirty="0" smtClean="0">
                <a:sym typeface="Arial" charset="0"/>
              </a:rPr>
              <a:t>ممتاز للمناصب المتوسطة والابتدائية</a:t>
            </a:r>
            <a:endParaRPr lang="en-US" sz="1400" b="0" dirty="0">
              <a:sym typeface="Arial" charset="0"/>
            </a:endParaRPr>
          </a:p>
          <a:p>
            <a:pPr marL="177800" indent="-138113" algn="r" rtl="1">
              <a:lnSpc>
                <a:spcPct val="70000"/>
              </a:lnSpc>
              <a:spcBef>
                <a:spcPts val="800"/>
              </a:spcBef>
              <a:buClr>
                <a:schemeClr val="tx2"/>
              </a:buClr>
              <a:buFontTx/>
              <a:buChar char="•"/>
            </a:pPr>
            <a:r>
              <a:rPr lang="ar-SA" sz="1400" b="0" dirty="0" smtClean="0">
                <a:sym typeface="Arial" charset="0"/>
              </a:rPr>
              <a:t>محلي</a:t>
            </a:r>
            <a:endParaRPr lang="en-US" sz="1400" b="0" dirty="0">
              <a:sym typeface="Arial" charset="0"/>
            </a:endParaRPr>
          </a:p>
          <a:p>
            <a:pPr marL="177800" indent="-138113" algn="r" rtl="1">
              <a:lnSpc>
                <a:spcPct val="70000"/>
              </a:lnSpc>
              <a:spcBef>
                <a:spcPts val="800"/>
              </a:spcBef>
              <a:buClr>
                <a:schemeClr val="tx2"/>
              </a:buClr>
              <a:buFontTx/>
              <a:buChar char="•"/>
            </a:pPr>
            <a:r>
              <a:rPr lang="ar-SA" sz="1400" b="0" dirty="0" smtClean="0">
                <a:sym typeface="Arial" charset="0"/>
              </a:rPr>
              <a:t>مريح</a:t>
            </a:r>
            <a:endParaRPr lang="en-US" sz="1400" b="0" dirty="0">
              <a:sym typeface="Arial" charset="0"/>
            </a:endParaRPr>
          </a:p>
          <a:p>
            <a:pPr marL="177800" indent="-138113" algn="r" rtl="1">
              <a:lnSpc>
                <a:spcPct val="70000"/>
              </a:lnSpc>
              <a:spcBef>
                <a:spcPts val="800"/>
              </a:spcBef>
              <a:buClr>
                <a:schemeClr val="tx2"/>
              </a:buClr>
              <a:buFontTx/>
              <a:buChar char="•"/>
            </a:pPr>
            <a:r>
              <a:rPr lang="ar-SA" sz="1400" b="0" dirty="0" smtClean="0">
                <a:sym typeface="Arial" charset="0"/>
              </a:rPr>
              <a:t>متنوع</a:t>
            </a:r>
            <a:endParaRPr lang="en-US" sz="1400" b="0" dirty="0">
              <a:sym typeface="Arial" charset="0"/>
            </a:endParaRPr>
          </a:p>
          <a:p>
            <a:pPr marL="177800" indent="-138113">
              <a:lnSpc>
                <a:spcPct val="70000"/>
              </a:lnSpc>
              <a:spcBef>
                <a:spcPts val="800"/>
              </a:spcBef>
              <a:buClr>
                <a:schemeClr val="tx2"/>
              </a:buClr>
            </a:pPr>
            <a:endParaRPr lang="en-US" sz="1400" b="0" dirty="0">
              <a:sym typeface="Arial" charset="0"/>
            </a:endParaRPr>
          </a:p>
          <a:p>
            <a:pPr marL="177800" indent="-138113">
              <a:lnSpc>
                <a:spcPct val="70000"/>
              </a:lnSpc>
              <a:spcBef>
                <a:spcPts val="800"/>
              </a:spcBef>
              <a:buClr>
                <a:schemeClr val="tx2"/>
              </a:buClr>
              <a:buFontTx/>
              <a:buChar char="•"/>
            </a:pPr>
            <a:endParaRPr lang="en-US" sz="1400" b="0" dirty="0">
              <a:sym typeface="Arial" charset="0"/>
            </a:endParaRPr>
          </a:p>
          <a:p>
            <a:pPr marL="177800" indent="-138113">
              <a:lnSpc>
                <a:spcPct val="75000"/>
              </a:lnSpc>
              <a:spcBef>
                <a:spcPts val="800"/>
              </a:spcBef>
              <a:buClr>
                <a:schemeClr val="tx2"/>
              </a:buClr>
              <a:buFontTx/>
              <a:buChar char="•"/>
            </a:pPr>
            <a:endParaRPr lang="en-US" sz="1100" b="0" dirty="0">
              <a:ea typeface="ヒラギノ明朝 ProN W3"/>
              <a:cs typeface="ヒラギノ明朝 ProN W3"/>
              <a:sym typeface="Arial" charset="0"/>
            </a:endParaRPr>
          </a:p>
        </p:txBody>
      </p:sp>
      <p:sp>
        <p:nvSpPr>
          <p:cNvPr id="42" name="Slide Number Placeholder 41"/>
          <p:cNvSpPr>
            <a:spLocks noGrp="1"/>
          </p:cNvSpPr>
          <p:nvPr>
            <p:ph type="sldNum" sz="quarter" idx="10"/>
          </p:nvPr>
        </p:nvSpPr>
        <p:spPr>
          <a:xfrm>
            <a:off x="7010400" y="0"/>
            <a:ext cx="1676400" cy="457200"/>
          </a:xfrm>
        </p:spPr>
        <p:txBody>
          <a:bodyPr/>
          <a:lstStyle/>
          <a:p>
            <a:pPr>
              <a:defRPr/>
            </a:pPr>
            <a:fld id="{72F4D9E9-3181-4A93-9AB4-E6B0BA414629}" type="slidenum">
              <a:rPr lang="en-US">
                <a:solidFill>
                  <a:schemeClr val="bg1"/>
                </a:solidFill>
                <a:ea typeface="ＭＳ Ｐゴシック"/>
                <a:cs typeface="ＭＳ Ｐゴシック"/>
              </a:rPr>
              <a:pPr>
                <a:defRPr/>
              </a:pPr>
              <a:t>2</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85800" y="1270000"/>
            <a:ext cx="4572000" cy="922338"/>
          </a:xfrm>
        </p:spPr>
        <p:txBody>
          <a:bodyPr/>
          <a:lstStyle/>
          <a:p>
            <a:pPr algn="r" rtl="1" eaLnBrk="1" hangingPunct="1"/>
            <a:r>
              <a:rPr lang="ar-SA" dirty="0" smtClean="0"/>
              <a:t>التشبيك</a:t>
            </a:r>
            <a:endParaRPr lang="en-US" dirty="0" smtClean="0"/>
          </a:p>
        </p:txBody>
      </p:sp>
      <p:sp>
        <p:nvSpPr>
          <p:cNvPr id="33795" name="Rectangle 3"/>
          <p:cNvSpPr>
            <a:spLocks noChangeArrowheads="1"/>
          </p:cNvSpPr>
          <p:nvPr/>
        </p:nvSpPr>
        <p:spPr bwMode="auto">
          <a:xfrm>
            <a:off x="533400" y="2133600"/>
            <a:ext cx="4876800" cy="3751263"/>
          </a:xfrm>
          <a:prstGeom prst="rect">
            <a:avLst/>
          </a:prstGeom>
          <a:noFill/>
          <a:ln w="9525">
            <a:noFill/>
            <a:miter lim="800000"/>
            <a:headEnd/>
            <a:tailEnd/>
          </a:ln>
        </p:spPr>
        <p:txBody>
          <a:bodyPr lIns="0" tIns="0" rIns="0" bIns="0"/>
          <a:lstStyle/>
          <a:p>
            <a:pPr marL="288925" indent="-288925" algn="r" rtl="1">
              <a:spcBef>
                <a:spcPct val="20000"/>
              </a:spcBef>
              <a:buClr>
                <a:schemeClr val="bg2"/>
              </a:buClr>
              <a:buFontTx/>
              <a:buChar char="•"/>
            </a:pPr>
            <a:r>
              <a:rPr lang="ar-SA" sz="2400" b="0" dirty="0" smtClean="0"/>
              <a:t>الأمر يتعلق ببناء العلاقات والتشارك بالمعلومات</a:t>
            </a:r>
            <a:endParaRPr lang="en-US" sz="2400" b="0" dirty="0"/>
          </a:p>
          <a:p>
            <a:pPr marL="288925" indent="-288925" algn="r" rtl="1">
              <a:spcBef>
                <a:spcPct val="20000"/>
              </a:spcBef>
              <a:buClr>
                <a:schemeClr val="bg2"/>
              </a:buClr>
              <a:buFontTx/>
              <a:buChar char="•"/>
            </a:pPr>
            <a:r>
              <a:rPr lang="ar-SA" sz="2400" b="0" dirty="0" smtClean="0"/>
              <a:t>وهي الوسيلة الأكثر فعالية لإيجاد عمل</a:t>
            </a:r>
            <a:endParaRPr lang="en-US" sz="2400" b="0" dirty="0"/>
          </a:p>
          <a:p>
            <a:pPr marL="288925" indent="-288925" algn="r" rtl="1">
              <a:spcBef>
                <a:spcPct val="20000"/>
              </a:spcBef>
              <a:buClr>
                <a:schemeClr val="bg2"/>
              </a:buClr>
              <a:buFontTx/>
              <a:buChar char="•"/>
            </a:pPr>
            <a:r>
              <a:rPr lang="ar-SA" sz="2400" b="0" dirty="0" smtClean="0"/>
              <a:t>يعني أن توسع دائرة اتصالاتك لكل شخص تعرفه أو تقابله</a:t>
            </a:r>
            <a:endParaRPr lang="en-US" sz="2400" b="0" dirty="0"/>
          </a:p>
          <a:p>
            <a:pPr marL="288925" indent="-288925" algn="r" rtl="1">
              <a:spcBef>
                <a:spcPct val="20000"/>
              </a:spcBef>
              <a:buClr>
                <a:schemeClr val="bg2"/>
              </a:buClr>
              <a:buFontTx/>
              <a:buChar char="•"/>
            </a:pPr>
            <a:r>
              <a:rPr lang="ar-SA" sz="2400" b="0" dirty="0" smtClean="0"/>
              <a:t>يجب عمل ذلك في كل الأوقات وفي كل فرصة ممكنة</a:t>
            </a:r>
            <a:endParaRPr lang="en-US" sz="2400" b="0" dirty="0"/>
          </a:p>
          <a:p>
            <a:pPr marL="288925" indent="-288925" algn="r" rtl="1">
              <a:spcBef>
                <a:spcPct val="20000"/>
              </a:spcBef>
              <a:buClr>
                <a:schemeClr val="bg2"/>
              </a:buClr>
              <a:buFontTx/>
              <a:buChar char="•"/>
            </a:pPr>
            <a:r>
              <a:rPr lang="ar-SA" sz="2400" b="0" dirty="0" smtClean="0"/>
              <a:t>يمكن التشبيك في كل مكان تذهب </a:t>
            </a:r>
            <a:r>
              <a:rPr lang="ar-SA" sz="2400" b="0" dirty="0" err="1" smtClean="0"/>
              <a:t>إليه </a:t>
            </a:r>
            <a:r>
              <a:rPr lang="ar-SA" sz="2400" b="0" dirty="0" smtClean="0"/>
              <a:t>(شخصيا أو من خلال  الاتصال ا لإلكتروني</a:t>
            </a:r>
            <a:r>
              <a:rPr lang="ar-SA" sz="2400" b="0" dirty="0" err="1" smtClean="0"/>
              <a:t>)</a:t>
            </a:r>
            <a:endParaRPr lang="en-US" sz="2400" b="0" dirty="0"/>
          </a:p>
          <a:p>
            <a:pPr marL="288925" indent="-288925">
              <a:spcBef>
                <a:spcPct val="20000"/>
              </a:spcBef>
              <a:buClr>
                <a:schemeClr val="bg2"/>
              </a:buClr>
              <a:buFontTx/>
              <a:buChar char="•"/>
            </a:pPr>
            <a:endParaRPr lang="en-US" sz="2400" b="0" dirty="0"/>
          </a:p>
        </p:txBody>
      </p:sp>
      <p:sp>
        <p:nvSpPr>
          <p:cNvPr id="20" name="Rounded Rectangle 19"/>
          <p:cNvSpPr>
            <a:spLocks noChangeArrowheads="1"/>
          </p:cNvSpPr>
          <p:nvPr/>
        </p:nvSpPr>
        <p:spPr bwMode="auto">
          <a:xfrm>
            <a:off x="5638800" y="2057400"/>
            <a:ext cx="3276600" cy="4419600"/>
          </a:xfrm>
          <a:prstGeom prst="roundRect">
            <a:avLst>
              <a:gd name="adj" fmla="val 16667"/>
            </a:avLst>
          </a:prstGeom>
          <a:noFill/>
          <a:ln w="76200" algn="ctr">
            <a:solidFill>
              <a:schemeClr val="bg2"/>
            </a:solidFill>
            <a:round/>
            <a:headEnd/>
            <a:tailEnd/>
          </a:ln>
        </p:spPr>
        <p:txBody>
          <a:bodyPr anchor="ctr"/>
          <a:lstStyle/>
          <a:p>
            <a:pPr algn="ctr" rtl="1"/>
            <a:r>
              <a:rPr lang="ar-SA" sz="2800" b="0" dirty="0" smtClean="0">
                <a:solidFill>
                  <a:schemeClr val="bg2"/>
                </a:solidFill>
              </a:rPr>
              <a:t>نصائح</a:t>
            </a:r>
            <a:endParaRPr lang="en-US" sz="2800" b="0" dirty="0">
              <a:solidFill>
                <a:schemeClr val="bg2"/>
              </a:solidFill>
            </a:endParaRPr>
          </a:p>
          <a:p>
            <a:pPr algn="r" rtl="1"/>
            <a:endParaRPr lang="en-US" sz="1800" b="0" dirty="0">
              <a:solidFill>
                <a:schemeClr val="bg2"/>
              </a:solidFill>
            </a:endParaRPr>
          </a:p>
          <a:p>
            <a:pPr algn="r" rtl="1">
              <a:buFont typeface="Arial" charset="0"/>
              <a:buChar char="•"/>
            </a:pPr>
            <a:r>
              <a:rPr lang="ar-SA" sz="1800" b="0" dirty="0" smtClean="0">
                <a:solidFill>
                  <a:schemeClr val="bg2"/>
                </a:solidFill>
              </a:rPr>
              <a:t>وضح ما  تريده من شبكة اتصالاتك</a:t>
            </a:r>
            <a:endParaRPr lang="en-US" sz="1800" b="0" dirty="0">
              <a:solidFill>
                <a:schemeClr val="bg2"/>
              </a:solidFill>
            </a:endParaRPr>
          </a:p>
          <a:p>
            <a:pPr algn="r" rtl="1">
              <a:buFont typeface="Arial" charset="0"/>
              <a:buChar char="•"/>
            </a:pPr>
            <a:r>
              <a:rPr lang="ar-SA" sz="1800" b="0" dirty="0" smtClean="0">
                <a:solidFill>
                  <a:schemeClr val="bg2"/>
                </a:solidFill>
              </a:rPr>
              <a:t>التطوع عبارة عن وسيلة جيدة لبناء اتصالات</a:t>
            </a:r>
            <a:endParaRPr lang="en-US" sz="1800" b="0" dirty="0">
              <a:solidFill>
                <a:schemeClr val="bg2"/>
              </a:solidFill>
            </a:endParaRPr>
          </a:p>
          <a:p>
            <a:pPr algn="r" rtl="1">
              <a:buFont typeface="Arial" charset="0"/>
              <a:buChar char="•"/>
            </a:pPr>
            <a:r>
              <a:rPr lang="ar-SA" sz="1800" b="0" dirty="0" smtClean="0">
                <a:solidFill>
                  <a:schemeClr val="bg2"/>
                </a:solidFill>
              </a:rPr>
              <a:t>أطلع الأشخاص على شبكة اتصالاتك بوضعك الوظيفي الحالي وما يحل </a:t>
            </a:r>
            <a:r>
              <a:rPr lang="ar-SA" sz="1800" b="0" dirty="0" err="1" smtClean="0">
                <a:solidFill>
                  <a:schemeClr val="bg2"/>
                </a:solidFill>
              </a:rPr>
              <a:t>به</a:t>
            </a:r>
            <a:endParaRPr lang="en-US" sz="1800" b="0" dirty="0">
              <a:solidFill>
                <a:schemeClr val="bg2"/>
              </a:solidFill>
            </a:endParaRPr>
          </a:p>
          <a:p>
            <a:pPr algn="r" rtl="1">
              <a:buFont typeface="Arial" charset="0"/>
              <a:buChar char="•"/>
            </a:pPr>
            <a:r>
              <a:rPr lang="ar-SA" sz="1800" b="0" dirty="0" smtClean="0">
                <a:solidFill>
                  <a:schemeClr val="bg2"/>
                </a:solidFill>
              </a:rPr>
              <a:t>جد أشخاصا من ذوي الخبرة في المجال الذي تعمل فيه</a:t>
            </a:r>
            <a:endParaRPr lang="en-US" sz="1800" b="0" dirty="0">
              <a:solidFill>
                <a:schemeClr val="bg2"/>
              </a:solidFill>
            </a:endParaRPr>
          </a:p>
          <a:p>
            <a:pPr algn="ctr"/>
            <a:endParaRPr lang="en-US" sz="1800" b="0" dirty="0">
              <a:solidFill>
                <a:schemeClr val="bg2"/>
              </a:solidFill>
            </a:endParaRPr>
          </a:p>
        </p:txBody>
      </p:sp>
      <p:sp>
        <p:nvSpPr>
          <p:cNvPr id="21" name="Slide Number Placeholder 20"/>
          <p:cNvSpPr>
            <a:spLocks noGrp="1"/>
          </p:cNvSpPr>
          <p:nvPr>
            <p:ph type="sldNum" sz="quarter" idx="10"/>
          </p:nvPr>
        </p:nvSpPr>
        <p:spPr/>
        <p:txBody>
          <a:bodyPr/>
          <a:lstStyle/>
          <a:p>
            <a:pPr>
              <a:defRPr/>
            </a:pPr>
            <a:fld id="{0A975AA7-4634-4554-A491-E4225C44980F}" type="slidenum">
              <a:rPr lang="en-US">
                <a:solidFill>
                  <a:schemeClr val="bg1"/>
                </a:solidFill>
                <a:ea typeface="ＭＳ Ｐゴシック"/>
                <a:cs typeface="ＭＳ Ｐゴシック"/>
              </a:rPr>
              <a:pPr>
                <a:defRPr/>
              </a:pPr>
              <a:t>3</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idx="4294967295"/>
          </p:nvPr>
        </p:nvSpPr>
        <p:spPr/>
        <p:txBody>
          <a:bodyPr/>
          <a:lstStyle/>
          <a:p>
            <a:pPr algn="r" rtl="1"/>
            <a:r>
              <a:rPr lang="ar-SA" dirty="0" smtClean="0"/>
              <a:t>شبكة علاقاتك</a:t>
            </a:r>
            <a:endParaRPr lang="en-GB" dirty="0" smtClean="0"/>
          </a:p>
        </p:txBody>
      </p:sp>
      <p:grpSp>
        <p:nvGrpSpPr>
          <p:cNvPr id="165892" name="Group 62"/>
          <p:cNvGrpSpPr>
            <a:grpSpLocks/>
          </p:cNvGrpSpPr>
          <p:nvPr/>
        </p:nvGrpSpPr>
        <p:grpSpPr bwMode="auto">
          <a:xfrm>
            <a:off x="762000" y="1828800"/>
            <a:ext cx="7713663" cy="4460875"/>
            <a:chOff x="529" y="786"/>
            <a:chExt cx="4859" cy="2810"/>
          </a:xfrm>
        </p:grpSpPr>
        <p:sp>
          <p:nvSpPr>
            <p:cNvPr id="165893" name="Rectangle 4"/>
            <p:cNvSpPr>
              <a:spLocks noChangeArrowheads="1"/>
            </p:cNvSpPr>
            <p:nvPr/>
          </p:nvSpPr>
          <p:spPr bwMode="auto">
            <a:xfrm>
              <a:off x="529" y="786"/>
              <a:ext cx="4834" cy="2810"/>
            </a:xfrm>
            <a:prstGeom prst="rect">
              <a:avLst/>
            </a:prstGeom>
            <a:noFill/>
            <a:ln w="9525">
              <a:noFill/>
              <a:miter lim="800000"/>
              <a:headEnd/>
              <a:tailEnd/>
            </a:ln>
          </p:spPr>
          <p:txBody>
            <a:bodyPr/>
            <a:lstStyle/>
            <a:p>
              <a:pPr algn="ctr" eaLnBrk="0" hangingPunct="0">
                <a:spcBef>
                  <a:spcPct val="50000"/>
                </a:spcBef>
                <a:spcAft>
                  <a:spcPts val="800"/>
                </a:spcAft>
                <a:buClr>
                  <a:schemeClr val="accent1"/>
                </a:buClr>
                <a:buSzPct val="80000"/>
                <a:buFont typeface="Wingdings" pitchFamily="2" charset="2"/>
                <a:buNone/>
              </a:pPr>
              <a:endParaRPr lang="en-US" sz="1800" b="0">
                <a:latin typeface="Verdana" pitchFamily="34" charset="0"/>
              </a:endParaRPr>
            </a:p>
          </p:txBody>
        </p:sp>
        <p:sp>
          <p:nvSpPr>
            <p:cNvPr id="165894" name="WordArt 5"/>
            <p:cNvSpPr>
              <a:spLocks noChangeArrowheads="1" noChangeShapeType="1" noTextEdit="1"/>
            </p:cNvSpPr>
            <p:nvPr/>
          </p:nvSpPr>
          <p:spPr bwMode="auto">
            <a:xfrm rot="290089">
              <a:off x="1157" y="2401"/>
              <a:ext cx="734" cy="118"/>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صاحب المحل التجاري</a:t>
              </a:r>
              <a:endParaRPr lang="en-US" sz="1400" kern="10" dirty="0">
                <a:ln w="9525">
                  <a:solidFill>
                    <a:srgbClr val="000000"/>
                  </a:solidFill>
                  <a:round/>
                  <a:headEnd/>
                  <a:tailEnd/>
                </a:ln>
                <a:solidFill>
                  <a:srgbClr val="000000"/>
                </a:solidFill>
                <a:latin typeface="Bradley Hand ITC"/>
              </a:endParaRPr>
            </a:p>
          </p:txBody>
        </p:sp>
        <p:sp>
          <p:nvSpPr>
            <p:cNvPr id="165895" name="WordArt 6"/>
            <p:cNvSpPr>
              <a:spLocks noChangeArrowheads="1" noChangeShapeType="1" noTextEdit="1"/>
            </p:cNvSpPr>
            <p:nvPr/>
          </p:nvSpPr>
          <p:spPr bwMode="auto">
            <a:xfrm rot="435230">
              <a:off x="919" y="2614"/>
              <a:ext cx="659" cy="101"/>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رجال السياسة</a:t>
              </a:r>
              <a:endParaRPr lang="en-US" sz="1400" kern="10" dirty="0">
                <a:ln w="9525">
                  <a:solidFill>
                    <a:srgbClr val="000000"/>
                  </a:solidFill>
                  <a:round/>
                  <a:headEnd/>
                  <a:tailEnd/>
                </a:ln>
                <a:solidFill>
                  <a:srgbClr val="000000"/>
                </a:solidFill>
                <a:latin typeface="Bradley Hand ITC"/>
              </a:endParaRPr>
            </a:p>
          </p:txBody>
        </p:sp>
        <p:sp>
          <p:nvSpPr>
            <p:cNvPr id="165896" name="WordArt 7"/>
            <p:cNvSpPr>
              <a:spLocks noChangeArrowheads="1" noChangeShapeType="1" noTextEdit="1"/>
            </p:cNvSpPr>
            <p:nvPr/>
          </p:nvSpPr>
          <p:spPr bwMode="auto">
            <a:xfrm rot="496932">
              <a:off x="800" y="2871"/>
              <a:ext cx="382" cy="119"/>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الطبيب</a:t>
              </a:r>
              <a:endParaRPr lang="en-US" sz="1400" kern="10" dirty="0">
                <a:ln w="9525">
                  <a:solidFill>
                    <a:srgbClr val="000000"/>
                  </a:solidFill>
                  <a:round/>
                  <a:headEnd/>
                  <a:tailEnd/>
                </a:ln>
                <a:solidFill>
                  <a:srgbClr val="000000"/>
                </a:solidFill>
                <a:latin typeface="Bradley Hand ITC"/>
              </a:endParaRPr>
            </a:p>
          </p:txBody>
        </p:sp>
        <p:sp>
          <p:nvSpPr>
            <p:cNvPr id="165897" name="WordArt 8"/>
            <p:cNvSpPr>
              <a:spLocks noChangeArrowheads="1" noChangeShapeType="1" noTextEdit="1"/>
            </p:cNvSpPr>
            <p:nvPr/>
          </p:nvSpPr>
          <p:spPr bwMode="auto">
            <a:xfrm rot="2161642">
              <a:off x="1140" y="1614"/>
              <a:ext cx="1011" cy="155"/>
            </a:xfrm>
            <a:prstGeom prst="rect">
              <a:avLst/>
            </a:prstGeom>
          </p:spPr>
          <p:txBody>
            <a:bodyPr wrap="none" fromWordArt="1">
              <a:prstTxWarp prst="textPlain">
                <a:avLst>
                  <a:gd name="adj" fmla="val 50000"/>
                </a:avLst>
              </a:prstTxWarp>
            </a:bodyPr>
            <a:lstStyle/>
            <a:p>
              <a:pPr algn="ctr"/>
              <a:r>
                <a:rPr lang="ar-SA" sz="1400" kern="10" dirty="0" smtClean="0">
                  <a:ln w="9525">
                    <a:solidFill>
                      <a:schemeClr val="bg2"/>
                    </a:solidFill>
                    <a:round/>
                    <a:headEnd/>
                    <a:tailEnd/>
                  </a:ln>
                  <a:solidFill>
                    <a:schemeClr val="bg2"/>
                  </a:solidFill>
                  <a:latin typeface="Bradley Hand ITC"/>
                </a:rPr>
                <a:t>المنظمات</a:t>
              </a:r>
              <a:endParaRPr lang="en-US" sz="1400" kern="10" dirty="0">
                <a:ln w="9525">
                  <a:solidFill>
                    <a:schemeClr val="bg2"/>
                  </a:solidFill>
                  <a:round/>
                  <a:headEnd/>
                  <a:tailEnd/>
                </a:ln>
                <a:solidFill>
                  <a:schemeClr val="bg2"/>
                </a:solidFill>
                <a:latin typeface="Bradley Hand ITC"/>
              </a:endParaRPr>
            </a:p>
          </p:txBody>
        </p:sp>
        <p:sp>
          <p:nvSpPr>
            <p:cNvPr id="165898" name="WordArt 9"/>
            <p:cNvSpPr>
              <a:spLocks noChangeArrowheads="1" noChangeShapeType="1" noTextEdit="1"/>
            </p:cNvSpPr>
            <p:nvPr/>
          </p:nvSpPr>
          <p:spPr bwMode="auto">
            <a:xfrm rot="-2086226">
              <a:off x="1158" y="2806"/>
              <a:ext cx="974" cy="126"/>
            </a:xfrm>
            <a:prstGeom prst="rect">
              <a:avLst/>
            </a:prstGeom>
          </p:spPr>
          <p:txBody>
            <a:bodyPr wrap="none" fromWordArt="1">
              <a:prstTxWarp prst="textPlain">
                <a:avLst>
                  <a:gd name="adj" fmla="val 50000"/>
                </a:avLst>
              </a:prstTxWarp>
            </a:bodyPr>
            <a:lstStyle/>
            <a:p>
              <a:pPr algn="ctr"/>
              <a:r>
                <a:rPr lang="ar-SA" sz="1400" kern="10" dirty="0" smtClean="0">
                  <a:ln w="9525">
                    <a:solidFill>
                      <a:schemeClr val="hlink"/>
                    </a:solidFill>
                    <a:round/>
                    <a:headEnd/>
                    <a:tailEnd/>
                  </a:ln>
                  <a:solidFill>
                    <a:schemeClr val="hlink"/>
                  </a:solidFill>
                  <a:latin typeface="Bradley Hand ITC"/>
                </a:rPr>
                <a:t>العلاقات مع معنيين</a:t>
              </a:r>
              <a:endParaRPr lang="en-US" sz="1400" kern="10" dirty="0">
                <a:ln w="9525">
                  <a:solidFill>
                    <a:schemeClr val="hlink"/>
                  </a:solidFill>
                  <a:round/>
                  <a:headEnd/>
                  <a:tailEnd/>
                </a:ln>
                <a:solidFill>
                  <a:schemeClr val="hlink"/>
                </a:solidFill>
                <a:latin typeface="Bradley Hand ITC"/>
              </a:endParaRPr>
            </a:p>
          </p:txBody>
        </p:sp>
        <p:sp>
          <p:nvSpPr>
            <p:cNvPr id="165899" name="WordArt 10"/>
            <p:cNvSpPr>
              <a:spLocks noChangeArrowheads="1" noChangeShapeType="1" noTextEdit="1"/>
            </p:cNvSpPr>
            <p:nvPr/>
          </p:nvSpPr>
          <p:spPr bwMode="auto">
            <a:xfrm rot="290089">
              <a:off x="2343" y="2575"/>
              <a:ext cx="534" cy="126"/>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المحامي</a:t>
              </a:r>
              <a:endParaRPr lang="en-US" sz="1400" kern="10" dirty="0">
                <a:ln w="9525">
                  <a:solidFill>
                    <a:srgbClr val="000000"/>
                  </a:solidFill>
                  <a:round/>
                  <a:headEnd/>
                  <a:tailEnd/>
                </a:ln>
                <a:solidFill>
                  <a:srgbClr val="000000"/>
                </a:solidFill>
                <a:latin typeface="Bradley Hand ITC"/>
              </a:endParaRPr>
            </a:p>
          </p:txBody>
        </p:sp>
        <p:sp>
          <p:nvSpPr>
            <p:cNvPr id="165900" name="WordArt 11"/>
            <p:cNvSpPr>
              <a:spLocks noChangeArrowheads="1" noChangeShapeType="1" noTextEdit="1"/>
            </p:cNvSpPr>
            <p:nvPr/>
          </p:nvSpPr>
          <p:spPr bwMode="auto">
            <a:xfrm rot="290089">
              <a:off x="2069" y="2785"/>
              <a:ext cx="798" cy="93"/>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المحاسب</a:t>
              </a:r>
              <a:endParaRPr lang="en-US" sz="1400" kern="10" dirty="0">
                <a:ln w="9525">
                  <a:solidFill>
                    <a:srgbClr val="000000"/>
                  </a:solidFill>
                  <a:round/>
                  <a:headEnd/>
                  <a:tailEnd/>
                </a:ln>
                <a:solidFill>
                  <a:srgbClr val="000000"/>
                </a:solidFill>
                <a:latin typeface="Bradley Hand ITC"/>
              </a:endParaRPr>
            </a:p>
          </p:txBody>
        </p:sp>
        <p:sp>
          <p:nvSpPr>
            <p:cNvPr id="165901" name="WordArt 12"/>
            <p:cNvSpPr>
              <a:spLocks noChangeArrowheads="1" noChangeShapeType="1" noTextEdit="1"/>
            </p:cNvSpPr>
            <p:nvPr/>
          </p:nvSpPr>
          <p:spPr bwMode="auto">
            <a:xfrm rot="290089">
              <a:off x="1840" y="2985"/>
              <a:ext cx="1033" cy="140"/>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وكيل التأمين</a:t>
              </a:r>
              <a:endParaRPr lang="en-US" sz="1400" kern="10" dirty="0">
                <a:ln w="9525">
                  <a:solidFill>
                    <a:srgbClr val="000000"/>
                  </a:solidFill>
                  <a:round/>
                  <a:headEnd/>
                  <a:tailEnd/>
                </a:ln>
                <a:solidFill>
                  <a:srgbClr val="000000"/>
                </a:solidFill>
                <a:latin typeface="Bradley Hand ITC"/>
              </a:endParaRPr>
            </a:p>
          </p:txBody>
        </p:sp>
        <p:sp>
          <p:nvSpPr>
            <p:cNvPr id="165902" name="WordArt 13"/>
            <p:cNvSpPr>
              <a:spLocks noChangeArrowheads="1" noChangeShapeType="1" noTextEdit="1"/>
            </p:cNvSpPr>
            <p:nvPr/>
          </p:nvSpPr>
          <p:spPr bwMode="auto">
            <a:xfrm rot="290089">
              <a:off x="1551" y="3150"/>
              <a:ext cx="993" cy="126"/>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مدير البنك</a:t>
              </a:r>
              <a:endParaRPr lang="en-US" sz="1400" kern="10" dirty="0">
                <a:ln w="9525">
                  <a:solidFill>
                    <a:srgbClr val="000000"/>
                  </a:solidFill>
                  <a:round/>
                  <a:headEnd/>
                  <a:tailEnd/>
                </a:ln>
                <a:solidFill>
                  <a:srgbClr val="000000"/>
                </a:solidFill>
                <a:latin typeface="Bradley Hand ITC"/>
              </a:endParaRPr>
            </a:p>
          </p:txBody>
        </p:sp>
        <p:sp>
          <p:nvSpPr>
            <p:cNvPr id="165903" name="WordArt 14"/>
            <p:cNvSpPr>
              <a:spLocks noChangeArrowheads="1" noChangeShapeType="1" noTextEdit="1"/>
            </p:cNvSpPr>
            <p:nvPr/>
          </p:nvSpPr>
          <p:spPr bwMode="auto">
            <a:xfrm rot="895932">
              <a:off x="3356" y="2313"/>
              <a:ext cx="361" cy="144"/>
            </a:xfrm>
            <a:prstGeom prst="rect">
              <a:avLst/>
            </a:prstGeom>
          </p:spPr>
          <p:txBody>
            <a:bodyPr wrap="none" fromWordArt="1">
              <a:prstTxWarp prst="textPlain">
                <a:avLst>
                  <a:gd name="adj" fmla="val 50000"/>
                </a:avLst>
              </a:prstTxWarp>
            </a:bodyPr>
            <a:lstStyle/>
            <a:p>
              <a:pPr algn="ctr"/>
              <a:r>
                <a:rPr lang="ar-SA" sz="1400" kern="10" dirty="0" smtClean="0">
                  <a:ln w="9525">
                    <a:solidFill>
                      <a:schemeClr val="tx2"/>
                    </a:solidFill>
                    <a:round/>
                    <a:headEnd/>
                    <a:tailEnd/>
                  </a:ln>
                  <a:solidFill>
                    <a:schemeClr val="tx2"/>
                  </a:solidFill>
                  <a:latin typeface="Bradley Hand ITC"/>
                </a:rPr>
                <a:t>العمل</a:t>
              </a:r>
              <a:endParaRPr lang="en-US" sz="1400" kern="10" dirty="0">
                <a:ln w="9525">
                  <a:solidFill>
                    <a:schemeClr val="tx2"/>
                  </a:solidFill>
                  <a:round/>
                  <a:headEnd/>
                  <a:tailEnd/>
                </a:ln>
                <a:solidFill>
                  <a:schemeClr val="tx2"/>
                </a:solidFill>
                <a:latin typeface="Bradley Hand ITC"/>
              </a:endParaRPr>
            </a:p>
          </p:txBody>
        </p:sp>
        <p:sp>
          <p:nvSpPr>
            <p:cNvPr id="165904" name="WordArt 15"/>
            <p:cNvSpPr>
              <a:spLocks noChangeArrowheads="1" noChangeShapeType="1" noTextEdit="1"/>
            </p:cNvSpPr>
            <p:nvPr/>
          </p:nvSpPr>
          <p:spPr bwMode="auto">
            <a:xfrm rot="-2965676">
              <a:off x="2885" y="1561"/>
              <a:ext cx="679" cy="133"/>
            </a:xfrm>
            <a:prstGeom prst="rect">
              <a:avLst/>
            </a:prstGeom>
          </p:spPr>
          <p:txBody>
            <a:bodyPr wrap="none" fromWordArt="1">
              <a:prstTxWarp prst="textPlain">
                <a:avLst>
                  <a:gd name="adj" fmla="val 50000"/>
                </a:avLst>
              </a:prstTxWarp>
            </a:bodyPr>
            <a:lstStyle/>
            <a:p>
              <a:pPr algn="ctr"/>
              <a:r>
                <a:rPr lang="ar-SA" sz="1400" kern="10" dirty="0" smtClean="0">
                  <a:ln w="9525">
                    <a:solidFill>
                      <a:schemeClr val="accent1"/>
                    </a:solidFill>
                    <a:round/>
                    <a:headEnd/>
                    <a:tailEnd/>
                  </a:ln>
                  <a:solidFill>
                    <a:schemeClr val="accent1"/>
                  </a:solidFill>
                  <a:latin typeface="Bradley Hand ITC"/>
                </a:rPr>
                <a:t>الشخصية</a:t>
              </a:r>
              <a:endParaRPr lang="en-US" sz="1400" kern="10" dirty="0">
                <a:ln w="9525">
                  <a:solidFill>
                    <a:schemeClr val="accent1"/>
                  </a:solidFill>
                  <a:round/>
                  <a:headEnd/>
                  <a:tailEnd/>
                </a:ln>
                <a:solidFill>
                  <a:schemeClr val="accent1"/>
                </a:solidFill>
                <a:latin typeface="Bradley Hand ITC"/>
              </a:endParaRPr>
            </a:p>
          </p:txBody>
        </p:sp>
        <p:sp>
          <p:nvSpPr>
            <p:cNvPr id="165905" name="WordArt 16"/>
            <p:cNvSpPr>
              <a:spLocks noChangeArrowheads="1" noChangeShapeType="1" noTextEdit="1"/>
            </p:cNvSpPr>
            <p:nvPr/>
          </p:nvSpPr>
          <p:spPr bwMode="auto">
            <a:xfrm rot="19135807">
              <a:off x="3754" y="2040"/>
              <a:ext cx="1187" cy="151"/>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الزملاء الحاليين</a:t>
              </a:r>
              <a:endParaRPr lang="en-US" sz="1400" kern="10" dirty="0">
                <a:ln w="9525">
                  <a:solidFill>
                    <a:srgbClr val="000000"/>
                  </a:solidFill>
                  <a:round/>
                  <a:headEnd/>
                  <a:tailEnd/>
                </a:ln>
                <a:solidFill>
                  <a:srgbClr val="000000"/>
                </a:solidFill>
                <a:latin typeface="Bradley Hand ITC"/>
              </a:endParaRPr>
            </a:p>
          </p:txBody>
        </p:sp>
        <p:sp>
          <p:nvSpPr>
            <p:cNvPr id="165906" name="WordArt 17"/>
            <p:cNvSpPr>
              <a:spLocks noChangeArrowheads="1" noChangeShapeType="1" noTextEdit="1"/>
            </p:cNvSpPr>
            <p:nvPr/>
          </p:nvSpPr>
          <p:spPr bwMode="auto">
            <a:xfrm rot="19058123">
              <a:off x="4050" y="2154"/>
              <a:ext cx="1045" cy="101"/>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رؤساء العمل السابقين</a:t>
              </a:r>
              <a:endParaRPr lang="en-US" sz="1400" kern="10" dirty="0">
                <a:ln w="9525">
                  <a:solidFill>
                    <a:srgbClr val="000000"/>
                  </a:solidFill>
                  <a:round/>
                  <a:headEnd/>
                  <a:tailEnd/>
                </a:ln>
                <a:solidFill>
                  <a:srgbClr val="000000"/>
                </a:solidFill>
                <a:latin typeface="Bradley Hand ITC"/>
              </a:endParaRPr>
            </a:p>
          </p:txBody>
        </p:sp>
        <p:sp>
          <p:nvSpPr>
            <p:cNvPr id="165907" name="WordArt 18"/>
            <p:cNvSpPr>
              <a:spLocks noChangeArrowheads="1" noChangeShapeType="1" noTextEdit="1"/>
            </p:cNvSpPr>
            <p:nvPr/>
          </p:nvSpPr>
          <p:spPr bwMode="auto">
            <a:xfrm rot="3341968">
              <a:off x="3762" y="2946"/>
              <a:ext cx="875" cy="113"/>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الموردين السابقين</a:t>
              </a:r>
              <a:endParaRPr lang="en-US" sz="1400" kern="10" dirty="0">
                <a:ln w="9525">
                  <a:solidFill>
                    <a:srgbClr val="000000"/>
                  </a:solidFill>
                  <a:round/>
                  <a:headEnd/>
                  <a:tailEnd/>
                </a:ln>
                <a:solidFill>
                  <a:srgbClr val="000000"/>
                </a:solidFill>
                <a:latin typeface="Bradley Hand ITC"/>
              </a:endParaRPr>
            </a:p>
          </p:txBody>
        </p:sp>
        <p:sp>
          <p:nvSpPr>
            <p:cNvPr id="165908" name="WordArt 19"/>
            <p:cNvSpPr>
              <a:spLocks noChangeArrowheads="1" noChangeShapeType="1" noTextEdit="1"/>
            </p:cNvSpPr>
            <p:nvPr/>
          </p:nvSpPr>
          <p:spPr bwMode="auto">
            <a:xfrm rot="-1160510">
              <a:off x="642" y="1842"/>
              <a:ext cx="758" cy="142"/>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المدرسة/ الجامعة</a:t>
              </a:r>
              <a:endParaRPr lang="en-US" sz="1400" kern="10" dirty="0">
                <a:ln w="9525">
                  <a:solidFill>
                    <a:srgbClr val="000000"/>
                  </a:solidFill>
                  <a:round/>
                  <a:headEnd/>
                  <a:tailEnd/>
                </a:ln>
                <a:solidFill>
                  <a:srgbClr val="000000"/>
                </a:solidFill>
                <a:latin typeface="Bradley Hand ITC"/>
              </a:endParaRPr>
            </a:p>
          </p:txBody>
        </p:sp>
        <p:sp>
          <p:nvSpPr>
            <p:cNvPr id="165909" name="WordArt 20"/>
            <p:cNvSpPr>
              <a:spLocks noChangeArrowheads="1" noChangeShapeType="1" noTextEdit="1"/>
            </p:cNvSpPr>
            <p:nvPr/>
          </p:nvSpPr>
          <p:spPr bwMode="auto">
            <a:xfrm rot="-1160510">
              <a:off x="660" y="2015"/>
              <a:ext cx="882" cy="106"/>
            </a:xfrm>
            <a:prstGeom prst="rect">
              <a:avLst/>
            </a:prstGeom>
          </p:spPr>
          <p:txBody>
            <a:bodyPr wrap="none" fromWordArt="1">
              <a:prstTxWarp prst="textPlain">
                <a:avLst>
                  <a:gd name="adj" fmla="val 50000"/>
                </a:avLst>
              </a:prstTxWarp>
            </a:bodyPr>
            <a:lstStyle/>
            <a:p>
              <a:pPr algn="ctr"/>
              <a:r>
                <a:rPr lang="en-US" sz="1400" kern="10" dirty="0" smtClean="0">
                  <a:ln w="9525">
                    <a:solidFill>
                      <a:srgbClr val="000000"/>
                    </a:solidFill>
                    <a:round/>
                    <a:headEnd/>
                    <a:tailEnd/>
                  </a:ln>
                  <a:solidFill>
                    <a:srgbClr val="000000"/>
                  </a:solidFill>
                  <a:latin typeface="Bradley Hand ITC"/>
                </a:rPr>
                <a:t>F</a:t>
              </a:r>
              <a:r>
                <a:rPr lang="ar-SA" sz="1400" kern="10" dirty="0" smtClean="0">
                  <a:ln w="9525">
                    <a:solidFill>
                      <a:srgbClr val="000000"/>
                    </a:solidFill>
                    <a:round/>
                    <a:headEnd/>
                    <a:tailEnd/>
                  </a:ln>
                  <a:solidFill>
                    <a:srgbClr val="000000"/>
                  </a:solidFill>
                  <a:latin typeface="Bradley Hand ITC"/>
                </a:rPr>
                <a:t>الأصدقاء/ المعلمين</a:t>
              </a:r>
              <a:endParaRPr lang="en-US" sz="1400" kern="10" dirty="0">
                <a:ln w="9525">
                  <a:solidFill>
                    <a:srgbClr val="000000"/>
                  </a:solidFill>
                  <a:round/>
                  <a:headEnd/>
                  <a:tailEnd/>
                </a:ln>
                <a:solidFill>
                  <a:srgbClr val="000000"/>
                </a:solidFill>
                <a:latin typeface="Bradley Hand ITC"/>
              </a:endParaRPr>
            </a:p>
          </p:txBody>
        </p:sp>
        <p:sp>
          <p:nvSpPr>
            <p:cNvPr id="165910" name="WordArt 21"/>
            <p:cNvSpPr>
              <a:spLocks noChangeArrowheads="1" noChangeShapeType="1" noTextEdit="1"/>
            </p:cNvSpPr>
            <p:nvPr/>
          </p:nvSpPr>
          <p:spPr bwMode="auto">
            <a:xfrm rot="-952467">
              <a:off x="1934" y="1467"/>
              <a:ext cx="1222" cy="128"/>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غرفة التجارة</a:t>
              </a:r>
              <a:endParaRPr lang="en-US" sz="1400" kern="10" dirty="0">
                <a:ln w="9525">
                  <a:solidFill>
                    <a:srgbClr val="000000"/>
                  </a:solidFill>
                  <a:round/>
                  <a:headEnd/>
                  <a:tailEnd/>
                </a:ln>
                <a:solidFill>
                  <a:srgbClr val="000000"/>
                </a:solidFill>
                <a:latin typeface="Bradley Hand ITC"/>
              </a:endParaRPr>
            </a:p>
          </p:txBody>
        </p:sp>
        <p:sp>
          <p:nvSpPr>
            <p:cNvPr id="165911" name="WordArt 22"/>
            <p:cNvSpPr>
              <a:spLocks noChangeArrowheads="1" noChangeShapeType="1" noTextEdit="1"/>
            </p:cNvSpPr>
            <p:nvPr/>
          </p:nvSpPr>
          <p:spPr bwMode="auto">
            <a:xfrm rot="-897345">
              <a:off x="1687" y="1253"/>
              <a:ext cx="1254" cy="114"/>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اتحادات العمل</a:t>
              </a:r>
              <a:endParaRPr lang="en-US" sz="1400" kern="10" dirty="0">
                <a:ln w="9525">
                  <a:solidFill>
                    <a:srgbClr val="000000"/>
                  </a:solidFill>
                  <a:round/>
                  <a:headEnd/>
                  <a:tailEnd/>
                </a:ln>
                <a:solidFill>
                  <a:srgbClr val="000000"/>
                </a:solidFill>
                <a:latin typeface="Bradley Hand ITC"/>
              </a:endParaRPr>
            </a:p>
          </p:txBody>
        </p:sp>
        <p:sp>
          <p:nvSpPr>
            <p:cNvPr id="165912" name="Line 23"/>
            <p:cNvSpPr>
              <a:spLocks noChangeShapeType="1"/>
            </p:cNvSpPr>
            <p:nvPr/>
          </p:nvSpPr>
          <p:spPr bwMode="auto">
            <a:xfrm flipH="1" flipV="1">
              <a:off x="892" y="1288"/>
              <a:ext cx="1391" cy="961"/>
            </a:xfrm>
            <a:prstGeom prst="line">
              <a:avLst/>
            </a:prstGeom>
            <a:noFill/>
            <a:ln w="9525">
              <a:solidFill>
                <a:srgbClr val="000000"/>
              </a:solidFill>
              <a:round/>
              <a:headEnd/>
              <a:tailEnd/>
            </a:ln>
          </p:spPr>
          <p:txBody>
            <a:bodyPr/>
            <a:lstStyle/>
            <a:p>
              <a:endParaRPr lang="en-US"/>
            </a:p>
          </p:txBody>
        </p:sp>
        <p:sp>
          <p:nvSpPr>
            <p:cNvPr id="165913" name="Line 24"/>
            <p:cNvSpPr>
              <a:spLocks noChangeShapeType="1"/>
            </p:cNvSpPr>
            <p:nvPr/>
          </p:nvSpPr>
          <p:spPr bwMode="auto">
            <a:xfrm>
              <a:off x="3115" y="2376"/>
              <a:ext cx="1670" cy="385"/>
            </a:xfrm>
            <a:prstGeom prst="line">
              <a:avLst/>
            </a:prstGeom>
            <a:noFill/>
            <a:ln w="9525">
              <a:solidFill>
                <a:srgbClr val="000000"/>
              </a:solidFill>
              <a:round/>
              <a:headEnd/>
              <a:tailEnd/>
            </a:ln>
          </p:spPr>
          <p:txBody>
            <a:bodyPr/>
            <a:lstStyle/>
            <a:p>
              <a:endParaRPr lang="en-US"/>
            </a:p>
          </p:txBody>
        </p:sp>
        <p:sp>
          <p:nvSpPr>
            <p:cNvPr id="165914" name="Line 25"/>
            <p:cNvSpPr>
              <a:spLocks noChangeShapeType="1"/>
            </p:cNvSpPr>
            <p:nvPr/>
          </p:nvSpPr>
          <p:spPr bwMode="auto">
            <a:xfrm flipV="1">
              <a:off x="1528" y="1092"/>
              <a:ext cx="1033" cy="256"/>
            </a:xfrm>
            <a:prstGeom prst="line">
              <a:avLst/>
            </a:prstGeom>
            <a:noFill/>
            <a:ln w="9525">
              <a:solidFill>
                <a:srgbClr val="000000"/>
              </a:solidFill>
              <a:round/>
              <a:headEnd/>
              <a:tailEnd/>
            </a:ln>
          </p:spPr>
          <p:txBody>
            <a:bodyPr/>
            <a:lstStyle/>
            <a:p>
              <a:endParaRPr lang="en-US"/>
            </a:p>
          </p:txBody>
        </p:sp>
        <p:sp>
          <p:nvSpPr>
            <p:cNvPr id="165915" name="Line 26"/>
            <p:cNvSpPr>
              <a:spLocks noChangeShapeType="1"/>
            </p:cNvSpPr>
            <p:nvPr/>
          </p:nvSpPr>
          <p:spPr bwMode="auto">
            <a:xfrm flipV="1">
              <a:off x="1806" y="1284"/>
              <a:ext cx="994" cy="257"/>
            </a:xfrm>
            <a:prstGeom prst="line">
              <a:avLst/>
            </a:prstGeom>
            <a:noFill/>
            <a:ln w="9525">
              <a:solidFill>
                <a:srgbClr val="000000"/>
              </a:solidFill>
              <a:round/>
              <a:headEnd/>
              <a:tailEnd/>
            </a:ln>
          </p:spPr>
          <p:txBody>
            <a:bodyPr/>
            <a:lstStyle/>
            <a:p>
              <a:endParaRPr lang="en-US"/>
            </a:p>
          </p:txBody>
        </p:sp>
        <p:sp>
          <p:nvSpPr>
            <p:cNvPr id="165916" name="Line 27"/>
            <p:cNvSpPr>
              <a:spLocks noChangeShapeType="1"/>
            </p:cNvSpPr>
            <p:nvPr/>
          </p:nvSpPr>
          <p:spPr bwMode="auto">
            <a:xfrm flipV="1">
              <a:off x="2085" y="1582"/>
              <a:ext cx="834" cy="192"/>
            </a:xfrm>
            <a:prstGeom prst="line">
              <a:avLst/>
            </a:prstGeom>
            <a:noFill/>
            <a:ln w="9525">
              <a:solidFill>
                <a:srgbClr val="000000"/>
              </a:solidFill>
              <a:round/>
              <a:headEnd/>
              <a:tailEnd/>
            </a:ln>
          </p:spPr>
          <p:txBody>
            <a:bodyPr/>
            <a:lstStyle/>
            <a:p>
              <a:endParaRPr lang="en-US"/>
            </a:p>
          </p:txBody>
        </p:sp>
        <p:sp>
          <p:nvSpPr>
            <p:cNvPr id="165917" name="Line 28"/>
            <p:cNvSpPr>
              <a:spLocks noChangeShapeType="1"/>
            </p:cNvSpPr>
            <p:nvPr/>
          </p:nvSpPr>
          <p:spPr bwMode="auto">
            <a:xfrm flipV="1">
              <a:off x="773" y="1800"/>
              <a:ext cx="862" cy="253"/>
            </a:xfrm>
            <a:prstGeom prst="line">
              <a:avLst/>
            </a:prstGeom>
            <a:noFill/>
            <a:ln w="9525">
              <a:solidFill>
                <a:srgbClr val="000000"/>
              </a:solidFill>
              <a:round/>
              <a:headEnd/>
              <a:tailEnd/>
            </a:ln>
          </p:spPr>
          <p:txBody>
            <a:bodyPr/>
            <a:lstStyle/>
            <a:p>
              <a:endParaRPr lang="en-US"/>
            </a:p>
          </p:txBody>
        </p:sp>
        <p:sp>
          <p:nvSpPr>
            <p:cNvPr id="165918" name="Line 29"/>
            <p:cNvSpPr>
              <a:spLocks noChangeShapeType="1"/>
            </p:cNvSpPr>
            <p:nvPr/>
          </p:nvSpPr>
          <p:spPr bwMode="auto">
            <a:xfrm rot="21348961" flipH="1">
              <a:off x="1070" y="2505"/>
              <a:ext cx="1431" cy="768"/>
            </a:xfrm>
            <a:prstGeom prst="line">
              <a:avLst/>
            </a:prstGeom>
            <a:noFill/>
            <a:ln w="9525">
              <a:solidFill>
                <a:srgbClr val="000000"/>
              </a:solidFill>
              <a:round/>
              <a:headEnd/>
              <a:tailEnd/>
            </a:ln>
          </p:spPr>
          <p:txBody>
            <a:bodyPr/>
            <a:lstStyle/>
            <a:p>
              <a:endParaRPr lang="en-US"/>
            </a:p>
          </p:txBody>
        </p:sp>
        <p:sp>
          <p:nvSpPr>
            <p:cNvPr id="165919" name="Line 30"/>
            <p:cNvSpPr>
              <a:spLocks noChangeShapeType="1"/>
            </p:cNvSpPr>
            <p:nvPr/>
          </p:nvSpPr>
          <p:spPr bwMode="auto">
            <a:xfrm flipH="1" flipV="1">
              <a:off x="681" y="2999"/>
              <a:ext cx="437" cy="64"/>
            </a:xfrm>
            <a:prstGeom prst="line">
              <a:avLst/>
            </a:prstGeom>
            <a:noFill/>
            <a:ln w="9525">
              <a:solidFill>
                <a:srgbClr val="000000"/>
              </a:solidFill>
              <a:round/>
              <a:headEnd/>
              <a:tailEnd/>
            </a:ln>
          </p:spPr>
          <p:txBody>
            <a:bodyPr/>
            <a:lstStyle/>
            <a:p>
              <a:endParaRPr lang="en-US"/>
            </a:p>
          </p:txBody>
        </p:sp>
        <p:sp>
          <p:nvSpPr>
            <p:cNvPr id="165920" name="Line 31"/>
            <p:cNvSpPr>
              <a:spLocks noChangeShapeType="1"/>
            </p:cNvSpPr>
            <p:nvPr/>
          </p:nvSpPr>
          <p:spPr bwMode="auto">
            <a:xfrm rot="-251039" flipH="1" flipV="1">
              <a:off x="1031" y="2486"/>
              <a:ext cx="795" cy="128"/>
            </a:xfrm>
            <a:prstGeom prst="line">
              <a:avLst/>
            </a:prstGeom>
            <a:noFill/>
            <a:ln w="9525">
              <a:solidFill>
                <a:srgbClr val="000000"/>
              </a:solidFill>
              <a:round/>
              <a:headEnd/>
              <a:tailEnd/>
            </a:ln>
          </p:spPr>
          <p:txBody>
            <a:bodyPr/>
            <a:lstStyle/>
            <a:p>
              <a:endParaRPr lang="en-US"/>
            </a:p>
          </p:txBody>
        </p:sp>
        <p:sp>
          <p:nvSpPr>
            <p:cNvPr id="165921" name="Line 32"/>
            <p:cNvSpPr>
              <a:spLocks noChangeShapeType="1"/>
            </p:cNvSpPr>
            <p:nvPr/>
          </p:nvSpPr>
          <p:spPr bwMode="auto">
            <a:xfrm rot="-251039" flipH="1" flipV="1">
              <a:off x="840" y="2743"/>
              <a:ext cx="521" cy="106"/>
            </a:xfrm>
            <a:prstGeom prst="line">
              <a:avLst/>
            </a:prstGeom>
            <a:noFill/>
            <a:ln w="9525">
              <a:solidFill>
                <a:srgbClr val="000000"/>
              </a:solidFill>
              <a:round/>
              <a:headEnd/>
              <a:tailEnd/>
            </a:ln>
          </p:spPr>
          <p:txBody>
            <a:bodyPr/>
            <a:lstStyle/>
            <a:p>
              <a:endParaRPr lang="en-US"/>
            </a:p>
          </p:txBody>
        </p:sp>
        <p:sp>
          <p:nvSpPr>
            <p:cNvPr id="165922" name="Line 33"/>
            <p:cNvSpPr>
              <a:spLocks noChangeShapeType="1"/>
            </p:cNvSpPr>
            <p:nvPr/>
          </p:nvSpPr>
          <p:spPr bwMode="auto">
            <a:xfrm rot="-251039">
              <a:off x="2228" y="2661"/>
              <a:ext cx="835" cy="153"/>
            </a:xfrm>
            <a:prstGeom prst="line">
              <a:avLst/>
            </a:prstGeom>
            <a:noFill/>
            <a:ln w="9525">
              <a:solidFill>
                <a:srgbClr val="000000"/>
              </a:solidFill>
              <a:round/>
              <a:headEnd/>
              <a:tailEnd/>
            </a:ln>
          </p:spPr>
          <p:txBody>
            <a:bodyPr/>
            <a:lstStyle/>
            <a:p>
              <a:endParaRPr lang="en-US"/>
            </a:p>
          </p:txBody>
        </p:sp>
        <p:sp>
          <p:nvSpPr>
            <p:cNvPr id="165923" name="Line 34"/>
            <p:cNvSpPr>
              <a:spLocks noChangeShapeType="1"/>
            </p:cNvSpPr>
            <p:nvPr/>
          </p:nvSpPr>
          <p:spPr bwMode="auto">
            <a:xfrm rot="-251039">
              <a:off x="1983" y="2864"/>
              <a:ext cx="999" cy="152"/>
            </a:xfrm>
            <a:prstGeom prst="line">
              <a:avLst/>
            </a:prstGeom>
            <a:noFill/>
            <a:ln w="9525">
              <a:solidFill>
                <a:srgbClr val="000000"/>
              </a:solidFill>
              <a:round/>
              <a:headEnd/>
              <a:tailEnd/>
            </a:ln>
          </p:spPr>
          <p:txBody>
            <a:bodyPr/>
            <a:lstStyle/>
            <a:p>
              <a:endParaRPr lang="en-US"/>
            </a:p>
          </p:txBody>
        </p:sp>
        <p:sp>
          <p:nvSpPr>
            <p:cNvPr id="165924" name="Line 35"/>
            <p:cNvSpPr>
              <a:spLocks noChangeShapeType="1"/>
            </p:cNvSpPr>
            <p:nvPr/>
          </p:nvSpPr>
          <p:spPr bwMode="auto">
            <a:xfrm rot="-251039">
              <a:off x="1742" y="3037"/>
              <a:ext cx="1120" cy="173"/>
            </a:xfrm>
            <a:prstGeom prst="line">
              <a:avLst/>
            </a:prstGeom>
            <a:noFill/>
            <a:ln w="9525">
              <a:solidFill>
                <a:srgbClr val="000000"/>
              </a:solidFill>
              <a:round/>
              <a:headEnd/>
              <a:tailEnd/>
            </a:ln>
          </p:spPr>
          <p:txBody>
            <a:bodyPr/>
            <a:lstStyle/>
            <a:p>
              <a:endParaRPr lang="en-US"/>
            </a:p>
          </p:txBody>
        </p:sp>
        <p:sp>
          <p:nvSpPr>
            <p:cNvPr id="165925" name="Line 36"/>
            <p:cNvSpPr>
              <a:spLocks noChangeShapeType="1"/>
            </p:cNvSpPr>
            <p:nvPr/>
          </p:nvSpPr>
          <p:spPr bwMode="auto">
            <a:xfrm rot="-251039">
              <a:off x="1438" y="3215"/>
              <a:ext cx="1188" cy="181"/>
            </a:xfrm>
            <a:prstGeom prst="line">
              <a:avLst/>
            </a:prstGeom>
            <a:noFill/>
            <a:ln w="9525">
              <a:solidFill>
                <a:srgbClr val="000000"/>
              </a:solidFill>
              <a:round/>
              <a:headEnd/>
              <a:tailEnd/>
            </a:ln>
          </p:spPr>
          <p:txBody>
            <a:bodyPr/>
            <a:lstStyle/>
            <a:p>
              <a:endParaRPr lang="en-US"/>
            </a:p>
          </p:txBody>
        </p:sp>
        <p:sp>
          <p:nvSpPr>
            <p:cNvPr id="165926" name="Line 37"/>
            <p:cNvSpPr>
              <a:spLocks noChangeShapeType="1"/>
            </p:cNvSpPr>
            <p:nvPr/>
          </p:nvSpPr>
          <p:spPr bwMode="auto">
            <a:xfrm flipV="1">
              <a:off x="3912" y="1928"/>
              <a:ext cx="795" cy="641"/>
            </a:xfrm>
            <a:prstGeom prst="line">
              <a:avLst/>
            </a:prstGeom>
            <a:noFill/>
            <a:ln w="9525">
              <a:solidFill>
                <a:srgbClr val="000000"/>
              </a:solidFill>
              <a:round/>
              <a:headEnd/>
              <a:tailEnd/>
            </a:ln>
          </p:spPr>
          <p:txBody>
            <a:bodyPr/>
            <a:lstStyle/>
            <a:p>
              <a:endParaRPr lang="en-US"/>
            </a:p>
          </p:txBody>
        </p:sp>
        <p:sp>
          <p:nvSpPr>
            <p:cNvPr id="165927" name="Line 38"/>
            <p:cNvSpPr>
              <a:spLocks noChangeShapeType="1"/>
            </p:cNvSpPr>
            <p:nvPr/>
          </p:nvSpPr>
          <p:spPr bwMode="auto">
            <a:xfrm flipV="1">
              <a:off x="4549" y="2056"/>
              <a:ext cx="714" cy="640"/>
            </a:xfrm>
            <a:prstGeom prst="line">
              <a:avLst/>
            </a:prstGeom>
            <a:noFill/>
            <a:ln w="9525">
              <a:solidFill>
                <a:srgbClr val="000000"/>
              </a:solidFill>
              <a:round/>
              <a:headEnd/>
              <a:tailEnd/>
            </a:ln>
          </p:spPr>
          <p:txBody>
            <a:bodyPr/>
            <a:lstStyle/>
            <a:p>
              <a:endParaRPr lang="en-US"/>
            </a:p>
          </p:txBody>
        </p:sp>
        <p:sp>
          <p:nvSpPr>
            <p:cNvPr id="165928" name="Oval 39"/>
            <p:cNvSpPr>
              <a:spLocks noChangeArrowheads="1"/>
            </p:cNvSpPr>
            <p:nvPr/>
          </p:nvSpPr>
          <p:spPr bwMode="auto">
            <a:xfrm>
              <a:off x="2191" y="2181"/>
              <a:ext cx="1073" cy="320"/>
            </a:xfrm>
            <a:prstGeom prst="ellipse">
              <a:avLst/>
            </a:prstGeom>
            <a:solidFill>
              <a:schemeClr val="folHlink"/>
            </a:solidFill>
            <a:ln w="9525">
              <a:solidFill>
                <a:srgbClr val="000000"/>
              </a:solidFill>
              <a:round/>
              <a:headEnd/>
              <a:tailEnd/>
            </a:ln>
          </p:spPr>
          <p:txBody>
            <a:bodyPr/>
            <a:lstStyle/>
            <a:p>
              <a:pPr algn="ctr"/>
              <a:endParaRPr lang="en-US" sz="1400">
                <a:solidFill>
                  <a:srgbClr val="000000"/>
                </a:solidFill>
                <a:latin typeface="Verdana" pitchFamily="34" charset="0"/>
              </a:endParaRPr>
            </a:p>
          </p:txBody>
        </p:sp>
        <p:sp>
          <p:nvSpPr>
            <p:cNvPr id="165929" name="Line 40"/>
            <p:cNvSpPr>
              <a:spLocks noChangeShapeType="1"/>
            </p:cNvSpPr>
            <p:nvPr/>
          </p:nvSpPr>
          <p:spPr bwMode="auto">
            <a:xfrm flipH="1">
              <a:off x="735" y="1656"/>
              <a:ext cx="637" cy="192"/>
            </a:xfrm>
            <a:prstGeom prst="line">
              <a:avLst/>
            </a:prstGeom>
            <a:noFill/>
            <a:ln w="9525">
              <a:solidFill>
                <a:srgbClr val="000000"/>
              </a:solidFill>
              <a:round/>
              <a:headEnd/>
              <a:tailEnd/>
            </a:ln>
          </p:spPr>
          <p:txBody>
            <a:bodyPr/>
            <a:lstStyle/>
            <a:p>
              <a:endParaRPr lang="en-US"/>
            </a:p>
          </p:txBody>
        </p:sp>
        <p:sp>
          <p:nvSpPr>
            <p:cNvPr id="165930" name="WordArt 41"/>
            <p:cNvSpPr>
              <a:spLocks noChangeArrowheads="1" noChangeShapeType="1" noTextEdit="1"/>
            </p:cNvSpPr>
            <p:nvPr/>
          </p:nvSpPr>
          <p:spPr bwMode="auto">
            <a:xfrm rot="-1160510">
              <a:off x="615" y="1616"/>
              <a:ext cx="611" cy="166"/>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النوادي/ المجموعات</a:t>
              </a:r>
              <a:endParaRPr lang="en-US" sz="1400" kern="10" dirty="0">
                <a:ln w="9525">
                  <a:solidFill>
                    <a:srgbClr val="000000"/>
                  </a:solidFill>
                  <a:round/>
                  <a:headEnd/>
                  <a:tailEnd/>
                </a:ln>
                <a:solidFill>
                  <a:srgbClr val="000000"/>
                </a:solidFill>
                <a:latin typeface="Bradley Hand ITC"/>
              </a:endParaRPr>
            </a:p>
          </p:txBody>
        </p:sp>
        <p:sp>
          <p:nvSpPr>
            <p:cNvPr id="165931" name="Line 42"/>
            <p:cNvSpPr>
              <a:spLocks noChangeShapeType="1"/>
            </p:cNvSpPr>
            <p:nvPr/>
          </p:nvSpPr>
          <p:spPr bwMode="auto">
            <a:xfrm>
              <a:off x="3683" y="2508"/>
              <a:ext cx="675" cy="896"/>
            </a:xfrm>
            <a:prstGeom prst="line">
              <a:avLst/>
            </a:prstGeom>
            <a:noFill/>
            <a:ln w="9525">
              <a:solidFill>
                <a:srgbClr val="000000"/>
              </a:solidFill>
              <a:round/>
              <a:headEnd/>
              <a:tailEnd/>
            </a:ln>
          </p:spPr>
          <p:txBody>
            <a:bodyPr/>
            <a:lstStyle/>
            <a:p>
              <a:endParaRPr lang="en-US"/>
            </a:p>
          </p:txBody>
        </p:sp>
        <p:sp>
          <p:nvSpPr>
            <p:cNvPr id="165932" name="WordArt 43"/>
            <p:cNvSpPr>
              <a:spLocks noChangeArrowheads="1" noChangeShapeType="1" noTextEdit="1"/>
            </p:cNvSpPr>
            <p:nvPr/>
          </p:nvSpPr>
          <p:spPr bwMode="auto">
            <a:xfrm rot="3169845">
              <a:off x="4297" y="3051"/>
              <a:ext cx="875" cy="142"/>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العملاء السابقين</a:t>
              </a:r>
              <a:endParaRPr lang="en-US" sz="1400" kern="10" dirty="0">
                <a:ln w="9525">
                  <a:solidFill>
                    <a:srgbClr val="000000"/>
                  </a:solidFill>
                  <a:round/>
                  <a:headEnd/>
                  <a:tailEnd/>
                </a:ln>
                <a:solidFill>
                  <a:srgbClr val="000000"/>
                </a:solidFill>
                <a:latin typeface="Bradley Hand ITC"/>
              </a:endParaRPr>
            </a:p>
          </p:txBody>
        </p:sp>
        <p:sp>
          <p:nvSpPr>
            <p:cNvPr id="165933" name="Line 44"/>
            <p:cNvSpPr>
              <a:spLocks noChangeShapeType="1"/>
            </p:cNvSpPr>
            <p:nvPr/>
          </p:nvSpPr>
          <p:spPr bwMode="auto">
            <a:xfrm>
              <a:off x="4159" y="2629"/>
              <a:ext cx="597" cy="704"/>
            </a:xfrm>
            <a:prstGeom prst="line">
              <a:avLst/>
            </a:prstGeom>
            <a:noFill/>
            <a:ln w="9525">
              <a:solidFill>
                <a:srgbClr val="000000"/>
              </a:solidFill>
              <a:round/>
              <a:headEnd/>
              <a:tailEnd/>
            </a:ln>
          </p:spPr>
          <p:txBody>
            <a:bodyPr/>
            <a:lstStyle/>
            <a:p>
              <a:endParaRPr lang="en-US"/>
            </a:p>
          </p:txBody>
        </p:sp>
        <p:sp>
          <p:nvSpPr>
            <p:cNvPr id="165934" name="Line 45"/>
            <p:cNvSpPr>
              <a:spLocks noChangeShapeType="1"/>
            </p:cNvSpPr>
            <p:nvPr/>
          </p:nvSpPr>
          <p:spPr bwMode="auto">
            <a:xfrm flipV="1">
              <a:off x="4239" y="2111"/>
              <a:ext cx="635" cy="512"/>
            </a:xfrm>
            <a:prstGeom prst="line">
              <a:avLst/>
            </a:prstGeom>
            <a:noFill/>
            <a:ln w="9525">
              <a:solidFill>
                <a:srgbClr val="000000"/>
              </a:solidFill>
              <a:round/>
              <a:headEnd/>
              <a:tailEnd/>
            </a:ln>
          </p:spPr>
          <p:txBody>
            <a:bodyPr/>
            <a:lstStyle/>
            <a:p>
              <a:endParaRPr lang="en-US"/>
            </a:p>
          </p:txBody>
        </p:sp>
        <p:sp>
          <p:nvSpPr>
            <p:cNvPr id="165935" name="WordArt 46"/>
            <p:cNvSpPr>
              <a:spLocks noChangeArrowheads="1" noChangeShapeType="1" noTextEdit="1"/>
            </p:cNvSpPr>
            <p:nvPr/>
          </p:nvSpPr>
          <p:spPr bwMode="auto">
            <a:xfrm rot="18901729">
              <a:off x="4323" y="2244"/>
              <a:ext cx="1065" cy="138"/>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زملاء العمل السابقين</a:t>
              </a:r>
              <a:endParaRPr lang="en-US" sz="1400" kern="10" dirty="0">
                <a:ln w="9525">
                  <a:solidFill>
                    <a:srgbClr val="000000"/>
                  </a:solidFill>
                  <a:round/>
                  <a:headEnd/>
                  <a:tailEnd/>
                </a:ln>
                <a:solidFill>
                  <a:srgbClr val="000000"/>
                </a:solidFill>
                <a:latin typeface="Bradley Hand ITC"/>
              </a:endParaRPr>
            </a:p>
          </p:txBody>
        </p:sp>
        <p:sp>
          <p:nvSpPr>
            <p:cNvPr id="165936" name="Line 47"/>
            <p:cNvSpPr>
              <a:spLocks noChangeShapeType="1"/>
            </p:cNvSpPr>
            <p:nvPr/>
          </p:nvSpPr>
          <p:spPr bwMode="auto">
            <a:xfrm flipV="1">
              <a:off x="2888" y="1035"/>
              <a:ext cx="1033" cy="1152"/>
            </a:xfrm>
            <a:prstGeom prst="line">
              <a:avLst/>
            </a:prstGeom>
            <a:noFill/>
            <a:ln w="9525">
              <a:solidFill>
                <a:srgbClr val="000000"/>
              </a:solidFill>
              <a:round/>
              <a:headEnd/>
              <a:tailEnd/>
            </a:ln>
          </p:spPr>
          <p:txBody>
            <a:bodyPr/>
            <a:lstStyle/>
            <a:p>
              <a:endParaRPr lang="en-US"/>
            </a:p>
          </p:txBody>
        </p:sp>
        <p:sp>
          <p:nvSpPr>
            <p:cNvPr id="165937" name="Line 48"/>
            <p:cNvSpPr>
              <a:spLocks noChangeShapeType="1"/>
            </p:cNvSpPr>
            <p:nvPr/>
          </p:nvSpPr>
          <p:spPr bwMode="auto">
            <a:xfrm flipV="1">
              <a:off x="3722" y="1142"/>
              <a:ext cx="893" cy="133"/>
            </a:xfrm>
            <a:prstGeom prst="line">
              <a:avLst/>
            </a:prstGeom>
            <a:noFill/>
            <a:ln w="9525">
              <a:solidFill>
                <a:srgbClr val="000000"/>
              </a:solidFill>
              <a:round/>
              <a:headEnd/>
              <a:tailEnd/>
            </a:ln>
          </p:spPr>
          <p:txBody>
            <a:bodyPr/>
            <a:lstStyle/>
            <a:p>
              <a:endParaRPr lang="en-US"/>
            </a:p>
          </p:txBody>
        </p:sp>
        <p:sp>
          <p:nvSpPr>
            <p:cNvPr id="165938" name="Line 49"/>
            <p:cNvSpPr>
              <a:spLocks noChangeShapeType="1"/>
            </p:cNvSpPr>
            <p:nvPr/>
          </p:nvSpPr>
          <p:spPr bwMode="auto">
            <a:xfrm flipV="1">
              <a:off x="3563" y="1334"/>
              <a:ext cx="893" cy="149"/>
            </a:xfrm>
            <a:prstGeom prst="line">
              <a:avLst/>
            </a:prstGeom>
            <a:noFill/>
            <a:ln w="9525">
              <a:solidFill>
                <a:srgbClr val="000000"/>
              </a:solidFill>
              <a:round/>
              <a:headEnd/>
              <a:tailEnd/>
            </a:ln>
          </p:spPr>
          <p:txBody>
            <a:bodyPr/>
            <a:lstStyle/>
            <a:p>
              <a:endParaRPr lang="en-US"/>
            </a:p>
          </p:txBody>
        </p:sp>
        <p:sp>
          <p:nvSpPr>
            <p:cNvPr id="165939" name="Line 50"/>
            <p:cNvSpPr>
              <a:spLocks noChangeShapeType="1"/>
            </p:cNvSpPr>
            <p:nvPr/>
          </p:nvSpPr>
          <p:spPr bwMode="auto">
            <a:xfrm flipV="1">
              <a:off x="3365" y="1526"/>
              <a:ext cx="972" cy="149"/>
            </a:xfrm>
            <a:prstGeom prst="line">
              <a:avLst/>
            </a:prstGeom>
            <a:noFill/>
            <a:ln w="9525">
              <a:solidFill>
                <a:srgbClr val="000000"/>
              </a:solidFill>
              <a:round/>
              <a:headEnd/>
              <a:tailEnd/>
            </a:ln>
          </p:spPr>
          <p:txBody>
            <a:bodyPr/>
            <a:lstStyle/>
            <a:p>
              <a:endParaRPr lang="en-US"/>
            </a:p>
          </p:txBody>
        </p:sp>
        <p:sp>
          <p:nvSpPr>
            <p:cNvPr id="165940" name="Line 51"/>
            <p:cNvSpPr>
              <a:spLocks noChangeShapeType="1"/>
            </p:cNvSpPr>
            <p:nvPr/>
          </p:nvSpPr>
          <p:spPr bwMode="auto">
            <a:xfrm flipV="1">
              <a:off x="3165" y="1804"/>
              <a:ext cx="756" cy="64"/>
            </a:xfrm>
            <a:prstGeom prst="line">
              <a:avLst/>
            </a:prstGeom>
            <a:noFill/>
            <a:ln w="9525">
              <a:solidFill>
                <a:srgbClr val="000000"/>
              </a:solidFill>
              <a:round/>
              <a:headEnd/>
              <a:tailEnd/>
            </a:ln>
          </p:spPr>
          <p:txBody>
            <a:bodyPr/>
            <a:lstStyle/>
            <a:p>
              <a:endParaRPr lang="en-US"/>
            </a:p>
          </p:txBody>
        </p:sp>
        <p:sp>
          <p:nvSpPr>
            <p:cNvPr id="165941" name="WordArt 52"/>
            <p:cNvSpPr>
              <a:spLocks noChangeArrowheads="1" noChangeShapeType="1" noTextEdit="1"/>
            </p:cNvSpPr>
            <p:nvPr/>
          </p:nvSpPr>
          <p:spPr bwMode="auto">
            <a:xfrm rot="-1002382">
              <a:off x="1457" y="1035"/>
              <a:ext cx="1281" cy="130"/>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النقابات المهنية</a:t>
              </a:r>
              <a:endParaRPr lang="en-US" sz="1400" kern="10" dirty="0">
                <a:ln w="9525">
                  <a:solidFill>
                    <a:srgbClr val="000000"/>
                  </a:solidFill>
                  <a:round/>
                  <a:headEnd/>
                  <a:tailEnd/>
                </a:ln>
                <a:solidFill>
                  <a:srgbClr val="000000"/>
                </a:solidFill>
                <a:latin typeface="Bradley Hand ITC"/>
              </a:endParaRPr>
            </a:p>
          </p:txBody>
        </p:sp>
        <p:sp>
          <p:nvSpPr>
            <p:cNvPr id="165942" name="WordArt 53"/>
            <p:cNvSpPr>
              <a:spLocks noChangeAspect="1" noChangeArrowheads="1" noChangeShapeType="1" noTextEdit="1"/>
            </p:cNvSpPr>
            <p:nvPr/>
          </p:nvSpPr>
          <p:spPr bwMode="auto">
            <a:xfrm rot="-615509">
              <a:off x="3857" y="1014"/>
              <a:ext cx="920" cy="121"/>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المعارف</a:t>
              </a:r>
              <a:endParaRPr lang="en-US" sz="1400" kern="10" dirty="0">
                <a:ln w="9525">
                  <a:solidFill>
                    <a:srgbClr val="000000"/>
                  </a:solidFill>
                  <a:round/>
                  <a:headEnd/>
                  <a:tailEnd/>
                </a:ln>
                <a:solidFill>
                  <a:srgbClr val="000000"/>
                </a:solidFill>
                <a:latin typeface="Bradley Hand ITC"/>
              </a:endParaRPr>
            </a:p>
          </p:txBody>
        </p:sp>
        <p:sp>
          <p:nvSpPr>
            <p:cNvPr id="165943" name="WordArt 54"/>
            <p:cNvSpPr>
              <a:spLocks noChangeAspect="1" noChangeArrowheads="1" noChangeShapeType="1" noTextEdit="1"/>
            </p:cNvSpPr>
            <p:nvPr/>
          </p:nvSpPr>
          <p:spPr bwMode="auto">
            <a:xfrm rot="21006189">
              <a:off x="3683" y="1252"/>
              <a:ext cx="919" cy="139"/>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الجيران</a:t>
              </a:r>
              <a:endParaRPr lang="en-US" sz="1400" kern="10" dirty="0">
                <a:ln w="9525">
                  <a:solidFill>
                    <a:srgbClr val="000000"/>
                  </a:solidFill>
                  <a:round/>
                  <a:headEnd/>
                  <a:tailEnd/>
                </a:ln>
                <a:solidFill>
                  <a:srgbClr val="000000"/>
                </a:solidFill>
                <a:latin typeface="Bradley Hand ITC"/>
              </a:endParaRPr>
            </a:p>
          </p:txBody>
        </p:sp>
        <p:sp>
          <p:nvSpPr>
            <p:cNvPr id="165944" name="WordArt 55"/>
            <p:cNvSpPr>
              <a:spLocks noChangeAspect="1" noChangeArrowheads="1" noChangeShapeType="1" noTextEdit="1"/>
            </p:cNvSpPr>
            <p:nvPr/>
          </p:nvSpPr>
          <p:spPr bwMode="auto">
            <a:xfrm rot="-593811">
              <a:off x="3529" y="1474"/>
              <a:ext cx="763" cy="100"/>
            </a:xfrm>
            <a:prstGeom prst="rect">
              <a:avLst/>
            </a:prstGeom>
          </p:spPr>
          <p:txBody>
            <a:bodyPr wrap="none" fromWordArt="1">
              <a:prstTxWarp prst="textPlain">
                <a:avLst>
                  <a:gd name="adj" fmla="val 50000"/>
                </a:avLst>
              </a:prstTxWarp>
            </a:bodyPr>
            <a:lstStyle/>
            <a:p>
              <a:pPr algn="ctr"/>
              <a:r>
                <a:rPr lang="ar-SA" sz="1200" kern="10" dirty="0" smtClean="0">
                  <a:ln w="9525">
                    <a:solidFill>
                      <a:srgbClr val="000000"/>
                    </a:solidFill>
                    <a:round/>
                    <a:headEnd/>
                    <a:tailEnd/>
                  </a:ln>
                  <a:solidFill>
                    <a:srgbClr val="000000"/>
                  </a:solidFill>
                  <a:latin typeface="Bradley Hand ITC"/>
                </a:rPr>
                <a:t>الأقارب</a:t>
              </a:r>
              <a:endParaRPr lang="en-US" sz="1200" kern="10" dirty="0">
                <a:ln w="9525">
                  <a:solidFill>
                    <a:srgbClr val="000000"/>
                  </a:solidFill>
                  <a:round/>
                  <a:headEnd/>
                  <a:tailEnd/>
                </a:ln>
                <a:solidFill>
                  <a:srgbClr val="000000"/>
                </a:solidFill>
                <a:latin typeface="Bradley Hand ITC"/>
              </a:endParaRPr>
            </a:p>
          </p:txBody>
        </p:sp>
        <p:sp>
          <p:nvSpPr>
            <p:cNvPr id="165945" name="WordArt 56"/>
            <p:cNvSpPr>
              <a:spLocks noChangeAspect="1" noChangeArrowheads="1" noChangeShapeType="1" noTextEdit="1"/>
            </p:cNvSpPr>
            <p:nvPr/>
          </p:nvSpPr>
          <p:spPr bwMode="auto">
            <a:xfrm rot="-395004">
              <a:off x="3326" y="1696"/>
              <a:ext cx="516" cy="101"/>
            </a:xfrm>
            <a:prstGeom prst="rect">
              <a:avLst/>
            </a:prstGeom>
          </p:spPr>
          <p:txBody>
            <a:bodyPr wrap="none" fromWordArt="1">
              <a:prstTxWarp prst="textPlain">
                <a:avLst>
                  <a:gd name="adj" fmla="val 50000"/>
                </a:avLst>
              </a:prstTxWarp>
            </a:bodyPr>
            <a:lstStyle/>
            <a:p>
              <a:pPr algn="ctr"/>
              <a:r>
                <a:rPr lang="ar-SA" sz="1400" kern="10" dirty="0" smtClean="0">
                  <a:ln w="9525">
                    <a:solidFill>
                      <a:srgbClr val="000000"/>
                    </a:solidFill>
                    <a:round/>
                    <a:headEnd/>
                    <a:tailEnd/>
                  </a:ln>
                  <a:solidFill>
                    <a:srgbClr val="000000"/>
                  </a:solidFill>
                  <a:latin typeface="Bradley Hand ITC"/>
                </a:rPr>
                <a:t>الأصدقاء</a:t>
              </a:r>
              <a:endParaRPr lang="en-US" sz="1400" kern="10" dirty="0">
                <a:ln w="9525">
                  <a:solidFill>
                    <a:srgbClr val="000000"/>
                  </a:solidFill>
                  <a:round/>
                  <a:headEnd/>
                  <a:tailEnd/>
                </a:ln>
                <a:solidFill>
                  <a:srgbClr val="000000"/>
                </a:solidFill>
                <a:latin typeface="Bradley Hand ITC"/>
              </a:endParaRPr>
            </a:p>
          </p:txBody>
        </p:sp>
        <p:sp>
          <p:nvSpPr>
            <p:cNvPr id="165946" name="WordArt 57"/>
            <p:cNvSpPr>
              <a:spLocks noChangeArrowheads="1" noChangeShapeType="1" noTextEdit="1"/>
            </p:cNvSpPr>
            <p:nvPr/>
          </p:nvSpPr>
          <p:spPr bwMode="auto">
            <a:xfrm rot="-160792">
              <a:off x="2446" y="2268"/>
              <a:ext cx="592" cy="147"/>
            </a:xfrm>
            <a:prstGeom prst="rect">
              <a:avLst/>
            </a:prstGeom>
          </p:spPr>
          <p:txBody>
            <a:bodyPr wrap="none" fromWordArt="1">
              <a:prstTxWarp prst="textPlain">
                <a:avLst>
                  <a:gd name="adj" fmla="val 50000"/>
                </a:avLst>
              </a:prstTxWarp>
            </a:bodyPr>
            <a:lstStyle/>
            <a:p>
              <a:pPr algn="ctr"/>
              <a:r>
                <a:rPr lang="ar-SA" sz="1400" kern="10" dirty="0" smtClean="0">
                  <a:ln w="9525">
                    <a:solidFill>
                      <a:schemeClr val="bg1"/>
                    </a:solidFill>
                    <a:round/>
                    <a:headEnd/>
                    <a:tailEnd/>
                  </a:ln>
                  <a:solidFill>
                    <a:schemeClr val="bg1"/>
                  </a:solidFill>
                  <a:latin typeface="Bradley Hand ITC"/>
                </a:rPr>
                <a:t>شبكة الاتصالات</a:t>
              </a:r>
              <a:endParaRPr lang="en-US" sz="1400" kern="10" dirty="0">
                <a:ln w="9525">
                  <a:solidFill>
                    <a:schemeClr val="bg1"/>
                  </a:solidFill>
                  <a:round/>
                  <a:headEnd/>
                  <a:tailEnd/>
                </a:ln>
                <a:solidFill>
                  <a:schemeClr val="bg1"/>
                </a:solidFill>
                <a:latin typeface="Bradley Hand ITC"/>
              </a:endParaRPr>
            </a:p>
          </p:txBody>
        </p:sp>
        <p:sp>
          <p:nvSpPr>
            <p:cNvPr id="165947" name="Line 58"/>
            <p:cNvSpPr>
              <a:spLocks noChangeShapeType="1"/>
            </p:cNvSpPr>
            <p:nvPr/>
          </p:nvSpPr>
          <p:spPr bwMode="auto">
            <a:xfrm flipH="1">
              <a:off x="795" y="2003"/>
              <a:ext cx="944" cy="266"/>
            </a:xfrm>
            <a:prstGeom prst="line">
              <a:avLst/>
            </a:prstGeom>
            <a:noFill/>
            <a:ln w="9525">
              <a:solidFill>
                <a:srgbClr val="000000"/>
              </a:solidFill>
              <a:round/>
              <a:headEnd/>
              <a:tailEnd/>
            </a:ln>
          </p:spPr>
          <p:txBody>
            <a:bodyPr/>
            <a:lstStyle/>
            <a:p>
              <a:endParaRPr lang="en-US"/>
            </a:p>
          </p:txBody>
        </p:sp>
      </p:gr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ECA2B0C6-48AF-479F-BD30-76B7E7CDF755}" type="slidenum">
              <a:rPr lang="en-US" sz="1400" b="0">
                <a:solidFill>
                  <a:schemeClr val="bg1"/>
                </a:solidFill>
                <a:latin typeface="+mn-lt"/>
                <a:ea typeface="ＭＳ Ｐゴシック"/>
                <a:cs typeface="ＭＳ Ｐゴシック"/>
              </a:rPr>
              <a:pPr algn="r">
                <a:defRPr/>
              </a:pPr>
              <a:t>4</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type="title" idx="4294967295"/>
          </p:nvPr>
        </p:nvSpPr>
        <p:spPr/>
        <p:txBody>
          <a:bodyPr/>
          <a:lstStyle/>
          <a:p>
            <a:pPr algn="r" rtl="1"/>
            <a:r>
              <a:rPr lang="ar-SA" dirty="0" smtClean="0"/>
              <a:t>تقنيات الحديث على الهاتف</a:t>
            </a:r>
            <a:endParaRPr lang="en-GB"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40E947FF-E326-451B-A19C-148C816D2C7C}" type="slidenum">
              <a:rPr lang="en-US" sz="1400" b="0">
                <a:solidFill>
                  <a:schemeClr val="bg1"/>
                </a:solidFill>
                <a:latin typeface="+mn-lt"/>
                <a:ea typeface="ＭＳ Ｐゴシック"/>
                <a:cs typeface="ＭＳ Ｐゴシック"/>
              </a:rPr>
              <a:pPr algn="r">
                <a:defRPr/>
              </a:pPr>
              <a:t>5</a:t>
            </a:fld>
            <a:endParaRPr lang="en-US" sz="1400" b="0">
              <a:solidFill>
                <a:schemeClr val="bg1"/>
              </a:solidFill>
              <a:latin typeface="+mn-lt"/>
              <a:ea typeface="ＭＳ Ｐゴシック"/>
              <a:cs typeface="ＭＳ Ｐゴシック"/>
            </a:endParaRPr>
          </a:p>
        </p:txBody>
      </p:sp>
      <p:sp>
        <p:nvSpPr>
          <p:cNvPr id="167942" name="Text Box 6"/>
          <p:cNvSpPr txBox="1">
            <a:spLocks noChangeArrowheads="1"/>
          </p:cNvSpPr>
          <p:nvPr/>
        </p:nvSpPr>
        <p:spPr bwMode="auto">
          <a:xfrm>
            <a:off x="685800" y="2362200"/>
            <a:ext cx="7924800" cy="3600986"/>
          </a:xfrm>
          <a:prstGeom prst="rect">
            <a:avLst/>
          </a:prstGeom>
          <a:noFill/>
          <a:ln w="9525">
            <a:noFill/>
            <a:miter lim="800000"/>
            <a:headEnd/>
            <a:tailEnd/>
          </a:ln>
          <a:effectLst/>
        </p:spPr>
        <p:txBody>
          <a:bodyPr>
            <a:spAutoFit/>
          </a:bodyPr>
          <a:lstStyle/>
          <a:p>
            <a:pPr algn="r" rtl="1">
              <a:spcBef>
                <a:spcPct val="50000"/>
              </a:spcBef>
              <a:buClr>
                <a:schemeClr val="bg2"/>
              </a:buClr>
              <a:buFontTx/>
              <a:buChar char="•"/>
            </a:pPr>
            <a:r>
              <a:rPr lang="en-US" sz="2400" b="0" dirty="0"/>
              <a:t> </a:t>
            </a:r>
            <a:r>
              <a:rPr lang="ar-SA" sz="2400" b="0" dirty="0" smtClean="0"/>
              <a:t>تعريف نفسك على موظف استقبال/ حارس بوابة</a:t>
            </a:r>
            <a:endParaRPr lang="en-US" sz="2400" b="0" dirty="0"/>
          </a:p>
          <a:p>
            <a:pPr algn="r" rtl="1">
              <a:spcBef>
                <a:spcPct val="50000"/>
              </a:spcBef>
              <a:buClr>
                <a:schemeClr val="bg2"/>
              </a:buClr>
              <a:buFontTx/>
              <a:buChar char="•"/>
            </a:pPr>
            <a:r>
              <a:rPr lang="en-US" sz="2400" b="0" dirty="0"/>
              <a:t> </a:t>
            </a:r>
            <a:r>
              <a:rPr lang="ar-SA" sz="2400" b="0" dirty="0" smtClean="0"/>
              <a:t>تعريف نفسك على صاحب قرار</a:t>
            </a:r>
            <a:endParaRPr lang="en-US" sz="2400" b="0" dirty="0"/>
          </a:p>
          <a:p>
            <a:pPr algn="r" rtl="1">
              <a:spcBef>
                <a:spcPct val="50000"/>
              </a:spcBef>
              <a:buClr>
                <a:schemeClr val="bg2"/>
              </a:buClr>
              <a:buFontTx/>
              <a:buChar char="•"/>
            </a:pPr>
            <a:r>
              <a:rPr lang="ar-SA" sz="2400" b="0" dirty="0" smtClean="0"/>
              <a:t>سبب </a:t>
            </a:r>
            <a:r>
              <a:rPr lang="ar-SA" sz="2400" b="0" dirty="0" err="1" smtClean="0"/>
              <a:t>الاتصال </a:t>
            </a:r>
            <a:r>
              <a:rPr lang="ar-SA" sz="2400" b="0" dirty="0" smtClean="0"/>
              <a:t>– لطمأنة الشخص الذي تتصل </a:t>
            </a:r>
            <a:r>
              <a:rPr lang="ar-SA" sz="2400" b="0" dirty="0" err="1" smtClean="0"/>
              <a:t>به</a:t>
            </a:r>
            <a:endParaRPr lang="en-US" sz="2400" b="0" dirty="0"/>
          </a:p>
          <a:p>
            <a:pPr algn="r" rtl="1">
              <a:spcBef>
                <a:spcPct val="50000"/>
              </a:spcBef>
              <a:buClr>
                <a:schemeClr val="bg2"/>
              </a:buClr>
              <a:buFontTx/>
              <a:buChar char="•"/>
            </a:pPr>
            <a:r>
              <a:rPr lang="ar-SA" sz="2400" b="0" dirty="0" smtClean="0"/>
              <a:t>بناء الاهتمام لدى الشخص المتلقي </a:t>
            </a:r>
            <a:r>
              <a:rPr lang="ar-SA" sz="2400" b="0" dirty="0" err="1" smtClean="0"/>
              <a:t>للاتصال </a:t>
            </a:r>
            <a:r>
              <a:rPr lang="ar-SA" sz="2400" b="0" dirty="0" smtClean="0"/>
              <a:t>– موجز مختصر عن  اهتمامك بهم وعن نقاط قوتك وخبرتك</a:t>
            </a:r>
            <a:endParaRPr lang="en-US" sz="2400" b="0" dirty="0"/>
          </a:p>
          <a:p>
            <a:pPr algn="r" rtl="1">
              <a:spcBef>
                <a:spcPct val="50000"/>
              </a:spcBef>
              <a:buClr>
                <a:schemeClr val="bg2"/>
              </a:buClr>
              <a:buFontTx/>
              <a:buChar char="•"/>
            </a:pPr>
            <a:r>
              <a:rPr lang="en-US" sz="2400" b="0" dirty="0"/>
              <a:t> </a:t>
            </a:r>
            <a:r>
              <a:rPr lang="ar-SA" sz="2400" b="0" dirty="0" smtClean="0"/>
              <a:t>طلب لتنظيم اجتماع لغايات التعارف والتشبيك</a:t>
            </a:r>
            <a:endParaRPr lang="en-US" sz="2400" b="0" dirty="0"/>
          </a:p>
          <a:p>
            <a:pPr algn="r" rtl="1">
              <a:spcBef>
                <a:spcPct val="50000"/>
              </a:spcBef>
              <a:buClr>
                <a:schemeClr val="bg2"/>
              </a:buClr>
              <a:buFontTx/>
              <a:buChar char="•"/>
            </a:pPr>
            <a:r>
              <a:rPr lang="en-US" sz="2400" b="0" dirty="0"/>
              <a:t> </a:t>
            </a:r>
            <a:r>
              <a:rPr lang="ar-SA" sz="2400" b="0" dirty="0" smtClean="0"/>
              <a:t>التأكيد على الخطوات التالية وتوجيه  الشكر وإنهاء الاتصال</a:t>
            </a:r>
            <a:endParaRPr lang="en-US" sz="2400" b="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2"/>
          <p:cNvSpPr>
            <a:spLocks noGrp="1" noChangeArrowheads="1"/>
          </p:cNvSpPr>
          <p:nvPr>
            <p:ph type="title" idx="4294967295"/>
          </p:nvPr>
        </p:nvSpPr>
        <p:spPr>
          <a:xfrm>
            <a:off x="685800" y="1270000"/>
            <a:ext cx="5334000" cy="922338"/>
          </a:xfrm>
        </p:spPr>
        <p:txBody>
          <a:bodyPr/>
          <a:lstStyle/>
          <a:p>
            <a:pPr algn="ctr" rtl="1" eaLnBrk="1" hangingPunct="1"/>
            <a:r>
              <a:rPr lang="ar-SA" dirty="0" smtClean="0"/>
              <a:t>التشبيك من خلال الإنترنت</a:t>
            </a:r>
            <a:endParaRPr lang="en-US" dirty="0" smtClean="0"/>
          </a:p>
        </p:txBody>
      </p:sp>
      <p:sp>
        <p:nvSpPr>
          <p:cNvPr id="282627" name="Rectangle 13"/>
          <p:cNvSpPr>
            <a:spLocks noChangeArrowheads="1"/>
          </p:cNvSpPr>
          <p:nvPr/>
        </p:nvSpPr>
        <p:spPr bwMode="auto">
          <a:xfrm>
            <a:off x="533400" y="2362200"/>
            <a:ext cx="4876800" cy="3751263"/>
          </a:xfrm>
          <a:prstGeom prst="rect">
            <a:avLst/>
          </a:prstGeom>
          <a:noFill/>
          <a:ln w="9525">
            <a:noFill/>
            <a:miter lim="800000"/>
            <a:headEnd/>
            <a:tailEnd/>
          </a:ln>
        </p:spPr>
        <p:txBody>
          <a:bodyPr lIns="0" tIns="0" rIns="0" bIns="0"/>
          <a:lstStyle/>
          <a:p>
            <a:pPr marL="288925" indent="-288925">
              <a:spcBef>
                <a:spcPct val="20000"/>
              </a:spcBef>
              <a:buClr>
                <a:schemeClr val="bg2"/>
              </a:buClr>
              <a:buFontTx/>
              <a:buChar char="•"/>
            </a:pPr>
            <a:endParaRPr lang="en-US" sz="2400" b="0"/>
          </a:p>
        </p:txBody>
      </p:sp>
      <p:pic>
        <p:nvPicPr>
          <p:cNvPr id="282628" name="Picture 20" descr="social media logos"/>
          <p:cNvPicPr>
            <a:picLocks noChangeAspect="1" noChangeArrowheads="1"/>
          </p:cNvPicPr>
          <p:nvPr/>
        </p:nvPicPr>
        <p:blipFill>
          <a:blip r:embed="rId4"/>
          <a:srcRect/>
          <a:stretch>
            <a:fillRect/>
          </a:stretch>
        </p:blipFill>
        <p:spPr bwMode="auto">
          <a:xfrm>
            <a:off x="5791200" y="457200"/>
            <a:ext cx="2895600" cy="2060575"/>
          </a:xfrm>
          <a:prstGeom prst="rect">
            <a:avLst/>
          </a:prstGeom>
          <a:noFill/>
          <a:ln w="9525">
            <a:noFill/>
            <a:miter lim="800000"/>
            <a:headEnd/>
            <a:tailEnd/>
          </a:ln>
        </p:spPr>
      </p:pic>
      <p:sp>
        <p:nvSpPr>
          <p:cNvPr id="282629" name="Text Box 21"/>
          <p:cNvSpPr txBox="1">
            <a:spLocks noChangeArrowheads="1"/>
          </p:cNvSpPr>
          <p:nvPr/>
        </p:nvSpPr>
        <p:spPr bwMode="auto">
          <a:xfrm>
            <a:off x="685800" y="2286000"/>
            <a:ext cx="4724400" cy="3600986"/>
          </a:xfrm>
          <a:prstGeom prst="rect">
            <a:avLst/>
          </a:prstGeom>
          <a:noFill/>
          <a:ln w="9525">
            <a:noFill/>
            <a:miter lim="800000"/>
            <a:headEnd/>
            <a:tailEnd/>
          </a:ln>
        </p:spPr>
        <p:txBody>
          <a:bodyPr>
            <a:spAutoFit/>
          </a:bodyPr>
          <a:lstStyle/>
          <a:p>
            <a:pPr marL="231775" indent="-231775" algn="r" rtl="1">
              <a:spcBef>
                <a:spcPct val="50000"/>
              </a:spcBef>
              <a:buFontTx/>
              <a:buChar char="•"/>
            </a:pPr>
            <a:r>
              <a:rPr lang="ar-SA" sz="2400" b="0" dirty="0" smtClean="0"/>
              <a:t>التعميم البحث عن وظيفة من خلال الشبكة الاجتماعية التي تشترك بها على الإنترنت</a:t>
            </a:r>
            <a:endParaRPr lang="en-US" sz="2400" b="0" dirty="0"/>
          </a:p>
          <a:p>
            <a:pPr marL="231775" indent="-231775" algn="r" rtl="1">
              <a:spcBef>
                <a:spcPct val="50000"/>
              </a:spcBef>
              <a:buFontTx/>
              <a:buChar char="•"/>
            </a:pPr>
            <a:r>
              <a:rPr lang="ar-SA" sz="2400" b="0" dirty="0" smtClean="0"/>
              <a:t>نشر آخر الأخبار عن سعيك في البحث عن عمل وإبقاء الجميع مطلعين أولا بأول</a:t>
            </a:r>
            <a:endParaRPr lang="en-US" sz="2400" b="0" dirty="0"/>
          </a:p>
          <a:p>
            <a:pPr marL="231775" indent="-231775" algn="r" rtl="1">
              <a:spcBef>
                <a:spcPct val="50000"/>
              </a:spcBef>
              <a:buFontTx/>
              <a:buChar char="•"/>
            </a:pPr>
            <a:r>
              <a:rPr lang="ar-SA" sz="2400" b="0" dirty="0" smtClean="0"/>
              <a:t>اطلب من الجميع أن يساعدوك في إيجاد </a:t>
            </a:r>
            <a:r>
              <a:rPr lang="ar-SA" sz="2400" b="0" dirty="0" err="1" smtClean="0"/>
              <a:t>عمل </a:t>
            </a:r>
            <a:r>
              <a:rPr lang="ar-SA" sz="2400" b="0" dirty="0" smtClean="0"/>
              <a:t>– لا تستثني أحدا</a:t>
            </a:r>
            <a:endParaRPr lang="en-US" sz="2400" b="0" dirty="0"/>
          </a:p>
          <a:p>
            <a:pPr marL="231775" indent="-231775" algn="r" rtl="1">
              <a:spcBef>
                <a:spcPct val="50000"/>
              </a:spcBef>
              <a:buFontTx/>
              <a:buChar char="•"/>
            </a:pPr>
            <a:r>
              <a:rPr lang="ar-SA" sz="2400" b="0" dirty="0" smtClean="0"/>
              <a:t>تذكر أن ما تضعه يمكن أن يطلع عليه أصحاب عمل محتملين</a:t>
            </a:r>
            <a:endParaRPr lang="en-US" sz="2400" b="0" dirty="0"/>
          </a:p>
        </p:txBody>
      </p:sp>
      <p:pic>
        <p:nvPicPr>
          <p:cNvPr id="282630" name="Picture 23" descr="LinkedIn Logo"/>
          <p:cNvPicPr>
            <a:picLocks noChangeAspect="1" noChangeArrowheads="1"/>
          </p:cNvPicPr>
          <p:nvPr/>
        </p:nvPicPr>
        <p:blipFill>
          <a:blip r:embed="rId5"/>
          <a:srcRect/>
          <a:stretch>
            <a:fillRect/>
          </a:stretch>
        </p:blipFill>
        <p:spPr bwMode="auto">
          <a:xfrm>
            <a:off x="6705600" y="2590800"/>
            <a:ext cx="1133475" cy="304800"/>
          </a:xfrm>
          <a:prstGeom prst="rect">
            <a:avLst/>
          </a:prstGeom>
          <a:noFill/>
          <a:ln w="9525">
            <a:noFill/>
            <a:miter lim="800000"/>
            <a:headEnd/>
            <a:tailEnd/>
          </a:ln>
        </p:spPr>
      </p:pic>
      <p:sp>
        <p:nvSpPr>
          <p:cNvPr id="9" name="Rounded Rectangle 8"/>
          <p:cNvSpPr>
            <a:spLocks noChangeArrowheads="1"/>
          </p:cNvSpPr>
          <p:nvPr/>
        </p:nvSpPr>
        <p:spPr bwMode="auto">
          <a:xfrm>
            <a:off x="5867400" y="3048000"/>
            <a:ext cx="3040063" cy="3352800"/>
          </a:xfrm>
          <a:prstGeom prst="roundRect">
            <a:avLst>
              <a:gd name="adj" fmla="val 6069"/>
            </a:avLst>
          </a:prstGeom>
          <a:solidFill>
            <a:schemeClr val="bg2"/>
          </a:solidFill>
          <a:ln w="76200">
            <a:solidFill>
              <a:schemeClr val="bg2"/>
            </a:solidFill>
            <a:round/>
            <a:headEnd/>
            <a:tailEnd/>
          </a:ln>
          <a:effectLst>
            <a:outerShdw dist="23000" dir="5400000" rotWithShape="0">
              <a:srgbClr val="808080">
                <a:alpha val="34998"/>
              </a:srgbClr>
            </a:outerShdw>
          </a:effectLst>
        </p:spPr>
        <p:txBody>
          <a:bodyPr anchor="ctr"/>
          <a:lstStyle/>
          <a:p>
            <a:pPr marL="457200" indent="-457200" algn="r" rtl="1"/>
            <a:r>
              <a:rPr lang="ar-SA" sz="2000" b="0" dirty="0" smtClean="0">
                <a:solidFill>
                  <a:srgbClr val="FFFFFF"/>
                </a:solidFill>
              </a:rPr>
              <a:t>أهم ثلاث مواقع إعلام اجتماعي لعرض العمل والبحث عن عمل في فلسطين</a:t>
            </a:r>
            <a:endParaRPr lang="en-US" sz="2000" b="0" dirty="0">
              <a:solidFill>
                <a:srgbClr val="FFFFFF"/>
              </a:solidFill>
            </a:endParaRPr>
          </a:p>
          <a:p>
            <a:pPr marL="457200" indent="-457200" algn="ctr"/>
            <a:endParaRPr lang="en-US" sz="2000" b="0" dirty="0">
              <a:solidFill>
                <a:srgbClr val="FFFFFF"/>
              </a:solidFill>
            </a:endParaRPr>
          </a:p>
          <a:p>
            <a:pPr marL="457200" indent="-457200" algn="r" rtl="1">
              <a:buFontTx/>
              <a:buAutoNum type="arabicPeriod"/>
            </a:pPr>
            <a:r>
              <a:rPr lang="en-US" sz="2000" b="0" dirty="0" smtClean="0">
                <a:solidFill>
                  <a:srgbClr val="FFFFFF"/>
                </a:solidFill>
              </a:rPr>
              <a:t>LinkedIn</a:t>
            </a:r>
            <a:endParaRPr lang="ar-SA" sz="2000" b="0" dirty="0" smtClean="0">
              <a:solidFill>
                <a:srgbClr val="FFFFFF"/>
              </a:solidFill>
            </a:endParaRPr>
          </a:p>
          <a:p>
            <a:pPr marL="457200" indent="-457200" algn="r" rtl="1">
              <a:buFontTx/>
              <a:buAutoNum type="arabicPeriod"/>
            </a:pPr>
            <a:r>
              <a:rPr lang="en-US" sz="2000" b="0" dirty="0" err="1" smtClean="0">
                <a:solidFill>
                  <a:srgbClr val="FFFFFF"/>
                </a:solidFill>
              </a:rPr>
              <a:t>Facebook</a:t>
            </a:r>
            <a:endParaRPr lang="ar-SA" sz="2000" b="0" dirty="0" smtClean="0">
              <a:solidFill>
                <a:srgbClr val="FFFFFF"/>
              </a:solidFill>
            </a:endParaRPr>
          </a:p>
          <a:p>
            <a:pPr marL="457200" indent="-457200" algn="r" rtl="1"/>
            <a:endParaRPr lang="en-US" sz="2000" b="0" dirty="0" smtClean="0">
              <a:solidFill>
                <a:srgbClr val="FFFFFF"/>
              </a:solidFill>
            </a:endParaRPr>
          </a:p>
          <a:p>
            <a:pPr marL="457200" indent="-457200" algn="r" rtl="1"/>
            <a:endParaRPr lang="en-US" sz="2000" b="0" dirty="0">
              <a:solidFill>
                <a:srgbClr val="FFFFFF"/>
              </a:solidFill>
            </a:endParaRPr>
          </a:p>
        </p:txBody>
      </p:sp>
      <p:sp>
        <p:nvSpPr>
          <p:cNvPr id="8" name="Slide Number Placeholder 7"/>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DA4B3433-5EB7-4736-9B0B-135FDCF30444}" type="slidenum">
              <a:rPr lang="en-US" sz="1400" b="0">
                <a:solidFill>
                  <a:schemeClr val="bg1"/>
                </a:solidFill>
                <a:latin typeface="+mn-lt"/>
                <a:ea typeface="ＭＳ Ｐゴシック"/>
                <a:cs typeface="ＭＳ Ｐゴシック"/>
              </a:rPr>
              <a:pPr algn="r">
                <a:defRPr/>
              </a:pPr>
              <a:t>6</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1270000"/>
            <a:ext cx="4572000" cy="922338"/>
          </a:xfrm>
        </p:spPr>
        <p:txBody>
          <a:bodyPr/>
          <a:lstStyle/>
          <a:p>
            <a:pPr algn="ctr" rtl="1" eaLnBrk="1" hangingPunct="1"/>
            <a:r>
              <a:rPr lang="ar-SA" dirty="0" smtClean="0"/>
              <a:t>معارض التوظيف</a:t>
            </a:r>
            <a:endParaRPr lang="en-US" dirty="0" smtClean="0"/>
          </a:p>
        </p:txBody>
      </p:sp>
      <p:sp>
        <p:nvSpPr>
          <p:cNvPr id="35843" name="Rectangle 3"/>
          <p:cNvSpPr>
            <a:spLocks noChangeArrowheads="1"/>
          </p:cNvSpPr>
          <p:nvPr/>
        </p:nvSpPr>
        <p:spPr bwMode="auto">
          <a:xfrm>
            <a:off x="685800" y="2366963"/>
            <a:ext cx="4724400" cy="3751262"/>
          </a:xfrm>
          <a:prstGeom prst="rect">
            <a:avLst/>
          </a:prstGeom>
          <a:noFill/>
          <a:ln w="9525">
            <a:noFill/>
            <a:miter lim="800000"/>
            <a:headEnd/>
            <a:tailEnd/>
          </a:ln>
        </p:spPr>
        <p:txBody>
          <a:bodyPr lIns="0" tIns="0" rIns="0" bIns="0"/>
          <a:lstStyle/>
          <a:p>
            <a:pPr marL="288925" indent="-288925" algn="r" rtl="1">
              <a:spcBef>
                <a:spcPct val="20000"/>
              </a:spcBef>
              <a:buClr>
                <a:schemeClr val="bg2"/>
              </a:buClr>
              <a:buFont typeface="Arial" pitchFamily="34" charset="0"/>
              <a:buChar char="•"/>
            </a:pPr>
            <a:r>
              <a:rPr lang="ar-SA" sz="2400" b="0" dirty="0" smtClean="0"/>
              <a:t>حدد أهدافك من كل معرض</a:t>
            </a:r>
          </a:p>
          <a:p>
            <a:pPr marL="288925" indent="-288925" algn="r" rtl="1">
              <a:spcBef>
                <a:spcPct val="20000"/>
              </a:spcBef>
              <a:buClr>
                <a:schemeClr val="bg2"/>
              </a:buClr>
              <a:buFont typeface="Arial" pitchFamily="34" charset="0"/>
              <a:buChar char="•"/>
            </a:pPr>
            <a:r>
              <a:rPr lang="ar-SA" sz="2400" b="0" dirty="0" smtClean="0"/>
              <a:t>حدد الشركات  المستهدفة</a:t>
            </a:r>
          </a:p>
          <a:p>
            <a:pPr marL="288925" indent="-288925" algn="r" rtl="1">
              <a:spcBef>
                <a:spcPct val="20000"/>
              </a:spcBef>
              <a:buClr>
                <a:schemeClr val="bg2"/>
              </a:buClr>
              <a:buFont typeface="Arial" pitchFamily="34" charset="0"/>
              <a:buChar char="•"/>
            </a:pPr>
            <a:r>
              <a:rPr lang="ar-SA" sz="2400" b="0" dirty="0" smtClean="0"/>
              <a:t>أحضر معك عدة نسخ من سيرتك الذاتية</a:t>
            </a:r>
          </a:p>
          <a:p>
            <a:pPr marL="288925" indent="-288925" algn="r" rtl="1">
              <a:spcBef>
                <a:spcPct val="20000"/>
              </a:spcBef>
              <a:buClr>
                <a:schemeClr val="bg2"/>
              </a:buClr>
              <a:buFont typeface="Arial" pitchFamily="34" charset="0"/>
              <a:buChar char="•"/>
            </a:pPr>
            <a:r>
              <a:rPr lang="ar-SA" sz="2400" b="0" dirty="0" smtClean="0"/>
              <a:t>استخدم الخطاب الذي يرفع من قيمتك</a:t>
            </a:r>
          </a:p>
          <a:p>
            <a:pPr marL="288925" indent="-288925" algn="r" rtl="1">
              <a:spcBef>
                <a:spcPct val="20000"/>
              </a:spcBef>
              <a:buClr>
                <a:schemeClr val="bg2"/>
              </a:buClr>
              <a:buFont typeface="Arial" pitchFamily="34" charset="0"/>
              <a:buChar char="•"/>
            </a:pPr>
            <a:r>
              <a:rPr lang="ar-SA" sz="2400" b="0" dirty="0" smtClean="0"/>
              <a:t>ارتد ملابس مهنية ومناسبة</a:t>
            </a:r>
          </a:p>
          <a:p>
            <a:pPr marL="288925" indent="-288925" algn="r" rtl="1">
              <a:spcBef>
                <a:spcPct val="20000"/>
              </a:spcBef>
              <a:buClr>
                <a:schemeClr val="bg2"/>
              </a:buClr>
              <a:buFont typeface="Arial" pitchFamily="34" charset="0"/>
              <a:buChar char="•"/>
            </a:pPr>
            <a:r>
              <a:rPr lang="ar-SA" sz="2400" b="0" dirty="0" smtClean="0"/>
              <a:t>اجمع معلومات عن الشركات</a:t>
            </a:r>
          </a:p>
          <a:p>
            <a:pPr marL="288925" indent="-288925" algn="r" rtl="1">
              <a:spcBef>
                <a:spcPct val="20000"/>
              </a:spcBef>
              <a:buClr>
                <a:schemeClr val="bg2"/>
              </a:buClr>
              <a:buFont typeface="Arial" pitchFamily="34" charset="0"/>
              <a:buChar char="•"/>
            </a:pPr>
            <a:r>
              <a:rPr lang="ar-SA" sz="2400" b="0" dirty="0" smtClean="0"/>
              <a:t>تابع</a:t>
            </a:r>
            <a:endParaRPr lang="en-US" sz="2400" b="0" dirty="0"/>
          </a:p>
          <a:p>
            <a:pPr marL="288925" indent="-288925" algn="r" rtl="1">
              <a:spcBef>
                <a:spcPct val="20000"/>
              </a:spcBef>
              <a:buClr>
                <a:schemeClr val="bg2"/>
              </a:buClr>
              <a:buFontTx/>
              <a:buChar char="•"/>
            </a:pPr>
            <a:endParaRPr lang="en-US" sz="2400" b="0" dirty="0" smtClean="0"/>
          </a:p>
          <a:p>
            <a:pPr marL="288925" indent="-288925" algn="r" rtl="1">
              <a:spcBef>
                <a:spcPct val="20000"/>
              </a:spcBef>
              <a:buClr>
                <a:schemeClr val="bg2"/>
              </a:buClr>
            </a:pPr>
            <a:endParaRPr lang="en-US" sz="2400" b="0" dirty="0"/>
          </a:p>
        </p:txBody>
      </p:sp>
      <p:sp>
        <p:nvSpPr>
          <p:cNvPr id="5" name="Slide Number Placeholder 4"/>
          <p:cNvSpPr>
            <a:spLocks noGrp="1"/>
          </p:cNvSpPr>
          <p:nvPr>
            <p:ph type="sldNum" sz="quarter" idx="10"/>
          </p:nvPr>
        </p:nvSpPr>
        <p:spPr/>
        <p:txBody>
          <a:bodyPr/>
          <a:lstStyle/>
          <a:p>
            <a:pPr>
              <a:defRPr/>
            </a:pPr>
            <a:fld id="{75DB862B-D6D0-4057-85DA-00665B3B029C}" type="slidenum">
              <a:rPr lang="en-US">
                <a:solidFill>
                  <a:schemeClr val="bg1"/>
                </a:solidFill>
                <a:ea typeface="ＭＳ Ｐゴシック"/>
                <a:cs typeface="ＭＳ Ｐゴシック"/>
              </a:rPr>
              <a:pPr>
                <a:defRPr/>
              </a:pPr>
              <a:t>7</a:t>
            </a:fld>
            <a:endParaRPr lang="en-US">
              <a:solidFill>
                <a:schemeClr val="bg1"/>
              </a:solidFill>
              <a:ea typeface="ＭＳ Ｐゴシック"/>
              <a:cs typeface="ＭＳ Ｐゴシック"/>
            </a:endParaRPr>
          </a:p>
        </p:txBody>
      </p:sp>
      <p:pic>
        <p:nvPicPr>
          <p:cNvPr id="35845" name="Picture 6" descr="BRAND_M_FE_00500918_LO.jpg"/>
          <p:cNvPicPr>
            <a:picLocks noChangeAspect="1"/>
          </p:cNvPicPr>
          <p:nvPr/>
        </p:nvPicPr>
        <p:blipFill>
          <a:blip r:embed="rId4"/>
          <a:srcRect/>
          <a:stretch>
            <a:fillRect/>
          </a:stretch>
        </p:blipFill>
        <p:spPr bwMode="auto">
          <a:xfrm>
            <a:off x="5486400" y="914400"/>
            <a:ext cx="3362325" cy="5562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algn="r" rtl="1" eaLnBrk="1" hangingPunct="1"/>
            <a:r>
              <a:rPr lang="ar-SA" dirty="0" smtClean="0"/>
              <a:t>الشركات المستهدفة</a:t>
            </a:r>
            <a:endParaRPr lang="en-US" dirty="0" smtClean="0"/>
          </a:p>
        </p:txBody>
      </p:sp>
      <p:sp>
        <p:nvSpPr>
          <p:cNvPr id="36867" name="Rectangle 3"/>
          <p:cNvSpPr>
            <a:spLocks noChangeArrowheads="1"/>
          </p:cNvSpPr>
          <p:nvPr/>
        </p:nvSpPr>
        <p:spPr bwMode="auto">
          <a:xfrm>
            <a:off x="685800" y="2366963"/>
            <a:ext cx="8004175" cy="3751262"/>
          </a:xfrm>
          <a:prstGeom prst="rect">
            <a:avLst/>
          </a:prstGeom>
          <a:noFill/>
          <a:ln w="9525">
            <a:noFill/>
            <a:miter lim="800000"/>
            <a:headEnd/>
            <a:tailEnd/>
          </a:ln>
        </p:spPr>
        <p:txBody>
          <a:bodyPr lIns="0" tIns="0" rIns="0" bIns="0"/>
          <a:lstStyle/>
          <a:p>
            <a:pPr marL="288925" indent="-288925" algn="r" rtl="1">
              <a:spcBef>
                <a:spcPct val="20000"/>
              </a:spcBef>
              <a:buClr>
                <a:schemeClr val="bg2"/>
              </a:buClr>
              <a:buFontTx/>
              <a:buChar char="•"/>
            </a:pPr>
            <a:r>
              <a:rPr lang="ar-SA" sz="2400" b="0" dirty="0" smtClean="0"/>
              <a:t>أعد قائمة بالشركات التي ترغب في العمل فيها</a:t>
            </a:r>
            <a:endParaRPr lang="en-US" sz="2400" b="0" dirty="0"/>
          </a:p>
          <a:p>
            <a:pPr marL="288925" indent="-288925" algn="r" rtl="1">
              <a:spcBef>
                <a:spcPct val="20000"/>
              </a:spcBef>
              <a:buClr>
                <a:schemeClr val="bg2"/>
              </a:buClr>
              <a:buFontTx/>
              <a:buChar char="•"/>
            </a:pPr>
            <a:r>
              <a:rPr lang="ar-SA" sz="2400" b="0" dirty="0" smtClean="0"/>
              <a:t>ابحث عن معلومات عن تلك الشركات</a:t>
            </a:r>
            <a:endParaRPr lang="en-US" sz="2400" b="0" dirty="0"/>
          </a:p>
          <a:p>
            <a:pPr marL="288925" indent="-288925" algn="r" rtl="1">
              <a:spcBef>
                <a:spcPct val="20000"/>
              </a:spcBef>
              <a:buClr>
                <a:schemeClr val="bg2"/>
              </a:buClr>
              <a:buFontTx/>
              <a:buChar char="•"/>
            </a:pPr>
            <a:r>
              <a:rPr lang="ar-SA" sz="2400" b="0" dirty="0" smtClean="0"/>
              <a:t>كن مثابرا</a:t>
            </a:r>
            <a:endParaRPr lang="en-US" sz="2400" b="0" dirty="0"/>
          </a:p>
          <a:p>
            <a:pPr marL="288925" indent="-288925" algn="r" rtl="1">
              <a:spcBef>
                <a:spcPct val="20000"/>
              </a:spcBef>
              <a:buClr>
                <a:schemeClr val="bg2"/>
              </a:buClr>
              <a:buFontTx/>
              <a:buChar char="•"/>
            </a:pPr>
            <a:r>
              <a:rPr lang="ar-SA" sz="2400" b="0" dirty="0" smtClean="0"/>
              <a:t>حدد الأشخاص الرئيسيين الذين يلزم الاتصال بهم</a:t>
            </a:r>
            <a:endParaRPr lang="en-US" sz="2400" b="0" dirty="0"/>
          </a:p>
          <a:p>
            <a:pPr marL="288925" indent="-288925" algn="r" rtl="1">
              <a:spcBef>
                <a:spcPct val="20000"/>
              </a:spcBef>
              <a:buClr>
                <a:schemeClr val="bg2"/>
              </a:buClr>
              <a:buFontTx/>
              <a:buChar char="•"/>
            </a:pPr>
            <a:r>
              <a:rPr lang="ar-SA" sz="2400" b="0" dirty="0" smtClean="0"/>
              <a:t>تابع موقع الشركة على  الإنترنت وصفحاتها الخاصة بالوظائف وتتبعها على برنامج </a:t>
            </a:r>
            <a:r>
              <a:rPr lang="ar-SA" sz="2400" b="0" dirty="0" err="1" smtClean="0"/>
              <a:t>تويتر</a:t>
            </a:r>
            <a:r>
              <a:rPr lang="ar-SA" sz="2400" b="0" dirty="0" smtClean="0"/>
              <a:t>، و/أو اتصال بهم على صفحتهم على </a:t>
            </a:r>
            <a:r>
              <a:rPr lang="ar-SA" sz="2400" b="0" dirty="0" err="1" smtClean="0"/>
              <a:t>الفيس</a:t>
            </a:r>
            <a:r>
              <a:rPr lang="ar-SA" sz="2400" b="0" dirty="0" smtClean="0"/>
              <a:t> </a:t>
            </a:r>
            <a:r>
              <a:rPr lang="ar-SA" sz="2400" b="0" dirty="0" err="1" smtClean="0"/>
              <a:t>بوك</a:t>
            </a:r>
            <a:endParaRPr lang="en-US" sz="2400" b="0" dirty="0"/>
          </a:p>
        </p:txBody>
      </p:sp>
      <p:sp>
        <p:nvSpPr>
          <p:cNvPr id="4" name="Slide Number Placeholder 3"/>
          <p:cNvSpPr>
            <a:spLocks noGrp="1"/>
          </p:cNvSpPr>
          <p:nvPr>
            <p:ph type="sldNum" sz="quarter" idx="10"/>
          </p:nvPr>
        </p:nvSpPr>
        <p:spPr/>
        <p:txBody>
          <a:bodyPr/>
          <a:lstStyle/>
          <a:p>
            <a:pPr>
              <a:defRPr/>
            </a:pPr>
            <a:fld id="{79E8765F-2C27-4434-9332-3A2A9D3978F3}" type="slidenum">
              <a:rPr lang="en-US">
                <a:solidFill>
                  <a:schemeClr val="bg1"/>
                </a:solidFill>
                <a:ea typeface="ＭＳ Ｐゴシック"/>
                <a:cs typeface="ＭＳ Ｐゴシック"/>
              </a:rPr>
              <a:pPr>
                <a:defRPr/>
              </a:pPr>
              <a:t>8</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idx="4294967295"/>
          </p:nvPr>
        </p:nvSpPr>
        <p:spPr/>
        <p:txBody>
          <a:bodyPr/>
          <a:lstStyle/>
          <a:p>
            <a:pPr algn="r" rtl="1" eaLnBrk="1" hangingPunct="1"/>
            <a:r>
              <a:rPr lang="ar-SA" dirty="0" smtClean="0"/>
              <a:t>المواقع الإلكترونية للوظائف</a:t>
            </a:r>
            <a:endParaRPr lang="en-US" dirty="0" smtClean="0"/>
          </a:p>
        </p:txBody>
      </p:sp>
      <p:sp>
        <p:nvSpPr>
          <p:cNvPr id="279555" name="Rectangle 3"/>
          <p:cNvSpPr>
            <a:spLocks noChangeArrowheads="1"/>
          </p:cNvSpPr>
          <p:nvPr/>
        </p:nvSpPr>
        <p:spPr bwMode="auto">
          <a:xfrm>
            <a:off x="3657600" y="2133600"/>
            <a:ext cx="5105400" cy="4191000"/>
          </a:xfrm>
          <a:prstGeom prst="rect">
            <a:avLst/>
          </a:prstGeom>
          <a:noFill/>
          <a:ln w="9525">
            <a:noFill/>
            <a:miter lim="800000"/>
            <a:headEnd/>
            <a:tailEnd/>
          </a:ln>
        </p:spPr>
        <p:txBody>
          <a:bodyPr lIns="0" tIns="0" rIns="0" bIns="0"/>
          <a:lstStyle/>
          <a:p>
            <a:pPr marL="288925" indent="-288925" algn="r" rtl="1">
              <a:spcBef>
                <a:spcPct val="20000"/>
              </a:spcBef>
              <a:buClr>
                <a:schemeClr val="bg2"/>
              </a:buClr>
              <a:buFontTx/>
              <a:buChar char="•"/>
            </a:pPr>
            <a:r>
              <a:rPr lang="ar-SA" sz="2400" b="0" dirty="0" smtClean="0"/>
              <a:t>توجد </a:t>
            </a:r>
            <a:r>
              <a:rPr lang="en-US" sz="2400" b="0" dirty="0" smtClean="0"/>
              <a:t>4</a:t>
            </a:r>
            <a:r>
              <a:rPr lang="ar-SA" sz="2400" b="0" dirty="0" smtClean="0"/>
              <a:t> مواقع متخصصة بالإعلان عن الوظائف في فلسطين وهي:</a:t>
            </a:r>
            <a:endParaRPr lang="en-US" sz="2400" b="0" dirty="0"/>
          </a:p>
          <a:p>
            <a:pPr marL="1600200" lvl="3" indent="-228600">
              <a:spcBef>
                <a:spcPct val="20000"/>
              </a:spcBef>
              <a:buClr>
                <a:schemeClr val="bg2"/>
              </a:buClr>
              <a:buFontTx/>
              <a:buChar char="•"/>
            </a:pPr>
            <a:r>
              <a:rPr lang="en-US" sz="1800" b="0" dirty="0" smtClean="0"/>
              <a:t>Jobs.ps</a:t>
            </a:r>
            <a:endParaRPr lang="en-US" sz="1800" b="0" dirty="0"/>
          </a:p>
          <a:p>
            <a:pPr marL="1600200" lvl="3" indent="-228600">
              <a:spcBef>
                <a:spcPct val="20000"/>
              </a:spcBef>
              <a:buClr>
                <a:schemeClr val="bg2"/>
              </a:buClr>
              <a:buFontTx/>
              <a:buChar char="•"/>
            </a:pPr>
            <a:r>
              <a:rPr lang="en-US" sz="1800" b="0" dirty="0" smtClean="0"/>
              <a:t>EnglishPAL.ps</a:t>
            </a:r>
            <a:endParaRPr lang="en-US" sz="1800" b="0" dirty="0"/>
          </a:p>
          <a:p>
            <a:pPr marL="1600200" lvl="3" indent="-228600">
              <a:spcBef>
                <a:spcPct val="20000"/>
              </a:spcBef>
              <a:buClr>
                <a:schemeClr val="bg2"/>
              </a:buClr>
              <a:buFontTx/>
              <a:buChar char="•"/>
            </a:pPr>
            <a:r>
              <a:rPr lang="en-US" sz="1800" b="0" dirty="0" smtClean="0"/>
              <a:t>shobiddak.com</a:t>
            </a:r>
          </a:p>
          <a:p>
            <a:pPr marL="1600200" lvl="3" indent="-228600">
              <a:spcBef>
                <a:spcPct val="20000"/>
              </a:spcBef>
              <a:buClr>
                <a:schemeClr val="bg2"/>
              </a:buClr>
              <a:buFontTx/>
              <a:buChar char="•"/>
            </a:pPr>
            <a:r>
              <a:rPr lang="en-US" sz="1800" b="0" dirty="0" smtClean="0"/>
              <a:t>Ms.ps </a:t>
            </a:r>
            <a:endParaRPr lang="en-US" sz="1800" b="0" dirty="0"/>
          </a:p>
          <a:p>
            <a:pPr marL="288925" indent="-288925">
              <a:spcBef>
                <a:spcPct val="20000"/>
              </a:spcBef>
              <a:buClr>
                <a:schemeClr val="bg2"/>
              </a:buClr>
              <a:buFontTx/>
              <a:buChar char="•"/>
            </a:pPr>
            <a:endParaRPr lang="en-US" sz="1800" b="0" dirty="0"/>
          </a:p>
          <a:p>
            <a:pPr marL="288925" indent="-288925" algn="r" rtl="1">
              <a:spcBef>
                <a:spcPct val="20000"/>
              </a:spcBef>
              <a:buClr>
                <a:schemeClr val="bg2"/>
              </a:buClr>
              <a:buFontTx/>
              <a:buChar char="•"/>
            </a:pPr>
            <a:r>
              <a:rPr lang="ar-SA" sz="2400" b="0" dirty="0" smtClean="0"/>
              <a:t>معلومات عن الوظائف</a:t>
            </a:r>
            <a:endParaRPr lang="en-US" sz="2400" b="0" dirty="0"/>
          </a:p>
          <a:p>
            <a:pPr marL="288925" indent="-288925" algn="r" rtl="1">
              <a:spcBef>
                <a:spcPct val="20000"/>
              </a:spcBef>
              <a:buClr>
                <a:schemeClr val="bg2"/>
              </a:buClr>
              <a:buFontTx/>
              <a:buChar char="•"/>
            </a:pPr>
            <a:r>
              <a:rPr lang="ar-SA" sz="2400" b="0" dirty="0" smtClean="0"/>
              <a:t>معلومات عن الشركة</a:t>
            </a:r>
            <a:endParaRPr lang="en-US" sz="2400" b="0" dirty="0"/>
          </a:p>
          <a:p>
            <a:pPr marL="288925" indent="-288925" algn="r" rtl="1">
              <a:spcBef>
                <a:spcPct val="20000"/>
              </a:spcBef>
              <a:buClr>
                <a:schemeClr val="bg2"/>
              </a:buClr>
              <a:buFontTx/>
              <a:buChar char="•"/>
            </a:pPr>
            <a:r>
              <a:rPr lang="ar-SA" sz="2400" b="0" dirty="0" smtClean="0"/>
              <a:t>شبكات تواصل</a:t>
            </a:r>
            <a:endParaRPr lang="en-US" sz="2400" b="0" dirty="0"/>
          </a:p>
          <a:p>
            <a:pPr marL="288925" indent="-288925">
              <a:spcBef>
                <a:spcPct val="20000"/>
              </a:spcBef>
              <a:buClr>
                <a:schemeClr val="bg2"/>
              </a:buClr>
              <a:buFontTx/>
              <a:buChar char="•"/>
            </a:pPr>
            <a:endParaRPr lang="en-US" sz="2400" b="0" dirty="0"/>
          </a:p>
        </p:txBody>
      </p:sp>
      <p:pic>
        <p:nvPicPr>
          <p:cNvPr id="279556" name="Picture 4" descr="BRAND_computer_mouse"/>
          <p:cNvPicPr>
            <a:picLocks noChangeAspect="1" noChangeArrowheads="1"/>
          </p:cNvPicPr>
          <p:nvPr/>
        </p:nvPicPr>
        <p:blipFill>
          <a:blip r:embed="rId4"/>
          <a:srcRect t="15454" b="30507"/>
          <a:stretch>
            <a:fillRect/>
          </a:stretch>
        </p:blipFill>
        <p:spPr bwMode="auto">
          <a:xfrm rot="-1198331">
            <a:off x="1134230" y="1107152"/>
            <a:ext cx="2157413" cy="774700"/>
          </a:xfrm>
          <a:prstGeom prst="rect">
            <a:avLst/>
          </a:prstGeom>
          <a:noFill/>
          <a:ln w="9525">
            <a:noFill/>
            <a:miter lim="800000"/>
            <a:headEnd/>
            <a:tailEnd/>
          </a:ln>
        </p:spPr>
      </p:pic>
      <p:sp>
        <p:nvSpPr>
          <p:cNvPr id="10" name="Slide Number Placeholder 9"/>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2791B322-4C57-4834-B484-27DBD4B3318E}" type="slidenum">
              <a:rPr lang="en-US" sz="1400" b="0">
                <a:solidFill>
                  <a:schemeClr val="bg1"/>
                </a:solidFill>
                <a:latin typeface="+mn-lt"/>
                <a:ea typeface="ＭＳ Ｐゴシック"/>
                <a:cs typeface="ＭＳ Ｐゴシック"/>
              </a:rPr>
              <a:pPr algn="r">
                <a:defRPr/>
              </a:pPr>
              <a:t>9</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10.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11.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12.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13.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2.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3.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4.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5.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6.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7.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8.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ppt/theme/themeOverride9.xml><?xml version="1.0" encoding="utf-8"?>
<a:themeOverride xmlns:a="http://schemas.openxmlformats.org/drawingml/2006/main">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themeOverride>
</file>

<file path=docProps/app.xml><?xml version="1.0" encoding="utf-8"?>
<Properties xmlns="http://schemas.openxmlformats.org/officeDocument/2006/extended-properties" xmlns:vt="http://schemas.openxmlformats.org/officeDocument/2006/docPropsVTypes">
  <Template/>
  <TotalTime>42640</TotalTime>
  <Words>3688</Words>
  <Application>Microsoft Office PowerPoint</Application>
  <PresentationFormat>On-screen Show (4:3)</PresentationFormat>
  <Paragraphs>267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ＭＳ Ｐゴシック</vt:lpstr>
      <vt:lpstr>Times New Roman</vt:lpstr>
      <vt:lpstr>ヒラギノ明朝 ProN W3</vt:lpstr>
      <vt:lpstr>Verdana</vt:lpstr>
      <vt:lpstr>Wingdings</vt:lpstr>
      <vt:lpstr>Bradley Hand ITC</vt:lpstr>
      <vt:lpstr>1_Blank Presentation</vt:lpstr>
      <vt:lpstr>البحث عن عمل</vt:lpstr>
      <vt:lpstr>Slide 2</vt:lpstr>
      <vt:lpstr>التشبيك</vt:lpstr>
      <vt:lpstr>شبكة علاقاتك</vt:lpstr>
      <vt:lpstr>تقنيات الحديث على الهاتف</vt:lpstr>
      <vt:lpstr>التشبيك من خلال الإنترنت</vt:lpstr>
      <vt:lpstr>معارض التوظيف</vt:lpstr>
      <vt:lpstr>الشركات المستهدفة</vt:lpstr>
      <vt:lpstr>المواقع الإلكترونية للوظائف</vt:lpstr>
      <vt:lpstr>نصائح للنجاح في البحث عن عمل عن طريق الإنترنت</vt:lpstr>
      <vt:lpstr>إعلانات طلب المساعدة </vt:lpstr>
      <vt:lpstr>خدمات التوظيف</vt:lpstr>
      <vt:lpstr>ملخص: البحث عن عمل</vt:lpstr>
    </vt:vector>
  </TitlesOfParts>
  <Company>manpower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mmennel</dc:creator>
  <cp:lastModifiedBy>Eman Rezqa</cp:lastModifiedBy>
  <cp:revision>830</cp:revision>
  <dcterms:created xsi:type="dcterms:W3CDTF">2009-04-23T17:14:49Z</dcterms:created>
  <dcterms:modified xsi:type="dcterms:W3CDTF">2014-04-12T05:44:41Z</dcterms:modified>
</cp:coreProperties>
</file>