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6" r:id="rId1"/>
    <p:sldMasterId id="2147483807" r:id="rId2"/>
  </p:sldMasterIdLst>
  <p:notesMasterIdLst>
    <p:notesMasterId r:id="rId16"/>
  </p:notesMasterIdLst>
  <p:handoutMasterIdLst>
    <p:handoutMasterId r:id="rId17"/>
  </p:handoutMasterIdLst>
  <p:sldIdLst>
    <p:sldId id="388" r:id="rId3"/>
    <p:sldId id="376" r:id="rId4"/>
    <p:sldId id="410" r:id="rId5"/>
    <p:sldId id="429" r:id="rId6"/>
    <p:sldId id="461" r:id="rId7"/>
    <p:sldId id="466" r:id="rId8"/>
    <p:sldId id="465" r:id="rId9"/>
    <p:sldId id="412" r:id="rId10"/>
    <p:sldId id="469" r:id="rId11"/>
    <p:sldId id="470" r:id="rId12"/>
    <p:sldId id="413" r:id="rId13"/>
    <p:sldId id="414" r:id="rId14"/>
    <p:sldId id="464" r:id="rId15"/>
  </p:sldIdLst>
  <p:sldSz cx="9144000" cy="6858000" type="screen4x3"/>
  <p:notesSz cx="7010400" cy="9296400"/>
  <p:embeddedFontLst>
    <p:embeddedFont>
      <p:font typeface="ＭＳ Ｐゴシック" pitchFamily="34" charset="-128"/>
      <p:regular r:id="rId18"/>
    </p:embeddedFont>
    <p:embeddedFont>
      <p:font typeface="Playbill" pitchFamily="82" charset="0"/>
      <p:regular r:id="rId19"/>
    </p:embeddedFont>
    <p:embeddedFont>
      <p:font typeface="Verdana" pitchFamily="34" charset="0"/>
      <p:regular r:id="rId20"/>
      <p:bold r:id="rId21"/>
      <p:italic r:id="rId22"/>
      <p:boldItalic r:id="rId23"/>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ＭＳ Ｐゴシック"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7C18"/>
    <a:srgbClr val="DEE9F2"/>
    <a:srgbClr val="FAE9D6"/>
    <a:srgbClr val="5F81AA"/>
    <a:srgbClr val="DF9F94"/>
    <a:srgbClr val="D9E1EB"/>
    <a:srgbClr val="FCF2E8"/>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85" autoAdjust="0"/>
    <p:restoredTop sz="93548" autoAdjust="0"/>
  </p:normalViewPr>
  <p:slideViewPr>
    <p:cSldViewPr>
      <p:cViewPr>
        <p:scale>
          <a:sx n="70" d="100"/>
          <a:sy n="70" d="100"/>
        </p:scale>
        <p:origin x="-1290" y="-342"/>
      </p:cViewPr>
      <p:guideLst>
        <p:guide orient="horz" pos="605"/>
        <p:guide pos="3592"/>
        <p:guide pos="265"/>
        <p:guide pos="3779"/>
        <p:guide pos="5494"/>
      </p:guideLst>
    </p:cSldViewPr>
  </p:slideViewPr>
  <p:outlineViewPr>
    <p:cViewPr>
      <p:scale>
        <a:sx n="33" d="100"/>
        <a:sy n="33" d="100"/>
      </p:scale>
      <p:origin x="0" y="13776"/>
    </p:cViewPr>
    <p:sldLst>
      <p:sld r:id="rId1" collapse="1"/>
    </p:sldLst>
  </p:outlineViewPr>
  <p:notesTextViewPr>
    <p:cViewPr>
      <p:scale>
        <a:sx n="125" d="100"/>
        <a:sy n="125" d="100"/>
      </p:scale>
      <p:origin x="0" y="0"/>
    </p:cViewPr>
  </p:notesTextViewPr>
  <p:sorterViewPr>
    <p:cViewPr>
      <p:scale>
        <a:sx n="100" d="100"/>
        <a:sy n="100" d="100"/>
      </p:scale>
      <p:origin x="0" y="9822"/>
    </p:cViewPr>
  </p:sorterViewPr>
  <p:notesViewPr>
    <p:cSldViewPr>
      <p:cViewPr varScale="1">
        <p:scale>
          <a:sx n="54" d="100"/>
          <a:sy n="54" d="100"/>
        </p:scale>
        <p:origin x="-290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4710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10A4F04C-1C18-4353-B8F7-488A3983F061}" type="slidenum">
              <a:rPr lang="en-US"/>
              <a:pPr>
                <a:defRPr/>
              </a:pPr>
              <a:t>‹#›</a:t>
            </a:fld>
            <a:endParaRPr lang="en-US"/>
          </a:p>
        </p:txBody>
      </p:sp>
    </p:spTree>
    <p:extLst>
      <p:ext uri="{BB962C8B-B14F-4D97-AF65-F5344CB8AC3E}">
        <p14:creationId xmlns:p14="http://schemas.microsoft.com/office/powerpoint/2010/main" xmlns="" val="58239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3F166F18-858D-40A9-AA65-4F2D317D97B1}" type="slidenum">
              <a:rPr lang="en-US"/>
              <a:pPr>
                <a:defRPr/>
              </a:pPr>
              <a:t>‹#›</a:t>
            </a:fld>
            <a:endParaRPr lang="en-US"/>
          </a:p>
        </p:txBody>
      </p:sp>
    </p:spTree>
    <p:extLst>
      <p:ext uri="{BB962C8B-B14F-4D97-AF65-F5344CB8AC3E}">
        <p14:creationId xmlns:p14="http://schemas.microsoft.com/office/powerpoint/2010/main" xmlns="" val="22736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890706-549D-4C32-9ED5-4730B40EDCC9}" type="slidenum">
              <a:rPr lang="en-US"/>
              <a:pPr>
                <a:defRPr/>
              </a:pPr>
              <a:t>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pPr algn="r" rtl="1">
              <a:lnSpc>
                <a:spcPct val="80000"/>
              </a:lnSpc>
            </a:pPr>
            <a:r>
              <a:rPr lang="ar-SA" sz="1000" dirty="0" smtClean="0">
                <a:latin typeface="Times New Roman" pitchFamily="18" charset="0"/>
                <a:ea typeface="ＭＳ Ｐゴシック" charset="-128"/>
              </a:rPr>
              <a:t>الصفات العشر الرئيسية التي يبحث عنها صاحب العمل</a:t>
            </a:r>
          </a:p>
          <a:p>
            <a:pPr algn="r" rtl="1">
              <a:lnSpc>
                <a:spcPct val="80000"/>
              </a:lnSpc>
            </a:pPr>
            <a:r>
              <a:rPr lang="ar-SA" sz="1000" dirty="0" smtClean="0">
                <a:latin typeface="Times New Roman" pitchFamily="18" charset="0"/>
                <a:ea typeface="ＭＳ Ｐゴシック" charset="-128"/>
              </a:rPr>
              <a:t>بخلاف المهارات الفنية الخاصة هناك بعض السمات الشخصية التي تكون على نفس القدر من الأهمية بالنسبة لصاحب العمل إن لم تكن أهم وهذا ينطبق بشكل خاص على انتقاء</a:t>
            </a:r>
            <a:r>
              <a:rPr lang="ar-SA" sz="1000" baseline="0" dirty="0" smtClean="0">
                <a:latin typeface="Times New Roman" pitchFamily="18" charset="0"/>
                <a:ea typeface="ＭＳ Ｐゴシック" charset="-128"/>
              </a:rPr>
              <a:t> المرشحين الذين يخطون الخطوة الأولى على سلم </a:t>
            </a:r>
            <a:r>
              <a:rPr lang="ar-SA" sz="1000" baseline="0" dirty="0" err="1" smtClean="0">
                <a:latin typeface="Times New Roman" pitchFamily="18" charset="0"/>
                <a:ea typeface="ＭＳ Ｐゴシック" charset="-128"/>
              </a:rPr>
              <a:t>لنجاح.</a:t>
            </a:r>
            <a:r>
              <a:rPr lang="ar-SA" sz="1000" baseline="0" dirty="0" smtClean="0">
                <a:latin typeface="Times New Roman" pitchFamily="18" charset="0"/>
                <a:ea typeface="ＭＳ Ｐゴシック" charset="-128"/>
              </a:rPr>
              <a:t> تجري المؤسسة الوطنية للكليات وأصحاب العمل مسحا سنويا حول السمات الأهم التي يبحث عنها صاحب العمل في الموظفين العاملين </a:t>
            </a:r>
            <a:r>
              <a:rPr lang="ar-SA" sz="1000" baseline="0" dirty="0" err="1" smtClean="0">
                <a:latin typeface="Times New Roman" pitchFamily="18" charset="0"/>
                <a:ea typeface="ＭＳ Ｐゴシック" charset="-128"/>
              </a:rPr>
              <a:t>لديه.</a:t>
            </a:r>
            <a:r>
              <a:rPr lang="ar-SA" sz="1000" baseline="0" dirty="0" smtClean="0">
                <a:latin typeface="Times New Roman" pitchFamily="18" charset="0"/>
                <a:ea typeface="ＭＳ Ｐゴシック" charset="-128"/>
              </a:rPr>
              <a:t> لن تكون أي من تلك المواصفات صدمة </a:t>
            </a:r>
            <a:r>
              <a:rPr lang="ar-SA" sz="1000" baseline="0" dirty="0" err="1" smtClean="0">
                <a:latin typeface="Times New Roman" pitchFamily="18" charset="0"/>
                <a:ea typeface="ＭＳ Ｐゴシック" charset="-128"/>
              </a:rPr>
              <a:t>حقيقية</a:t>
            </a:r>
            <a:r>
              <a:rPr lang="ar-SA" sz="1000" baseline="0" dirty="0" smtClean="0">
                <a:latin typeface="Times New Roman" pitchFamily="18" charset="0"/>
                <a:ea typeface="ＭＳ Ｐゴシック" charset="-128"/>
              </a:rPr>
              <a:t> لأنها كلها </a:t>
            </a:r>
            <a:r>
              <a:rPr lang="ar-SA" sz="1000" baseline="0" dirty="0" err="1" smtClean="0">
                <a:latin typeface="Times New Roman" pitchFamily="18" charset="0"/>
                <a:ea typeface="ＭＳ Ｐゴシック" charset="-128"/>
              </a:rPr>
              <a:t>مهمة.</a:t>
            </a:r>
            <a:r>
              <a:rPr lang="ar-SA" sz="1000" baseline="0" dirty="0" smtClean="0">
                <a:latin typeface="Times New Roman" pitchFamily="18" charset="0"/>
                <a:ea typeface="ＭＳ Ｐゴシック" charset="-128"/>
              </a:rPr>
              <a:t> الصفة الأكثر أهمية التي يبحث عنها أصحاب العمل هي مهارات </a:t>
            </a:r>
            <a:r>
              <a:rPr lang="ar-SA" sz="1000" baseline="0" dirty="0" err="1" smtClean="0">
                <a:latin typeface="Times New Roman" pitchFamily="18" charset="0"/>
                <a:ea typeface="ＭＳ Ｐゴシック" charset="-128"/>
              </a:rPr>
              <a:t>التواصل </a:t>
            </a:r>
            <a:r>
              <a:rPr lang="ar-SA" sz="1000" baseline="0" dirty="0" smtClean="0">
                <a:latin typeface="Times New Roman" pitchFamily="18" charset="0"/>
                <a:ea typeface="ＭＳ Ｐゴシック" charset="-128"/>
              </a:rPr>
              <a:t>– وهذا يتعلق بقدرتك على توصيل الرسالة وبنغمة صوتك وكيفية تعاملك مع المشاكل وغير ذلك.</a:t>
            </a:r>
            <a:endParaRPr lang="en-US" sz="1000" dirty="0" smtClean="0">
              <a:latin typeface="Times New Roman" pitchFamily="18" charset="0"/>
              <a:ea typeface="ＭＳ Ｐゴシック" charset="-128"/>
            </a:endParaRPr>
          </a:p>
          <a:p>
            <a:pPr algn="r" rtl="1" eaLnBrk="1" hangingPunct="1">
              <a:lnSpc>
                <a:spcPct val="80000"/>
              </a:lnSpc>
            </a:pPr>
            <a:r>
              <a:rPr lang="ar-SA" sz="1000" dirty="0" smtClean="0">
                <a:latin typeface="Times New Roman" pitchFamily="18" charset="0"/>
                <a:ea typeface="ＭＳ Ｐゴシック" charset="-128"/>
              </a:rPr>
              <a:t>فيما يلي قائمة بالمهارات  العشر الرئيسية التي اعتبرها أصحاب العمل</a:t>
            </a:r>
            <a:r>
              <a:rPr lang="ar-SA" sz="1000" baseline="0" dirty="0" smtClean="0">
                <a:latin typeface="Times New Roman" pitchFamily="18" charset="0"/>
                <a:ea typeface="ＭＳ Ｐゴシック" charset="-128"/>
              </a:rPr>
              <a:t> على أنها الأكثر أهمية في مسح سنة 2010. كلما كانت مهاراتك أقوى في تلك المجالات كلما تعززت فرصك في إيجاد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وهذه هي أنواع المهارات التي ينبغي أن تشدد عليها في سيرتك الذاتية وفي أحاديث التشبيك وفي مقابلات العمل.</a:t>
            </a:r>
            <a:endParaRPr lang="en-US" sz="1000" dirty="0" smtClean="0">
              <a:latin typeface="Times New Roman" pitchFamily="18" charset="0"/>
              <a:ea typeface="ＭＳ Ｐゴシック" charset="-128"/>
            </a:endParaRPr>
          </a:p>
          <a:p>
            <a:pPr algn="r" rtl="1" eaLnBrk="1" hangingPunct="1">
              <a:lnSpc>
                <a:spcPct val="80000"/>
              </a:lnSpc>
            </a:pPr>
            <a:r>
              <a:rPr lang="ar-SA" sz="1000" dirty="0" smtClean="0">
                <a:latin typeface="Times New Roman" pitchFamily="18" charset="0"/>
                <a:ea typeface="ＭＳ Ｐゴシック" charset="-128"/>
              </a:rPr>
              <a:t>أخيرا، عند تقييم مدى مطابقة مهاراتك مع الوظائف المتوفرة، قد ترغب في التفكير</a:t>
            </a:r>
            <a:r>
              <a:rPr lang="ar-SA" sz="1000" baseline="0" dirty="0" smtClean="0">
                <a:latin typeface="Times New Roman" pitchFamily="18" charset="0"/>
                <a:ea typeface="ＭＳ Ｐゴシック" charset="-128"/>
              </a:rPr>
              <a:t> في تلك الوظائف التي يتصعب أصحاب العمل إيجاد الأشخاص المناسبين لها بسبب النقص في المهارات. بالنسبة لتلك الوظائف قد يكون أصحاب العمل أكثر استعدادا للتفكير بالمرشحين الذين لا تتوفر لديهم المهارات المطلوبة بالتحديد ولكن لديهم مهارات قريبة </a:t>
            </a:r>
            <a:r>
              <a:rPr lang="ar-SA" sz="1000" baseline="0" dirty="0" err="1" smtClean="0">
                <a:latin typeface="Times New Roman" pitchFamily="18" charset="0"/>
                <a:ea typeface="ＭＳ Ｐゴシック" charset="-128"/>
              </a:rPr>
              <a:t>تجعلهم </a:t>
            </a:r>
            <a:r>
              <a:rPr lang="ar-SA" sz="1000" baseline="0" dirty="0" smtClean="0">
                <a:latin typeface="Times New Roman" pitchFamily="18" charset="0"/>
                <a:ea typeface="ＭＳ Ｐゴシック" charset="-128"/>
              </a:rPr>
              <a:t>”قابلين للتعلم“ بحيث يصبحون جاهزين </a:t>
            </a:r>
            <a:r>
              <a:rPr lang="ar-SA" sz="1000" baseline="0" dirty="0" err="1" smtClean="0">
                <a:latin typeface="Times New Roman" pitchFamily="18" charset="0"/>
                <a:ea typeface="ＭＳ Ｐゴシック" charset="-128"/>
              </a:rPr>
              <a:t>للمنصب.</a:t>
            </a:r>
            <a:r>
              <a:rPr lang="ar-SA" sz="1000" baseline="0" dirty="0" smtClean="0">
                <a:latin typeface="Times New Roman" pitchFamily="18" charset="0"/>
                <a:ea typeface="ＭＳ Ｐゴシック" charset="-128"/>
              </a:rPr>
              <a:t> بناء على مسح عالمي أجرته </a:t>
            </a:r>
            <a:r>
              <a:rPr lang="ar-SA" sz="1000" baseline="0" dirty="0" err="1" smtClean="0">
                <a:latin typeface="Times New Roman" pitchFamily="18" charset="0"/>
                <a:ea typeface="ＭＳ Ｐゴシック" charset="-128"/>
              </a:rPr>
              <a:t>مانبور</a:t>
            </a:r>
            <a:r>
              <a:rPr lang="ar-SA" sz="1000" baseline="0" dirty="0" smtClean="0">
                <a:latin typeface="Times New Roman" pitchFamily="18" charset="0"/>
                <a:ea typeface="ＭＳ Ｐゴシック" charset="-128"/>
              </a:rPr>
              <a:t> سنة 2010 فإن فئات الوظائف الواردة في  القائمة التالية هي تلك المهن التي يجد أصحاب العمل صعوبة في إيجاد الشخص المناسب </a:t>
            </a:r>
            <a:r>
              <a:rPr lang="ar-SA" sz="1000" baseline="0" dirty="0" err="1" smtClean="0">
                <a:latin typeface="Times New Roman" pitchFamily="18" charset="0"/>
                <a:ea typeface="ＭＳ Ｐゴシック" charset="-128"/>
              </a:rPr>
              <a:t>لها.</a:t>
            </a:r>
            <a:r>
              <a:rPr lang="ar-SA" sz="1000" baseline="0" dirty="0" smtClean="0">
                <a:latin typeface="Times New Roman" pitchFamily="18" charset="0"/>
                <a:ea typeface="ＭＳ Ｐゴシック" charset="-128"/>
              </a:rPr>
              <a:t> تختلف القائمة من بلد إلى آخر ومن إقليم إلى آخر</a:t>
            </a:r>
            <a:endParaRPr lang="en-US" sz="1000" dirty="0" smtClean="0">
              <a:latin typeface="Times New Roman" pitchFamily="18" charset="0"/>
              <a:ea typeface="ＭＳ Ｐゴシック" charset="-128"/>
            </a:endParaRPr>
          </a:p>
          <a:p>
            <a:pPr algn="r" rtl="1" eaLnBrk="1" hangingPunct="1">
              <a:lnSpc>
                <a:spcPct val="80000"/>
              </a:lnSpc>
              <a:buFontTx/>
              <a:buNone/>
            </a:pPr>
            <a:r>
              <a:rPr lang="ar-SA" sz="1000" dirty="0" smtClean="0">
                <a:latin typeface="Times New Roman" pitchFamily="18" charset="0"/>
                <a:ea typeface="ＭＳ Ｐゴシック" charset="-128"/>
              </a:rPr>
              <a:t>الوظائف التي يكثر الطلب عليها لدى أصحاب العمل في المغرب هي:</a:t>
            </a:r>
          </a:p>
          <a:p>
            <a:pPr algn="r" rtl="1" eaLnBrk="1" hangingPunct="1">
              <a:lnSpc>
                <a:spcPct val="80000"/>
              </a:lnSpc>
              <a:buFont typeface="Arial" charset="0"/>
              <a:buChar char="•"/>
            </a:pPr>
            <a:r>
              <a:rPr lang="ar-SA" sz="1000" dirty="0" smtClean="0">
                <a:latin typeface="Times New Roman" pitchFamily="18" charset="0"/>
                <a:ea typeface="ＭＳ Ｐゴシック" charset="-128"/>
              </a:rPr>
              <a:t>عمال صناعة السيارات وبخاصة لتركيب </a:t>
            </a:r>
            <a:r>
              <a:rPr lang="ar-SA" sz="1000" dirty="0" err="1" smtClean="0">
                <a:latin typeface="Times New Roman" pitchFamily="18" charset="0"/>
                <a:ea typeface="ＭＳ Ｐゴシック" charset="-128"/>
              </a:rPr>
              <a:t>رينو</a:t>
            </a:r>
            <a:endParaRPr lang="ar-SA" sz="1000" dirty="0" smtClean="0">
              <a:latin typeface="Times New Roman" pitchFamily="18" charset="0"/>
              <a:ea typeface="ＭＳ Ｐゴシック" charset="-128"/>
            </a:endParaRPr>
          </a:p>
          <a:p>
            <a:pPr algn="r" rtl="1" eaLnBrk="1" hangingPunct="1">
              <a:lnSpc>
                <a:spcPct val="80000"/>
              </a:lnSpc>
              <a:buFontTx/>
              <a:buChar char="-"/>
            </a:pPr>
            <a:r>
              <a:rPr lang="ar-SA" sz="1000" baseline="0" dirty="0" smtClean="0">
                <a:latin typeface="Times New Roman" pitchFamily="18" charset="0"/>
                <a:ea typeface="ＭＳ Ｐゴシック" charset="-128"/>
              </a:rPr>
              <a:t>تنظيم الموارد البشرية: مع وضع هيكلية للمؤسسات وتحديثها حيث هناك زيادة مطردة على المهارات في إدارة  الموارد البشرية مع الزيادة في التخصص</a:t>
            </a:r>
          </a:p>
          <a:p>
            <a:pPr algn="r" rtl="1" eaLnBrk="1" hangingPunct="1">
              <a:lnSpc>
                <a:spcPct val="80000"/>
              </a:lnSpc>
              <a:buFontTx/>
              <a:buChar char="-"/>
            </a:pPr>
            <a:r>
              <a:rPr lang="ar-SA" sz="1000" baseline="0" dirty="0" smtClean="0">
                <a:latin typeface="Times New Roman" pitchFamily="18" charset="0"/>
                <a:ea typeface="ＭＳ Ｐゴシック" charset="-128"/>
              </a:rPr>
              <a:t>المالية: بما يشمل احتياجات في المحاسبة والتدقيق والرقابة  الداخلية</a:t>
            </a:r>
          </a:p>
          <a:p>
            <a:pPr algn="r" rtl="1" eaLnBrk="1" hangingPunct="1">
              <a:lnSpc>
                <a:spcPct val="80000"/>
              </a:lnSpc>
              <a:buFontTx/>
              <a:buChar char="-"/>
            </a:pPr>
            <a:r>
              <a:rPr lang="ar-SA" sz="1000" baseline="0" dirty="0" smtClean="0">
                <a:latin typeface="Times New Roman" pitchFamily="18" charset="0"/>
                <a:ea typeface="ＭＳ Ｐゴシック" charset="-128"/>
              </a:rPr>
              <a:t>المشتريات </a:t>
            </a:r>
            <a:r>
              <a:rPr lang="ar-SA" sz="1000" baseline="0" dirty="0" err="1" smtClean="0">
                <a:latin typeface="Times New Roman" pitchFamily="18" charset="0"/>
                <a:ea typeface="ＭＳ Ｐゴシック" charset="-128"/>
              </a:rPr>
              <a:t>واللوجستيات</a:t>
            </a:r>
            <a:endParaRPr lang="ar-SA" sz="1000" baseline="0" dirty="0" smtClean="0">
              <a:latin typeface="Times New Roman" pitchFamily="18" charset="0"/>
              <a:ea typeface="ＭＳ Ｐゴシック" charset="-128"/>
            </a:endParaRPr>
          </a:p>
          <a:p>
            <a:pPr algn="r" rtl="1" eaLnBrk="1" hangingPunct="1">
              <a:lnSpc>
                <a:spcPct val="80000"/>
              </a:lnSpc>
              <a:buFontTx/>
              <a:buChar char="-"/>
            </a:pPr>
            <a:r>
              <a:rPr lang="ar-SA" sz="1000" baseline="0" dirty="0" smtClean="0">
                <a:latin typeface="Times New Roman" pitchFamily="18" charset="0"/>
                <a:ea typeface="ＭＳ Ｐゴシック" charset="-128"/>
              </a:rPr>
              <a:t>قطاع البناء؛ هناك عدد من المشاريع العقارية المهمة التي بدأت </a:t>
            </a:r>
            <a:r>
              <a:rPr lang="ar-SA" sz="1000" baseline="0" dirty="0" err="1" smtClean="0">
                <a:latin typeface="Times New Roman" pitchFamily="18" charset="0"/>
                <a:ea typeface="ＭＳ Ｐゴシック" charset="-128"/>
              </a:rPr>
              <a:t>بالظهور.</a:t>
            </a:r>
            <a:r>
              <a:rPr lang="ar-SA" sz="1000" baseline="0" dirty="0" smtClean="0">
                <a:latin typeface="Times New Roman" pitchFamily="18" charset="0"/>
                <a:ea typeface="ＭＳ Ｐゴシック" charset="-128"/>
              </a:rPr>
              <a:t> وقد تفجر الطلب بشكل خاص على مهندسي البناء ومدراء ورش البناء ومراقبي العمال والمسوقين للمشاريع العقارية</a:t>
            </a:r>
          </a:p>
          <a:p>
            <a:pPr algn="r" rtl="1" eaLnBrk="1" hangingPunct="1">
              <a:lnSpc>
                <a:spcPct val="80000"/>
              </a:lnSpc>
              <a:buFontTx/>
              <a:buChar char="-"/>
            </a:pPr>
            <a:endParaRPr lang="ar-SA" sz="1000" baseline="0" dirty="0" smtClean="0">
              <a:latin typeface="Times New Roman" pitchFamily="18" charset="0"/>
              <a:ea typeface="ＭＳ Ｐゴシック" charset="-128"/>
            </a:endParaRPr>
          </a:p>
          <a:p>
            <a:pPr algn="r" rtl="1" eaLnBrk="1" hangingPunct="1">
              <a:lnSpc>
                <a:spcPct val="80000"/>
              </a:lnSpc>
              <a:buFontTx/>
              <a:buChar char="-"/>
            </a:pPr>
            <a:r>
              <a:rPr lang="ar-SA" sz="1000" baseline="0" dirty="0" smtClean="0">
                <a:latin typeface="Times New Roman" pitchFamily="18" charset="0"/>
                <a:ea typeface="ＭＳ Ｐゴシック" charset="-128"/>
              </a:rPr>
              <a:t>أما في مجالات الأعمال الأخرى فإن الطلب يتزايد </a:t>
            </a:r>
            <a:r>
              <a:rPr lang="ar-SA" sz="1000" baseline="0" dirty="0" err="1" smtClean="0">
                <a:latin typeface="Times New Roman" pitchFamily="18" charset="0"/>
                <a:ea typeface="ＭＳ Ｐゴシック" charset="-128"/>
              </a:rPr>
              <a:t>على:</a:t>
            </a:r>
            <a:endParaRPr lang="ar-SA" sz="1000" baseline="0" dirty="0" smtClean="0">
              <a:latin typeface="Times New Roman" pitchFamily="18" charset="0"/>
              <a:ea typeface="ＭＳ Ｐゴシック" charset="-128"/>
            </a:endParaRPr>
          </a:p>
          <a:p>
            <a:pPr algn="r" rtl="1" eaLnBrk="1" hangingPunct="1">
              <a:lnSpc>
                <a:spcPct val="80000"/>
              </a:lnSpc>
              <a:buFontTx/>
              <a:buChar char="-"/>
            </a:pPr>
            <a:r>
              <a:rPr lang="ar-SA" sz="1000" baseline="0" dirty="0" smtClean="0">
                <a:latin typeface="Times New Roman" pitchFamily="18" charset="0"/>
                <a:ea typeface="ＭＳ Ｐゴシック" charset="-128"/>
              </a:rPr>
              <a:t>- الأعمال التجارية</a:t>
            </a:r>
          </a:p>
          <a:p>
            <a:pPr algn="r" rtl="1" eaLnBrk="1" hangingPunct="1">
              <a:lnSpc>
                <a:spcPct val="80000"/>
              </a:lnSpc>
              <a:buFontTx/>
              <a:buChar char="-"/>
            </a:pPr>
            <a:r>
              <a:rPr lang="ar-SA" sz="1000" baseline="0" dirty="0" smtClean="0">
                <a:latin typeface="Times New Roman" pitchFamily="18" charset="0"/>
                <a:ea typeface="ＭＳ Ｐゴシック" charset="-128"/>
              </a:rPr>
              <a:t>المساعدين  التنفيذيين</a:t>
            </a:r>
          </a:p>
          <a:p>
            <a:pPr algn="r" rtl="1" eaLnBrk="1" hangingPunct="1">
              <a:lnSpc>
                <a:spcPct val="80000"/>
              </a:lnSpc>
              <a:buFontTx/>
              <a:buChar char="-"/>
            </a:pPr>
            <a:r>
              <a:rPr lang="ar-SA" sz="1000" baseline="0" dirty="0" smtClean="0">
                <a:latin typeface="Times New Roman" pitchFamily="18" charset="0"/>
                <a:ea typeface="ＭＳ Ｐゴシック" charset="-128"/>
              </a:rPr>
              <a:t>المحاسبة</a:t>
            </a:r>
            <a:endParaRPr lang="fr-FR" sz="1000" dirty="0" smtClean="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25955" name="Rectangle 3"/>
          <p:cNvSpPr>
            <a:spLocks noGrp="1" noChangeArrowheads="1"/>
          </p:cNvSpPr>
          <p:nvPr>
            <p:ph type="body" idx="1"/>
          </p:nvPr>
        </p:nvSpPr>
        <p:spPr>
          <a:xfrm>
            <a:off x="933450" y="4441825"/>
            <a:ext cx="5143500" cy="4130675"/>
          </a:xfrm>
          <a:noFill/>
          <a:ln/>
        </p:spPr>
        <p:txBody>
          <a:bodyPr lIns="93554" tIns="46778" rIns="93554" bIns="46778"/>
          <a:lstStyle/>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ضع خطة</a:t>
            </a:r>
          </a:p>
          <a:p>
            <a:pPr algn="r" rtl="1"/>
            <a:r>
              <a:rPr lang="ar-SA" sz="1000" dirty="0" smtClean="0">
                <a:latin typeface="Times New Roman" pitchFamily="18" charset="0"/>
                <a:ea typeface="ＭＳ Ｐゴシック" charset="-128"/>
              </a:rPr>
              <a:t>الآن تكونت لديكم فكرة عن </a:t>
            </a:r>
            <a:r>
              <a:rPr lang="ar-SA" sz="1000" dirty="0" err="1" smtClean="0">
                <a:latin typeface="Times New Roman" pitchFamily="18" charset="0"/>
                <a:ea typeface="ＭＳ Ｐゴシック" charset="-128"/>
              </a:rPr>
              <a:t>وجهتكم ...</a:t>
            </a:r>
            <a:r>
              <a:rPr lang="ar-SA" sz="1000" dirty="0" smtClean="0">
                <a:latin typeface="Times New Roman" pitchFamily="18" charset="0"/>
                <a:ea typeface="ＭＳ Ｐゴシック" charset="-128"/>
              </a:rPr>
              <a:t> حان وقت </a:t>
            </a:r>
            <a:r>
              <a:rPr lang="ar-SA" sz="1000" dirty="0" err="1" smtClean="0">
                <a:latin typeface="Times New Roman" pitchFamily="18" charset="0"/>
                <a:ea typeface="ＭＳ Ｐゴシック" charset="-128"/>
              </a:rPr>
              <a:t>التنظيم.</a:t>
            </a:r>
            <a:r>
              <a:rPr lang="ar-SA" sz="1000" dirty="0" smtClean="0">
                <a:latin typeface="Times New Roman" pitchFamily="18" charset="0"/>
                <a:ea typeface="ＭＳ Ｐゴシック" charset="-128"/>
              </a:rPr>
              <a:t> التنظيم يشمل على ترتيب الأوراق وتحضير الأوراق اللازمة وترتيب خزانة </a:t>
            </a:r>
            <a:r>
              <a:rPr lang="ar-SA" sz="1000" dirty="0" err="1" smtClean="0">
                <a:latin typeface="Times New Roman" pitchFamily="18" charset="0"/>
                <a:ea typeface="ＭＳ Ｐゴシック" charset="-128"/>
              </a:rPr>
              <a:t>الملابس.</a:t>
            </a:r>
            <a:r>
              <a:rPr lang="ar-SA" sz="1000" dirty="0" smtClean="0">
                <a:latin typeface="Times New Roman" pitchFamily="18" charset="0"/>
                <a:ea typeface="ＭＳ Ｐゴシック" charset="-128"/>
              </a:rPr>
              <a:t> أولا، المواد</a:t>
            </a:r>
            <a:r>
              <a:rPr lang="ar-SA" sz="1000" baseline="0" dirty="0" smtClean="0">
                <a:latin typeface="Times New Roman" pitchFamily="18" charset="0"/>
                <a:ea typeface="ＭＳ Ｐゴシック" charset="-128"/>
              </a:rPr>
              <a:t> اللازمة: السيرة الذاتية، طوابع بريد، ملف مجلد لترتيب الورق، أوراق لتدوين الملاحظات، وإمكانية للحصول على </a:t>
            </a:r>
            <a:r>
              <a:rPr lang="ar-SA" sz="1000" baseline="0" dirty="0" err="1" smtClean="0">
                <a:latin typeface="Times New Roman" pitchFamily="18" charset="0"/>
                <a:ea typeface="ＭＳ Ｐゴシック" charset="-128"/>
              </a:rPr>
              <a:t>كمبيوتر؟</a:t>
            </a:r>
            <a:r>
              <a:rPr lang="ar-SA" sz="1000" baseline="0" dirty="0" smtClean="0">
                <a:latin typeface="Times New Roman" pitchFamily="18" charset="0"/>
                <a:ea typeface="ＭＳ Ｐゴシック" charset="-128"/>
              </a:rPr>
              <a:t> ضع كل ما تحتاجه في مكان واحد بحيث يكون </a:t>
            </a:r>
            <a:r>
              <a:rPr lang="ar-SA" sz="1000" baseline="0" dirty="0" err="1" smtClean="0">
                <a:latin typeface="Times New Roman" pitchFamily="18" charset="0"/>
                <a:ea typeface="ＭＳ Ｐゴシック" charset="-128"/>
              </a:rPr>
              <a:t>لديك </a:t>
            </a:r>
            <a:r>
              <a:rPr lang="ar-SA" sz="1000" baseline="0" dirty="0" smtClean="0">
                <a:latin typeface="Times New Roman" pitchFamily="18" charset="0"/>
                <a:ea typeface="ＭＳ Ｐゴシック" charset="-128"/>
              </a:rPr>
              <a:t>”مكتبك“ الخاص بالبحث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كما يجب أن تحضر أوراقك </a:t>
            </a:r>
            <a:r>
              <a:rPr lang="ar-SA" sz="1000" baseline="0" dirty="0" err="1" smtClean="0">
                <a:latin typeface="Times New Roman" pitchFamily="18" charset="0"/>
                <a:ea typeface="ＭＳ Ｐゴシック" charset="-128"/>
              </a:rPr>
              <a:t>مسبقا.</a:t>
            </a:r>
            <a:r>
              <a:rPr lang="ar-SA" sz="1000" baseline="0" dirty="0" smtClean="0">
                <a:latin typeface="Times New Roman" pitchFamily="18" charset="0"/>
                <a:ea typeface="ＭＳ Ｐゴシック" charset="-128"/>
              </a:rPr>
              <a:t> عليك أن تحضر أسماء الأشخاص المعرفين ورسائل الغلاف وسيرتك الذاتية وفقرة </a:t>
            </a:r>
            <a:r>
              <a:rPr lang="ar-SA" sz="1000" baseline="0" dirty="0" err="1" smtClean="0">
                <a:latin typeface="Times New Roman" pitchFamily="18" charset="0"/>
                <a:ea typeface="ＭＳ Ｐゴシック" charset="-128"/>
              </a:rPr>
              <a:t>عن </a:t>
            </a:r>
            <a:r>
              <a:rPr lang="ar-SA" sz="1000" baseline="0" dirty="0" smtClean="0">
                <a:latin typeface="Times New Roman" pitchFamily="18" charset="0"/>
                <a:ea typeface="ＭＳ Ｐゴシック" charset="-128"/>
              </a:rPr>
              <a:t>”الوظيفة </a:t>
            </a:r>
            <a:r>
              <a:rPr lang="ar-SA" sz="1000" baseline="0" dirty="0" err="1" smtClean="0">
                <a:latin typeface="Times New Roman" pitchFamily="18" charset="0"/>
                <a:ea typeface="ＭＳ Ｐゴシック" charset="-128"/>
              </a:rPr>
              <a:t>المثالثة</a:t>
            </a:r>
            <a:r>
              <a:rPr lang="ar-SA" sz="1000" baseline="0" dirty="0" smtClean="0">
                <a:latin typeface="Times New Roman" pitchFamily="18" charset="0"/>
                <a:ea typeface="ＭＳ Ｐゴシック" charset="-128"/>
              </a:rPr>
              <a:t>“ وغيره من البنود التي سوف نغطيها </a:t>
            </a:r>
            <a:r>
              <a:rPr lang="ar-SA" sz="1000" baseline="0" dirty="0" err="1" smtClean="0">
                <a:latin typeface="Times New Roman" pitchFamily="18" charset="0"/>
                <a:ea typeface="ＭＳ Ｐゴシック" charset="-128"/>
              </a:rPr>
              <a:t>اليوم.</a:t>
            </a:r>
            <a:r>
              <a:rPr lang="ar-SA" sz="1000" baseline="0" dirty="0" smtClean="0">
                <a:latin typeface="Times New Roman" pitchFamily="18" charset="0"/>
                <a:ea typeface="ＭＳ Ｐゴシック" charset="-128"/>
              </a:rPr>
              <a:t> </a:t>
            </a:r>
          </a:p>
          <a:p>
            <a:pPr algn="r" rtl="1"/>
            <a:r>
              <a:rPr lang="ar-SA" sz="1000" baseline="0" dirty="0" smtClean="0">
                <a:latin typeface="Times New Roman" pitchFamily="18" charset="0"/>
                <a:ea typeface="ＭＳ Ｐゴシック" charset="-128"/>
              </a:rPr>
              <a:t>وخزانة ملابسك: أرسل بدلتك للتنظيف، اشتر قميصا أبيض جديدا، لمع </a:t>
            </a:r>
            <a:r>
              <a:rPr lang="ar-SA" sz="1000" baseline="0" dirty="0" err="1" smtClean="0">
                <a:latin typeface="Times New Roman" pitchFamily="18" charset="0"/>
                <a:ea typeface="ＭＳ Ｐゴシック" charset="-128"/>
              </a:rPr>
              <a:t>حذاءك.</a:t>
            </a:r>
            <a:r>
              <a:rPr lang="ar-SA" sz="1000" baseline="0" dirty="0" smtClean="0">
                <a:latin typeface="Times New Roman" pitchFamily="18" charset="0"/>
                <a:ea typeface="ＭＳ Ｐゴシック" charset="-128"/>
              </a:rPr>
              <a:t> حتى وإن كان البنطلون  الجينز مناسبا في بحثك عن عمل، قد يلزمك بنطلونا جديدا</a:t>
            </a:r>
          </a:p>
          <a:p>
            <a:pPr algn="r" rtl="1"/>
            <a:r>
              <a:rPr lang="ar-SA" sz="1000" baseline="0" dirty="0" smtClean="0">
                <a:latin typeface="Times New Roman" pitchFamily="18" charset="0"/>
                <a:ea typeface="ＭＳ Ｐゴシック" charset="-128"/>
              </a:rPr>
              <a:t>بينما تبدأ البحث عن عمل يلزمك نظام </a:t>
            </a:r>
            <a:r>
              <a:rPr lang="ar-SA" sz="1000" baseline="0" dirty="0" err="1" smtClean="0">
                <a:latin typeface="Times New Roman" pitchFamily="18" charset="0"/>
                <a:ea typeface="ＭＳ Ｐゴシック" charset="-128"/>
              </a:rPr>
              <a:t>يوجهك.</a:t>
            </a:r>
            <a:r>
              <a:rPr lang="ar-SA" sz="1000" baseline="0" dirty="0" smtClean="0">
                <a:latin typeface="Times New Roman" pitchFamily="18" charset="0"/>
                <a:ea typeface="ＭＳ Ｐゴシック" charset="-128"/>
              </a:rPr>
              <a:t> مرة </a:t>
            </a:r>
            <a:r>
              <a:rPr lang="ar-SA" sz="1000" baseline="0" dirty="0" err="1" smtClean="0">
                <a:latin typeface="Times New Roman" pitchFamily="18" charset="0"/>
                <a:ea typeface="ＭＳ Ｐゴシック" charset="-128"/>
              </a:rPr>
              <a:t>أخرى </a:t>
            </a:r>
            <a:r>
              <a:rPr lang="ar-SA" sz="1000" baseline="0" dirty="0" smtClean="0">
                <a:latin typeface="Times New Roman" pitchFamily="18" charset="0"/>
                <a:ea typeface="ＭＳ Ｐゴシック" charset="-128"/>
              </a:rPr>
              <a:t>– البحث عن عمل هو عمل بحد </a:t>
            </a:r>
            <a:r>
              <a:rPr lang="ar-SA" sz="1000" baseline="0" dirty="0" err="1" smtClean="0">
                <a:latin typeface="Times New Roman" pitchFamily="18" charset="0"/>
                <a:ea typeface="ＭＳ Ｐゴシック" charset="-128"/>
              </a:rPr>
              <a:t>ذاته.</a:t>
            </a:r>
            <a:r>
              <a:rPr lang="ar-SA" sz="1000" baseline="0" dirty="0" smtClean="0">
                <a:latin typeface="Times New Roman" pitchFamily="18" charset="0"/>
                <a:ea typeface="ＭＳ Ｐゴシック" charset="-128"/>
              </a:rPr>
              <a:t> إذا كنت تخطط وتضع نظاما فستحقق النجاح في وقت </a:t>
            </a:r>
            <a:r>
              <a:rPr lang="ar-SA" sz="1000" baseline="0" dirty="0" err="1" smtClean="0">
                <a:latin typeface="Times New Roman" pitchFamily="18" charset="0"/>
                <a:ea typeface="ＭＳ Ｐゴシック" charset="-128"/>
              </a:rPr>
              <a:t>أقل.</a:t>
            </a:r>
            <a:r>
              <a:rPr lang="ar-SA" sz="1000" baseline="0" dirty="0" smtClean="0">
                <a:latin typeface="Times New Roman" pitchFamily="18" charset="0"/>
                <a:ea typeface="ＭＳ Ｐゴシック" charset="-128"/>
              </a:rPr>
              <a:t> تحديد  الأولويات يعني أن عليك أن تختار من هم الأشخاص الذين تعرفهم وتتصل بهم والمدن والوظائف الأكثر أهمية بالنسبة </a:t>
            </a:r>
            <a:r>
              <a:rPr lang="ar-SA" sz="1000" baseline="0" dirty="0" err="1" smtClean="0">
                <a:latin typeface="Times New Roman" pitchFamily="18" charset="0"/>
                <a:ea typeface="ＭＳ Ｐゴシック" charset="-128"/>
              </a:rPr>
              <a:t>لك.</a:t>
            </a:r>
            <a:r>
              <a:rPr lang="ar-SA" sz="1000" baseline="0" dirty="0" smtClean="0">
                <a:latin typeface="Times New Roman" pitchFamily="18" charset="0"/>
                <a:ea typeface="ＭＳ Ｐゴシック" charset="-128"/>
              </a:rPr>
              <a:t> اتصل بهم </a:t>
            </a:r>
            <a:r>
              <a:rPr lang="ar-SA" sz="1000" baseline="0" dirty="0" err="1" smtClean="0">
                <a:latin typeface="Times New Roman" pitchFamily="18" charset="0"/>
                <a:ea typeface="ＭＳ Ｐゴシック" charset="-128"/>
              </a:rPr>
              <a:t>أولا.</a:t>
            </a:r>
            <a:r>
              <a:rPr lang="ar-SA" sz="1000" baseline="0" dirty="0" smtClean="0">
                <a:latin typeface="Times New Roman" pitchFamily="18" charset="0"/>
                <a:ea typeface="ＭＳ Ｐゴシック" charset="-128"/>
              </a:rPr>
              <a:t> ويلزمك خطة </a:t>
            </a:r>
            <a:r>
              <a:rPr lang="ar-SA" sz="1000" baseline="0" dirty="0" err="1" smtClean="0">
                <a:latin typeface="Times New Roman" pitchFamily="18" charset="0"/>
                <a:ea typeface="ＭＳ Ｐゴシック" charset="-128"/>
              </a:rPr>
              <a:t>لنشاطاتك.</a:t>
            </a:r>
            <a:r>
              <a:rPr lang="ar-SA" sz="1000" baseline="0" dirty="0" smtClean="0">
                <a:latin typeface="Times New Roman" pitchFamily="18" charset="0"/>
                <a:ea typeface="ＭＳ Ｐゴシック" charset="-128"/>
              </a:rPr>
              <a:t> يمكن أن يعني هذا أن تحضر ملفا تجمع فيه صفحة للمعلومات عن كل شخص من قائمة اتصالاتك.</a:t>
            </a:r>
            <a:endParaRPr lang="en-US" sz="1000"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35038" y="4414838"/>
            <a:ext cx="5140325" cy="4184650"/>
          </a:xfrm>
          <a:noFill/>
          <a:ln/>
        </p:spPr>
        <p:txBody>
          <a:bodyPr lIns="90628" tIns="45313" rIns="90628" bIns="45313"/>
          <a:lstStyle/>
          <a:p>
            <a:pPr algn="r" rtl="1" eaLnBrk="1" hangingPunct="1">
              <a:spcBef>
                <a:spcPct val="0"/>
              </a:spcBef>
            </a:pPr>
            <a:r>
              <a:rPr lang="ar-SA" sz="1000" b="1" dirty="0" smtClean="0">
                <a:latin typeface="Times New Roman" pitchFamily="18" charset="0"/>
                <a:ea typeface="ＭＳ Ｐゴシック" charset="-128"/>
              </a:rPr>
              <a:t>إدارة الضغط والمحافظة على التركيز</a:t>
            </a:r>
          </a:p>
          <a:p>
            <a:pPr algn="r" rtl="1" eaLnBrk="1" hangingPunct="1">
              <a:spcBef>
                <a:spcPct val="0"/>
              </a:spcBef>
            </a:pPr>
            <a:r>
              <a:rPr lang="ar-SA" sz="1000" b="0" dirty="0" smtClean="0">
                <a:latin typeface="Times New Roman" pitchFamily="18" charset="0"/>
                <a:ea typeface="ＭＳ Ｐゴシック" charset="-128"/>
              </a:rPr>
              <a:t>إن البحث عن عمل عملية مضنية</a:t>
            </a:r>
            <a:r>
              <a:rPr lang="ar-SA" sz="1000" b="0" baseline="0" dirty="0" smtClean="0">
                <a:latin typeface="Times New Roman" pitchFamily="18" charset="0"/>
                <a:ea typeface="ＭＳ Ｐゴシック" charset="-128"/>
              </a:rPr>
              <a:t> ولهذا فإن آخر أمر يجب أن تجهز له هو السيطرة على مشاعرك </a:t>
            </a:r>
            <a:r>
              <a:rPr lang="ar-SA" sz="1000" b="0" baseline="0" dirty="0" err="1" smtClean="0">
                <a:latin typeface="Times New Roman" pitchFamily="18" charset="0"/>
                <a:ea typeface="ＭＳ Ｐゴシック" charset="-128"/>
              </a:rPr>
              <a:t>وانفعالاتك.</a:t>
            </a:r>
            <a:r>
              <a:rPr lang="ar-SA" sz="1000" b="0" baseline="0" dirty="0" smtClean="0">
                <a:latin typeface="Times New Roman" pitchFamily="18" charset="0"/>
                <a:ea typeface="ＭＳ Ｐゴシック" charset="-128"/>
              </a:rPr>
              <a:t> فيما يلي رسم بياني نسميه </a:t>
            </a:r>
            <a:r>
              <a:rPr lang="ar-SA" sz="1000" b="0" baseline="0" dirty="0" err="1" smtClean="0">
                <a:latin typeface="Times New Roman" pitchFamily="18" charset="0"/>
                <a:ea typeface="ＭＳ Ｐゴシック" charset="-128"/>
              </a:rPr>
              <a:t>ب </a:t>
            </a:r>
            <a:r>
              <a:rPr lang="ar-SA" sz="1000" b="0" baseline="0" dirty="0" smtClean="0">
                <a:latin typeface="Times New Roman" pitchFamily="18" charset="0"/>
                <a:ea typeface="ＭＳ Ｐゴシック" charset="-128"/>
              </a:rPr>
              <a:t>”منحنى التغيير“ يبين ردة فعل الناس تجاه الضغط الشديد والتغير في </a:t>
            </a:r>
            <a:r>
              <a:rPr lang="ar-SA" sz="1000" b="0" baseline="0" dirty="0" err="1" smtClean="0">
                <a:latin typeface="Times New Roman" pitchFamily="18" charset="0"/>
                <a:ea typeface="ＭＳ Ｐゴシック" charset="-128"/>
              </a:rPr>
              <a:t>حياتهم.</a:t>
            </a:r>
            <a:r>
              <a:rPr lang="ar-SA" sz="1000" b="0" baseline="0" dirty="0" smtClean="0">
                <a:latin typeface="Times New Roman" pitchFamily="18" charset="0"/>
                <a:ea typeface="ＭＳ Ｐゴシック" charset="-128"/>
              </a:rPr>
              <a:t> عليك أن تدرك أوقات المد والجزر في العملية بحيث لا تسيطر عليك الانفعالات وتبعدك عن نطاق التركيز أو تؤثر على </a:t>
            </a:r>
            <a:r>
              <a:rPr lang="ar-SA" sz="1000" b="0" baseline="0" dirty="0" err="1" smtClean="0">
                <a:latin typeface="Times New Roman" pitchFamily="18" charset="0"/>
                <a:ea typeface="ＭＳ Ｐゴシック" charset="-128"/>
              </a:rPr>
              <a:t>خطتك.</a:t>
            </a:r>
            <a:r>
              <a:rPr lang="ar-SA" sz="1000" b="0" baseline="0" dirty="0" smtClean="0">
                <a:latin typeface="Times New Roman" pitchFamily="18" charset="0"/>
                <a:ea typeface="ＭＳ Ｐゴシック" charset="-128"/>
              </a:rPr>
              <a:t> ابذل جهدا للمحافظة  على الجانب الإيجابي ولكن تحدث لعائلتك وأصدقائك عن </a:t>
            </a:r>
            <a:r>
              <a:rPr lang="ar-SA" sz="1000" b="0" baseline="0" dirty="0" err="1" smtClean="0">
                <a:latin typeface="Times New Roman" pitchFamily="18" charset="0"/>
                <a:ea typeface="ＭＳ Ｐゴシック" charset="-128"/>
              </a:rPr>
              <a:t>مشاعرك.</a:t>
            </a:r>
            <a:r>
              <a:rPr lang="ar-SA" sz="1000" b="0" baseline="0" dirty="0" smtClean="0">
                <a:latin typeface="Times New Roman" pitchFamily="18" charset="0"/>
                <a:ea typeface="ＭＳ Ｐゴシック" charset="-128"/>
              </a:rPr>
              <a:t> قم بخطوة واحدة على الأقل يوميا تنقلك نحو </a:t>
            </a:r>
            <a:r>
              <a:rPr lang="ar-SA" sz="1000" b="0" baseline="0" dirty="0" err="1" smtClean="0">
                <a:latin typeface="Times New Roman" pitchFamily="18" charset="0"/>
                <a:ea typeface="ＭＳ Ｐゴシック" charset="-128"/>
              </a:rPr>
              <a:t>هدفك </a:t>
            </a:r>
            <a:r>
              <a:rPr lang="ar-SA" sz="1000" b="0" baseline="0" dirty="0" smtClean="0">
                <a:latin typeface="Times New Roman" pitchFamily="18" charset="0"/>
                <a:ea typeface="ＭＳ Ｐゴシック" charset="-128"/>
              </a:rPr>
              <a:t>– مثل إجراء اتصال هاتفي أو كتابة </a:t>
            </a:r>
            <a:r>
              <a:rPr lang="ar-SA" sz="1000" b="0" baseline="0" dirty="0" err="1" smtClean="0">
                <a:latin typeface="Times New Roman" pitchFamily="18" charset="0"/>
                <a:ea typeface="ＭＳ Ｐゴシック" charset="-128"/>
              </a:rPr>
              <a:t>رسالة.</a:t>
            </a:r>
            <a:r>
              <a:rPr lang="ar-SA" sz="1000" b="0" baseline="0" dirty="0" smtClean="0">
                <a:latin typeface="Times New Roman" pitchFamily="18" charset="0"/>
                <a:ea typeface="ＭＳ Ｐゴシック" charset="-128"/>
              </a:rPr>
              <a:t> كافئ نفسك عندما تحقق </a:t>
            </a:r>
            <a:r>
              <a:rPr lang="ar-SA" sz="1000" b="0" baseline="0" dirty="0" err="1" smtClean="0">
                <a:latin typeface="Times New Roman" pitchFamily="18" charset="0"/>
                <a:ea typeface="ＭＳ Ｐゴシック" charset="-128"/>
              </a:rPr>
              <a:t>أهدافك ...</a:t>
            </a:r>
            <a:r>
              <a:rPr lang="ar-SA" sz="1000" b="0" baseline="0" dirty="0" smtClean="0">
                <a:latin typeface="Times New Roman" pitchFamily="18" charset="0"/>
                <a:ea typeface="ＭＳ Ｐゴシック" charset="-128"/>
              </a:rPr>
              <a:t> مثل عمل 20 اتصال في يوم </a:t>
            </a:r>
            <a:r>
              <a:rPr lang="ar-SA" sz="1000" b="0" baseline="0" dirty="0" err="1" smtClean="0">
                <a:latin typeface="Times New Roman" pitchFamily="18" charset="0"/>
                <a:ea typeface="ＭＳ Ｐゴシック" charset="-128"/>
              </a:rPr>
              <a:t>واحد .</a:t>
            </a:r>
            <a:r>
              <a:rPr lang="ar-SA" sz="1000" b="0" baseline="0" dirty="0" smtClean="0">
                <a:latin typeface="Times New Roman" pitchFamily="18" charset="0"/>
                <a:ea typeface="ＭＳ Ｐゴシック" charset="-128"/>
              </a:rPr>
              <a:t> حافظ على التوازن في حياتك وحافظ على صحتك وأبق على علاقاتك مع أصدقائك.</a:t>
            </a:r>
            <a:endParaRPr lang="en-GB" sz="1000" b="0" dirty="0" smtClean="0">
              <a:latin typeface="Times New Roman" pitchFamily="18" charset="0"/>
              <a:ea typeface="ＭＳ Ｐゴシック" charset="-128"/>
            </a:endParaRPr>
          </a:p>
          <a:p>
            <a:pPr eaLnBrk="1" hangingPunct="1">
              <a:spcBef>
                <a:spcPct val="0"/>
              </a:spcBef>
            </a:pPr>
            <a:endParaRPr lang="en-GB" sz="1000" b="1" dirty="0" smtClean="0">
              <a:latin typeface="Times New Roman" pitchFamily="18" charset="0"/>
              <a:ea typeface="ＭＳ Ｐゴシック" charset="-128"/>
            </a:endParaRPr>
          </a:p>
          <a:p>
            <a:pPr eaLnBrk="1" hangingPunct="1">
              <a:spcBef>
                <a:spcPct val="0"/>
              </a:spcBef>
            </a:pPr>
            <a:endParaRPr lang="en-GB" sz="1000" dirty="0" smtClean="0">
              <a:latin typeface="Times New Roman" pitchFamily="18" charset="0"/>
              <a:ea typeface="ＭＳ Ｐゴシック" charset="-128"/>
            </a:endParaRPr>
          </a:p>
          <a:p>
            <a:pPr eaLnBrk="1" hangingPunct="1">
              <a:spcBef>
                <a:spcPct val="0"/>
              </a:spcBef>
            </a:pPr>
            <a:endParaRPr lang="en-GB" sz="1000" dirty="0" smtClean="0">
              <a:latin typeface="Times New Roman" pitchFamily="18" charset="0"/>
              <a:ea typeface="ＭＳ Ｐゴシック" charset="-128"/>
            </a:endParaRPr>
          </a:p>
          <a:p>
            <a:pPr algn="r" rtl="1" eaLnBrk="1" hangingPunct="1">
              <a:spcBef>
                <a:spcPct val="0"/>
              </a:spcBef>
            </a:pPr>
            <a:r>
              <a:rPr lang="ar-SA" sz="1000" dirty="0" smtClean="0">
                <a:latin typeface="Times New Roman" pitchFamily="18" charset="0"/>
                <a:ea typeface="ＭＳ Ｐゴシック" charset="-128"/>
              </a:rPr>
              <a:t>تمارين اختيارية</a:t>
            </a:r>
          </a:p>
          <a:p>
            <a:pPr algn="r" rtl="1" eaLnBrk="1" hangingPunct="1">
              <a:spcBef>
                <a:spcPct val="0"/>
              </a:spcBef>
            </a:pPr>
            <a:r>
              <a:rPr lang="ar-SA" sz="1000" dirty="0" smtClean="0">
                <a:latin typeface="Times New Roman" pitchFamily="18" charset="0"/>
                <a:ea typeface="ＭＳ Ｐゴシック" charset="-128"/>
              </a:rPr>
              <a:t>اطلب من  المجموعة أن تفكر بمكانها</a:t>
            </a:r>
            <a:r>
              <a:rPr lang="ar-SA" sz="1000" baseline="0" dirty="0" smtClean="0">
                <a:latin typeface="Times New Roman" pitchFamily="18" charset="0"/>
                <a:ea typeface="ＭＳ Ｐゴシック" charset="-128"/>
              </a:rPr>
              <a:t> على منحنى </a:t>
            </a:r>
            <a:r>
              <a:rPr lang="ar-SA" sz="1000" baseline="0" dirty="0" err="1" smtClean="0">
                <a:latin typeface="Times New Roman" pitchFamily="18" charset="0"/>
                <a:ea typeface="ＭＳ Ｐゴシック" charset="-128"/>
              </a:rPr>
              <a:t>التغير.</a:t>
            </a:r>
            <a:r>
              <a:rPr lang="ar-SA" sz="1000" baseline="0" dirty="0" smtClean="0">
                <a:latin typeface="Times New Roman" pitchFamily="18" charset="0"/>
                <a:ea typeface="ＭＳ Ｐゴシック" charset="-128"/>
              </a:rPr>
              <a:t> اشرح بأن  الأمر عبارة عن </a:t>
            </a:r>
            <a:r>
              <a:rPr lang="ar-SA" sz="1000" baseline="0" dirty="0" err="1" smtClean="0">
                <a:latin typeface="Times New Roman" pitchFamily="18" charset="0"/>
                <a:ea typeface="ＭＳ Ｐゴシック" charset="-128"/>
              </a:rPr>
              <a:t>عملية </a:t>
            </a:r>
            <a:r>
              <a:rPr lang="ar-SA" sz="1000" baseline="0" dirty="0" smtClean="0">
                <a:latin typeface="Times New Roman" pitchFamily="18" charset="0"/>
                <a:ea typeface="ＭＳ Ｐゴシック" charset="-128"/>
              </a:rPr>
              <a:t>– يمر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كل شخص وهي مفيدة لمعرفة الانفعالات المصاحبة عندما لا يعرف الأشخاص أين هم </a:t>
            </a:r>
            <a:r>
              <a:rPr lang="ar-SA" sz="1000" baseline="0" dirty="0" err="1" smtClean="0">
                <a:latin typeface="Times New Roman" pitchFamily="18" charset="0"/>
                <a:ea typeface="ＭＳ Ｐゴシック" charset="-128"/>
              </a:rPr>
              <a:t>الآن.</a:t>
            </a:r>
            <a:r>
              <a:rPr lang="ar-SA" sz="1000" baseline="0" dirty="0" smtClean="0">
                <a:latin typeface="Times New Roman" pitchFamily="18" charset="0"/>
                <a:ea typeface="ＭＳ Ｐゴシック" charset="-128"/>
              </a:rPr>
              <a:t> من العادي أن تكون  على أي نقطة من نقاط </a:t>
            </a:r>
            <a:r>
              <a:rPr lang="ar-SA" sz="1000" baseline="0" dirty="0" err="1" smtClean="0">
                <a:latin typeface="Times New Roman" pitchFamily="18" charset="0"/>
                <a:ea typeface="ＭＳ Ｐゴシック" charset="-128"/>
              </a:rPr>
              <a:t>المنحنى.</a:t>
            </a:r>
            <a:r>
              <a:rPr lang="ar-SA" sz="1000" baseline="0" dirty="0" smtClean="0">
                <a:latin typeface="Times New Roman" pitchFamily="18" charset="0"/>
                <a:ea typeface="ＭＳ Ｐゴシック" charset="-128"/>
              </a:rPr>
              <a:t> يظل الناس يتأرجحون بين الأمام والخلف على طول المنحنى</a:t>
            </a:r>
          </a:p>
          <a:p>
            <a:pPr algn="r" rtl="1" eaLnBrk="1" hangingPunct="1">
              <a:spcBef>
                <a:spcPct val="0"/>
              </a:spcBef>
            </a:pPr>
            <a:endParaRPr lang="ar-SA" sz="1000" baseline="0" dirty="0" smtClean="0">
              <a:latin typeface="Times New Roman" pitchFamily="18" charset="0"/>
              <a:ea typeface="ＭＳ Ｐゴシック" charset="-128"/>
            </a:endParaRPr>
          </a:p>
          <a:p>
            <a:pPr algn="r" rtl="1" eaLnBrk="1" hangingPunct="1">
              <a:spcBef>
                <a:spcPct val="0"/>
              </a:spcBef>
            </a:pPr>
            <a:r>
              <a:rPr lang="ar-SA" sz="1000" baseline="0" dirty="0" smtClean="0">
                <a:latin typeface="Times New Roman" pitchFamily="18" charset="0"/>
                <a:ea typeface="ＭＳ Ｐゴシック" charset="-128"/>
              </a:rPr>
              <a:t>اسأل عن المخاطرة إذا لم يتم التفكير في </a:t>
            </a:r>
            <a:r>
              <a:rPr lang="ar-SA" sz="1000" baseline="0" dirty="0" err="1" smtClean="0">
                <a:latin typeface="Times New Roman" pitchFamily="18" charset="0"/>
                <a:ea typeface="ＭＳ Ｐゴシック" charset="-128"/>
              </a:rPr>
              <a:t>الانفعالات؟</a:t>
            </a:r>
            <a:r>
              <a:rPr lang="ar-SA" sz="1000" baseline="0" dirty="0" smtClean="0">
                <a:latin typeface="Times New Roman" pitchFamily="18" charset="0"/>
                <a:ea typeface="ＭＳ Ｐゴシック" charset="-128"/>
              </a:rPr>
              <a:t> - قد  تظهر انفعالاتك في اللحظة غير </a:t>
            </a:r>
            <a:r>
              <a:rPr lang="ar-SA" sz="1000" baseline="0" dirty="0" err="1" smtClean="0">
                <a:latin typeface="Times New Roman" pitchFamily="18" charset="0"/>
                <a:ea typeface="ＭＳ Ｐゴシック" charset="-128"/>
              </a:rPr>
              <a:t>المناسبة </a:t>
            </a:r>
            <a:r>
              <a:rPr lang="ar-SA" sz="1000" baseline="0" dirty="0" smtClean="0">
                <a:latin typeface="Times New Roman" pitchFamily="18" charset="0"/>
                <a:ea typeface="ＭＳ Ｐゴシック" charset="-128"/>
              </a:rPr>
              <a:t>– كأن تتفجر أثناء مقابلة شخصية.</a:t>
            </a:r>
          </a:p>
          <a:p>
            <a:pPr algn="r" rtl="1" eaLnBrk="1" hangingPunct="1">
              <a:spcBef>
                <a:spcPct val="0"/>
              </a:spcBef>
            </a:pPr>
            <a:r>
              <a:rPr lang="ar-SA" sz="1000" baseline="0" dirty="0" smtClean="0">
                <a:latin typeface="Times New Roman" pitchFamily="18" charset="0"/>
                <a:ea typeface="ＭＳ Ｐゴシック" charset="-128"/>
              </a:rPr>
              <a:t>ويمكن ربط منحنى التحول بالدعم من شريك في </a:t>
            </a:r>
            <a:r>
              <a:rPr lang="ar-SA" sz="1000" baseline="0" dirty="0" err="1" smtClean="0">
                <a:latin typeface="Times New Roman" pitchFamily="18" charset="0"/>
                <a:ea typeface="ＭＳ Ｐゴシック" charset="-128"/>
              </a:rPr>
              <a:t>الحياة </a:t>
            </a:r>
            <a:r>
              <a:rPr lang="ar-SA" sz="1000" baseline="0" dirty="0" smtClean="0">
                <a:latin typeface="Times New Roman" pitchFamily="18" charset="0"/>
                <a:ea typeface="ＭＳ Ｐゴシック" charset="-128"/>
              </a:rPr>
              <a:t>(أو أي شخص قريب منك) والإقرار بأن شريكك قد يكون هو الآخر يمر بانفعالات على المنحنى نفسه ولكن على مرحلة أخرى.</a:t>
            </a:r>
            <a:endParaRPr lang="en-GB" dirty="0"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258051" name="Rectangle 3"/>
          <p:cNvSpPr>
            <a:spLocks noGrp="1" noChangeArrowheads="1"/>
          </p:cNvSpPr>
          <p:nvPr>
            <p:ph type="body" idx="1"/>
          </p:nvPr>
        </p:nvSpPr>
        <p:spPr>
          <a:xfrm>
            <a:off x="933450" y="4441825"/>
            <a:ext cx="5143500" cy="4130675"/>
          </a:xfrm>
          <a:noFill/>
          <a:ln/>
        </p:spPr>
        <p:txBody>
          <a:bodyPr lIns="93554" tIns="46778" rIns="93554" bIns="46778"/>
          <a:lstStyle/>
          <a:p>
            <a:pPr algn="r" rtl="1"/>
            <a:endParaRPr lang="ar-SA"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لنأخذ استراحة الآن ونراجع بعض العناصر الأساسية للانطلاق نحو البحث عن </a:t>
            </a:r>
            <a:r>
              <a:rPr lang="ar-SA" sz="1000" dirty="0" err="1" smtClean="0">
                <a:latin typeface="Times New Roman" pitchFamily="18" charset="0"/>
                <a:ea typeface="ＭＳ Ｐゴシック" charset="-128"/>
              </a:rPr>
              <a:t>عمل...</a:t>
            </a:r>
            <a:endParaRPr lang="en-US" sz="1000" dirty="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algn="r" rtl="1">
              <a:lnSpc>
                <a:spcPct val="80000"/>
              </a:lnSpc>
            </a:pPr>
            <a:r>
              <a:rPr lang="ar-SA" sz="1000" dirty="0" smtClean="0">
                <a:latin typeface="Times New Roman" pitchFamily="18" charset="0"/>
                <a:ea typeface="ＭＳ Ｐゴシック" charset="-128"/>
              </a:rPr>
              <a:t>المقدمة</a:t>
            </a:r>
          </a:p>
          <a:p>
            <a:pPr algn="r" rtl="1">
              <a:lnSpc>
                <a:spcPct val="80000"/>
              </a:lnSpc>
            </a:pPr>
            <a:r>
              <a:rPr lang="ar-SA" sz="1000" dirty="0" smtClean="0">
                <a:latin typeface="Times New Roman" pitchFamily="18" charset="0"/>
                <a:ea typeface="ＭＳ Ｐゴシック" charset="-128"/>
              </a:rPr>
              <a:t>مرحبا، أهلا بكم</a:t>
            </a:r>
            <a:r>
              <a:rPr lang="ar-SA" sz="1000" baseline="0" dirty="0" smtClean="0">
                <a:latin typeface="Times New Roman" pitchFamily="18" charset="0"/>
                <a:ea typeface="ＭＳ Ｐゴシック" charset="-128"/>
              </a:rPr>
              <a:t> في أول يوم من ورشتنا الخاصة بالبحث الفعال عن عمل في سوق المغرب </a:t>
            </a:r>
            <a:r>
              <a:rPr lang="ar-SA" sz="1000" baseline="0" dirty="0" err="1" smtClean="0">
                <a:latin typeface="Times New Roman" pitchFamily="18" charset="0"/>
                <a:ea typeface="ＭＳ Ｐゴシック" charset="-128"/>
              </a:rPr>
              <a:t>الحالي.</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اسمي </a:t>
            </a:r>
            <a:r>
              <a:rPr lang="ar-SA" sz="1000" baseline="0" dirty="0" smtClean="0">
                <a:latin typeface="Times New Roman" pitchFamily="18" charset="0"/>
                <a:ea typeface="ＭＳ Ｐゴシック" charset="-128"/>
              </a:rPr>
              <a:t>[سميرة الرمضاني] وأعمل </a:t>
            </a:r>
            <a:r>
              <a:rPr lang="ar-SA" sz="1000" baseline="0" dirty="0" err="1" smtClean="0">
                <a:latin typeface="Times New Roman" pitchFamily="18" charset="0"/>
                <a:ea typeface="ＭＳ Ｐゴシック" charset="-128"/>
              </a:rPr>
              <a:t>ك </a:t>
            </a:r>
            <a:r>
              <a:rPr lang="ar-SA" sz="1000" baseline="0" dirty="0" smtClean="0">
                <a:latin typeface="Times New Roman" pitchFamily="18" charset="0"/>
                <a:ea typeface="ＭＳ Ｐゴシック" charset="-128"/>
              </a:rPr>
              <a:t>[مديرة مشاريع في شركة </a:t>
            </a:r>
            <a:r>
              <a:rPr lang="ar-SA" sz="1000" baseline="0" dirty="0" err="1" smtClean="0">
                <a:latin typeface="Times New Roman" pitchFamily="18" charset="0"/>
                <a:ea typeface="ＭＳ Ｐゴシック" charset="-128"/>
              </a:rPr>
              <a:t>مانبور</a:t>
            </a:r>
            <a:r>
              <a:rPr lang="ar-SA" sz="1000" baseline="0" dirty="0" smtClean="0">
                <a:latin typeface="Times New Roman" pitchFamily="18" charset="0"/>
                <a:ea typeface="ＭＳ Ｐゴシック" charset="-128"/>
              </a:rPr>
              <a:t> لخدمات الأعمال] في الدار </a:t>
            </a:r>
            <a:r>
              <a:rPr lang="ar-SA" sz="1000" baseline="0" dirty="0" err="1" smtClean="0">
                <a:latin typeface="Times New Roman" pitchFamily="18" charset="0"/>
                <a:ea typeface="ＭＳ Ｐゴシック" charset="-128"/>
              </a:rPr>
              <a:t>البيضاء.</a:t>
            </a:r>
            <a:r>
              <a:rPr lang="ar-SA" sz="1000" baseline="0" dirty="0" smtClean="0">
                <a:latin typeface="Times New Roman" pitchFamily="18" charset="0"/>
                <a:ea typeface="ＭＳ Ｐゴシック" charset="-128"/>
              </a:rPr>
              <a:t> بالإضافة لخبرتي مع </a:t>
            </a:r>
            <a:r>
              <a:rPr lang="ar-SA" sz="1000" baseline="0" dirty="0" err="1" smtClean="0">
                <a:latin typeface="Times New Roman" pitchFamily="18" charset="0"/>
                <a:ea typeface="ＭＳ Ｐゴシック" charset="-128"/>
              </a:rPr>
              <a:t>مانبور</a:t>
            </a:r>
            <a:r>
              <a:rPr lang="ar-SA" sz="1000" baseline="0" dirty="0" smtClean="0">
                <a:latin typeface="Times New Roman" pitchFamily="18" charset="0"/>
                <a:ea typeface="ＭＳ Ｐゴシック" charset="-128"/>
              </a:rPr>
              <a:t> [الخبرات الشخصية الأخرى</a:t>
            </a:r>
            <a:r>
              <a:rPr lang="ar-SA" sz="1000" baseline="0" dirty="0" err="1" smtClean="0">
                <a:latin typeface="Times New Roman" pitchFamily="18" charset="0"/>
                <a:ea typeface="ＭＳ Ｐゴシック" charset="-128"/>
              </a:rPr>
              <a:t>]</a:t>
            </a: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gn="r" rtl="1">
              <a:lnSpc>
                <a:spcPct val="80000"/>
              </a:lnSpc>
            </a:pPr>
            <a:endParaRPr lang="ar-SA"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سوف آخذ 20 ساعة لوصف ومناقشة عملية  البحث عن </a:t>
            </a:r>
            <a:r>
              <a:rPr lang="ar-SA" sz="1000" dirty="0" err="1" smtClean="0">
                <a:latin typeface="Times New Roman" pitchFamily="18" charset="0"/>
                <a:ea typeface="ＭＳ Ｐゴシック" charset="-128"/>
              </a:rPr>
              <a:t>عمل.</a:t>
            </a:r>
            <a:r>
              <a:rPr lang="ar-SA" sz="1000" dirty="0" smtClean="0">
                <a:latin typeface="Times New Roman" pitchFamily="18" charset="0"/>
                <a:ea typeface="ＭＳ Ｐゴシック" charset="-128"/>
              </a:rPr>
              <a:t> هذه</a:t>
            </a:r>
            <a:r>
              <a:rPr lang="ar-SA" sz="1000" baseline="0" dirty="0" smtClean="0">
                <a:latin typeface="Times New Roman" pitchFamily="18" charset="0"/>
                <a:ea typeface="ＭＳ Ｐゴシック" charset="-128"/>
              </a:rPr>
              <a:t> الورشة جزء من برنامج شامل للشباب المغربي </a:t>
            </a:r>
            <a:r>
              <a:rPr lang="ar-SA" sz="1000" baseline="0" dirty="0" err="1" smtClean="0">
                <a:latin typeface="Times New Roman" pitchFamily="18" charset="0"/>
                <a:ea typeface="ＭＳ Ｐゴシック" charset="-128"/>
              </a:rPr>
              <a:t>اسمه </a:t>
            </a:r>
            <a:r>
              <a:rPr lang="ar-SA" sz="1000" baseline="0" dirty="0" smtClean="0">
                <a:latin typeface="Times New Roman" pitchFamily="18" charset="0"/>
                <a:ea typeface="ＭＳ Ｐゴシック" charset="-128"/>
              </a:rPr>
              <a:t>”خلق فرص وعمل وتغيير الحياة“ وهو تحت رعاية شراكة بين مؤسسة </a:t>
            </a:r>
            <a:r>
              <a:rPr lang="ar-SA" sz="1000" baseline="0" dirty="0" err="1" smtClean="0">
                <a:latin typeface="Times New Roman" pitchFamily="18" charset="0"/>
                <a:ea typeface="ＭＳ Ｐゴシック" charset="-128"/>
              </a:rPr>
              <a:t>ماستر</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كارد</a:t>
            </a:r>
            <a:r>
              <a:rPr lang="ar-SA" sz="1000" baseline="0" dirty="0" smtClean="0">
                <a:latin typeface="Times New Roman" pitchFamily="18" charset="0"/>
                <a:ea typeface="ＭＳ Ｐゴシック" charset="-128"/>
              </a:rPr>
              <a:t> ومؤسسة التعليم من أجل </a:t>
            </a:r>
            <a:r>
              <a:rPr lang="ar-SA" sz="1000" baseline="0" dirty="0" err="1" smtClean="0">
                <a:latin typeface="Times New Roman" pitchFamily="18" charset="0"/>
                <a:ea typeface="ＭＳ Ｐゴシック" charset="-128"/>
              </a:rPr>
              <a:t>اعلمل</a:t>
            </a:r>
            <a:r>
              <a:rPr lang="ar-SA" sz="1000" baseline="0" dirty="0" smtClean="0">
                <a:latin typeface="Times New Roman" pitchFamily="18" charset="0"/>
                <a:ea typeface="ＭＳ Ｐゴシック" charset="-128"/>
              </a:rPr>
              <a:t>، وشركة مايكروسوفت </a:t>
            </a:r>
            <a:r>
              <a:rPr lang="ar-SA" sz="1000" baseline="0" dirty="0" err="1" smtClean="0">
                <a:latin typeface="Times New Roman" pitchFamily="18" charset="0"/>
                <a:ea typeface="ＭＳ Ｐゴシック" charset="-128"/>
              </a:rPr>
              <a:t>ومانبور.</a:t>
            </a:r>
            <a:r>
              <a:rPr lang="ar-SA" sz="1000" baseline="0" dirty="0" smtClean="0">
                <a:latin typeface="Times New Roman" pitchFamily="18" charset="0"/>
                <a:ea typeface="ＭＳ Ｐゴシック" charset="-128"/>
              </a:rPr>
              <a:t> في ظل هذه الشراكة سوف يقوم 12000 شاب في المغرب بحضور ندوات مدتها يوم واحد تشبه هذه الندوة لتعلم مهارات وتقنيات تساعدهم في النجاح بشكل أكبر في البحث عن عمل وإيجاد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بالإضافة لذلك يوفر البرنامج تدريبا مكثفا أكثر على الاستعداد للعمل وخدمات التوطين في وظائف ل 3000 شاب وتدريب على الأعمال والمشاريع الريادية ل 200 شاب من أصحاب الشركات الجديدة الناشئة.</a:t>
            </a: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gn="r" rtl="1">
              <a:lnSpc>
                <a:spcPct val="80000"/>
              </a:lnSpc>
            </a:pPr>
            <a:r>
              <a:rPr lang="ar-SA" sz="800" dirty="0" smtClean="0">
                <a:latin typeface="Times New Roman" pitchFamily="18" charset="0"/>
                <a:ea typeface="ＭＳ Ｐゴシック" charset="-128"/>
              </a:rPr>
              <a:t>ورشة اليوم تحت</a:t>
            </a:r>
            <a:r>
              <a:rPr lang="ar-SA" sz="800" baseline="0" dirty="0" smtClean="0">
                <a:latin typeface="Times New Roman" pitchFamily="18" charset="0"/>
                <a:ea typeface="ＭＳ Ｐゴシック" charset="-128"/>
              </a:rPr>
              <a:t> عنوان ”إيجاد عمل هو عمل بحد ذاته.“ الهدف من هذه الندوة هو مساعدتكم على تعلم كافة العناصر للبحث عن عمل جيد وتحديد مكانه وتقديم طلب له ومن ثم توحيه النصيحة لكم للاستفادة بحد أقصى من فرصكم للحصول على واحدة من تلك الوظائف. البحث عن عمل عبارة عن جهد معقد ومخطط ويشمل على استخدام الكثير من المهارات والأدوات المحددة التي سوف نغطيها هنا اليوم في حديثنا عن المهارات والأدوات </a:t>
            </a:r>
            <a:r>
              <a:rPr lang="ar-SA" sz="800" baseline="0" dirty="0" err="1" smtClean="0">
                <a:latin typeface="Times New Roman" pitchFamily="18" charset="0"/>
                <a:ea typeface="ＭＳ Ｐゴシック" charset="-128"/>
              </a:rPr>
              <a:t>الخاصة.</a:t>
            </a:r>
            <a:r>
              <a:rPr lang="ar-SA" sz="800" baseline="0" dirty="0" smtClean="0">
                <a:latin typeface="Times New Roman" pitchFamily="18" charset="0"/>
                <a:ea typeface="ＭＳ Ｐゴシック" charset="-128"/>
              </a:rPr>
              <a:t> هدفنا هو أنه مع نهاية الورشة تتمكنون من تخطيط البحث عن عمل والنجاح في ذلك.</a:t>
            </a:r>
          </a:p>
          <a:p>
            <a:pPr algn="r" rtl="1">
              <a:lnSpc>
                <a:spcPct val="80000"/>
              </a:lnSpc>
            </a:pPr>
            <a:endParaRPr lang="ar-SA" sz="800" baseline="0" dirty="0" smtClean="0">
              <a:latin typeface="Times New Roman" pitchFamily="18" charset="0"/>
              <a:ea typeface="ＭＳ Ｐゴシック" charset="-128"/>
            </a:endParaRPr>
          </a:p>
          <a:p>
            <a:pPr algn="r" rtl="1">
              <a:lnSpc>
                <a:spcPct val="80000"/>
              </a:lnSpc>
            </a:pPr>
            <a:r>
              <a:rPr lang="ar-SA" sz="800" baseline="0" dirty="0" smtClean="0">
                <a:latin typeface="Times New Roman" pitchFamily="18" charset="0"/>
                <a:ea typeface="ＭＳ Ｐゴシック" charset="-128"/>
              </a:rPr>
              <a:t>في نهاية الورشة أعتقد أنكم سوف تدركون </a:t>
            </a:r>
            <a:r>
              <a:rPr lang="ar-SA" sz="800" baseline="0" dirty="0" err="1" smtClean="0">
                <a:latin typeface="Times New Roman" pitchFamily="18" charset="0"/>
                <a:ea typeface="ＭＳ Ｐゴシック" charset="-128"/>
              </a:rPr>
              <a:t>أن </a:t>
            </a:r>
            <a:r>
              <a:rPr lang="ar-SA" sz="800" baseline="0" dirty="0" smtClean="0">
                <a:latin typeface="Times New Roman" pitchFamily="18" charset="0"/>
                <a:ea typeface="ＭＳ Ｐゴシック" charset="-128"/>
              </a:rPr>
              <a:t>”إيجاد عمل هو عمل بحد </a:t>
            </a:r>
            <a:r>
              <a:rPr lang="ar-SA" sz="800" baseline="0" dirty="0" err="1" smtClean="0">
                <a:latin typeface="Times New Roman" pitchFamily="18" charset="0"/>
                <a:ea typeface="ＭＳ Ｐゴシック" charset="-128"/>
              </a:rPr>
              <a:t>ذاته“.</a:t>
            </a:r>
            <a:r>
              <a:rPr lang="ar-SA" sz="800" baseline="0" dirty="0" smtClean="0">
                <a:latin typeface="Times New Roman" pitchFamily="18" charset="0"/>
                <a:ea typeface="ＭＳ Ｐゴシック" charset="-128"/>
              </a:rPr>
              <a:t> إذا تذكرتم هذه النصيحة سوف تواصلون حماسكم وهذا يساعدكم على التركيز والمتابعة اللازمة لكم لتحقيق النجاح.</a:t>
            </a:r>
            <a:endParaRPr lang="en-US" sz="800" dirty="0"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algn="r" rtl="1" eaLnBrk="1" hangingPunct="1"/>
            <a:r>
              <a:rPr lang="ar-SA" sz="1000" b="1" dirty="0" smtClean="0">
                <a:latin typeface="Times New Roman" pitchFamily="18" charset="0"/>
                <a:ea typeface="ＭＳ Ｐゴシック" charset="-128"/>
              </a:rPr>
              <a:t>نبذة عن </a:t>
            </a:r>
            <a:r>
              <a:rPr lang="ar-SA" sz="1000" b="1" dirty="0" err="1" smtClean="0">
                <a:latin typeface="Times New Roman" pitchFamily="18" charset="0"/>
                <a:ea typeface="ＭＳ Ｐゴシック" charset="-128"/>
              </a:rPr>
              <a:t>مانبور</a:t>
            </a:r>
            <a:endParaRPr lang="ar-SA" sz="1000" b="1" dirty="0" smtClean="0">
              <a:latin typeface="Times New Roman" pitchFamily="18" charset="0"/>
              <a:ea typeface="ＭＳ Ｐゴシック" charset="-128"/>
            </a:endParaRPr>
          </a:p>
          <a:p>
            <a:pPr algn="r" rtl="1" eaLnBrk="1" hangingPunct="1"/>
            <a:r>
              <a:rPr lang="ar-SA" sz="1000" dirty="0" smtClean="0">
                <a:latin typeface="Times New Roman" pitchFamily="18" charset="0"/>
                <a:ea typeface="ＭＳ Ｐゴシック" charset="-128"/>
              </a:rPr>
              <a:t>هذه الندوة من تصميم </a:t>
            </a:r>
            <a:r>
              <a:rPr lang="ar-SA" sz="1000" dirty="0" err="1" smtClean="0">
                <a:latin typeface="Times New Roman" pitchFamily="18" charset="0"/>
                <a:ea typeface="ＭＳ Ｐゴシック" charset="-128"/>
              </a:rPr>
              <a:t>مانبور</a:t>
            </a:r>
            <a:r>
              <a:rPr lang="ar-SA" sz="1000" dirty="0" smtClean="0">
                <a:latin typeface="Times New Roman" pitchFamily="18" charset="0"/>
                <a:ea typeface="ＭＳ Ｐゴシック" charset="-128"/>
              </a:rPr>
              <a:t> ويتم تنفيذها برعايتها، </a:t>
            </a:r>
            <a:r>
              <a:rPr lang="ar-SA" sz="1000" dirty="0" err="1" smtClean="0">
                <a:latin typeface="Times New Roman" pitchFamily="18" charset="0"/>
                <a:ea typeface="ＭＳ Ｐゴシック" charset="-128"/>
              </a:rPr>
              <a:t>ومانبور</a:t>
            </a:r>
            <a:r>
              <a:rPr lang="ar-SA" sz="1000" baseline="0" dirty="0" smtClean="0">
                <a:latin typeface="Times New Roman" pitchFamily="18" charset="0"/>
                <a:ea typeface="ＭＳ Ｐゴシック" charset="-128"/>
              </a:rPr>
              <a:t> هي شركة حلول عالمية مختصة القوى العاملة وأحد أهم الخبراء المتمرسين في عالم </a:t>
            </a:r>
            <a:r>
              <a:rPr lang="ar-SA" sz="1000" baseline="0" dirty="0" err="1" smtClean="0">
                <a:latin typeface="Times New Roman" pitchFamily="18" charset="0"/>
                <a:ea typeface="ＭＳ Ｐゴシック" charset="-128"/>
              </a:rPr>
              <a:t>العمل.</a:t>
            </a:r>
            <a:r>
              <a:rPr lang="ar-SA" sz="1000" baseline="0" dirty="0" smtClean="0">
                <a:latin typeface="Times New Roman" pitchFamily="18" charset="0"/>
                <a:ea typeface="ＭＳ Ｐゴシック" charset="-128"/>
              </a:rPr>
              <a:t> ولها باغ من الخبرة يفوق ال 60 سنة في الاتصال بالناس والوظائف وقد تمكنت خلال  العام الفائت وحده من إيجاد فرص عمل لثلاثة ملايين </a:t>
            </a:r>
            <a:r>
              <a:rPr lang="ar-SA" sz="1000" baseline="0" dirty="0" err="1" smtClean="0">
                <a:latin typeface="Times New Roman" pitchFamily="18" charset="0"/>
                <a:ea typeface="ＭＳ Ｐゴシック" charset="-128"/>
              </a:rPr>
              <a:t>شخص.</a:t>
            </a:r>
            <a:r>
              <a:rPr lang="ar-SA" sz="1000" baseline="0" dirty="0" smtClean="0">
                <a:latin typeface="Times New Roman" pitchFamily="18" charset="0"/>
                <a:ea typeface="ＭＳ Ｐゴシック" charset="-128"/>
              </a:rPr>
              <a:t> قد </a:t>
            </a:r>
            <a:r>
              <a:rPr lang="ar-SA" sz="1000" baseline="0" dirty="0" err="1" smtClean="0">
                <a:latin typeface="Times New Roman" pitchFamily="18" charset="0"/>
                <a:ea typeface="ＭＳ Ｐゴシック" charset="-128"/>
              </a:rPr>
              <a:t>تريديون</a:t>
            </a:r>
            <a:r>
              <a:rPr lang="ar-SA" sz="1000" baseline="0" dirty="0" smtClean="0">
                <a:latin typeface="Times New Roman" pitchFamily="18" charset="0"/>
                <a:ea typeface="ＭＳ Ｐゴシック" charset="-128"/>
              </a:rPr>
              <a:t> الاتصال </a:t>
            </a:r>
            <a:r>
              <a:rPr lang="ar-SA" sz="1000" baseline="0" dirty="0" err="1" smtClean="0">
                <a:latin typeface="Times New Roman" pitchFamily="18" charset="0"/>
                <a:ea typeface="ＭＳ Ｐゴシック" charset="-128"/>
              </a:rPr>
              <a:t>بمانبور</a:t>
            </a:r>
            <a:r>
              <a:rPr lang="ar-SA" sz="1000" baseline="0" dirty="0" smtClean="0">
                <a:latin typeface="Times New Roman" pitchFamily="18" charset="0"/>
                <a:ea typeface="ＭＳ Ｐゴシック" charset="-128"/>
              </a:rPr>
              <a:t> كجزء من جهدكم للبحث عن </a:t>
            </a:r>
            <a:r>
              <a:rPr lang="ar-SA" sz="1000" baseline="0" dirty="0" err="1" smtClean="0">
                <a:latin typeface="Times New Roman" pitchFamily="18" charset="0"/>
                <a:ea typeface="ＭＳ Ｐゴシック" charset="-128"/>
              </a:rPr>
              <a:t>عمل </a:t>
            </a:r>
            <a:r>
              <a:rPr lang="ar-SA" sz="1000" baseline="0" dirty="0" smtClean="0">
                <a:latin typeface="Times New Roman" pitchFamily="18" charset="0"/>
                <a:ea typeface="ＭＳ Ｐゴシック" charset="-128"/>
              </a:rPr>
              <a:t>– سوف نتحدث لاحقا عن العمل مع الوكالات التي تساعد في عملية التوظيف كأحد الاستراتيجيات الممكنة للبحث عن عمل.</a:t>
            </a:r>
            <a:endParaRPr lang="en-US" sz="1000" dirty="0"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algn="r" rtl="1"/>
            <a:r>
              <a:rPr lang="ar-SA" sz="1000" b="1" dirty="0" smtClean="0">
                <a:latin typeface="Times New Roman" pitchFamily="18" charset="0"/>
                <a:ea typeface="ＭＳ Ｐゴシック" charset="-128"/>
              </a:rPr>
              <a:t>هيا ننطلق</a:t>
            </a:r>
          </a:p>
          <a:p>
            <a:pPr algn="r" rtl="1"/>
            <a:r>
              <a:rPr lang="ar-SA" sz="1000" b="0" dirty="0" smtClean="0">
                <a:latin typeface="Times New Roman" pitchFamily="18" charset="0"/>
                <a:ea typeface="ＭＳ Ｐゴシック" charset="-128"/>
              </a:rPr>
              <a:t>قد تشعرون بأن عليكم أن تعرفوا ما تريدون فعله حتى باقي أيام حياتكم ولكن في الواقع لا يجوز أن تخضعوا</a:t>
            </a:r>
            <a:r>
              <a:rPr lang="ar-SA" sz="1000" b="0" baseline="0" dirty="0" smtClean="0">
                <a:latin typeface="Times New Roman" pitchFamily="18" charset="0"/>
                <a:ea typeface="ＭＳ Ｐゴシック" charset="-128"/>
              </a:rPr>
              <a:t> لفكرة ضرورة وضع خطط محددة لكل </a:t>
            </a:r>
            <a:r>
              <a:rPr lang="ar-SA" sz="1000" b="0" baseline="0" dirty="0" err="1" smtClean="0">
                <a:latin typeface="Times New Roman" pitchFamily="18" charset="0"/>
                <a:ea typeface="ＭＳ Ｐゴシック" charset="-128"/>
              </a:rPr>
              <a:t>خطوة.</a:t>
            </a:r>
            <a:r>
              <a:rPr lang="ar-SA" sz="1000" b="0" baseline="0" dirty="0" smtClean="0">
                <a:latin typeface="Times New Roman" pitchFamily="18" charset="0"/>
                <a:ea typeface="ＭＳ Ｐゴシック" charset="-128"/>
              </a:rPr>
              <a:t> إن مفتاح النجاح هو أن تعرفوا نفسكم وما تحبونه وما لا تحبونه وعندها أن تتحلوا بالمرونة في التعامل مع الفرص </a:t>
            </a:r>
            <a:r>
              <a:rPr lang="ar-SA" sz="1000" b="0" baseline="0" dirty="0" err="1" smtClean="0">
                <a:latin typeface="Times New Roman" pitchFamily="18" charset="0"/>
                <a:ea typeface="ＭＳ Ｐゴシック" charset="-128"/>
              </a:rPr>
              <a:t>والظروف.</a:t>
            </a:r>
            <a:r>
              <a:rPr lang="ar-SA" sz="1000" b="0" baseline="0" dirty="0" smtClean="0">
                <a:latin typeface="Times New Roman" pitchFamily="18" charset="0"/>
                <a:ea typeface="ＭＳ Ｐゴシック" charset="-128"/>
              </a:rPr>
              <a:t> القدرة على التكيف/ التأقلم مع التغير مهمة لأن الحياة نادرا ما تأتي بما تشتهي </a:t>
            </a:r>
            <a:r>
              <a:rPr lang="ar-SA" sz="1000" b="0" baseline="0" dirty="0" err="1" smtClean="0">
                <a:latin typeface="Times New Roman" pitchFamily="18" charset="0"/>
                <a:ea typeface="ＭＳ Ｐゴシック" charset="-128"/>
              </a:rPr>
              <a:t>السفن.</a:t>
            </a:r>
            <a:r>
              <a:rPr lang="ar-SA" sz="1000" b="0" baseline="0" dirty="0" smtClean="0">
                <a:latin typeface="Times New Roman" pitchFamily="18" charset="0"/>
                <a:ea typeface="ＭＳ Ｐゴシック" charset="-128"/>
              </a:rPr>
              <a:t> هذا لا يعني أن تتفادوا التخطيط </a:t>
            </a:r>
            <a:r>
              <a:rPr lang="ar-SA" sz="1000" b="0" baseline="0" dirty="0" err="1" smtClean="0">
                <a:latin typeface="Times New Roman" pitchFamily="18" charset="0"/>
                <a:ea typeface="ＭＳ Ｐゴシック" charset="-128"/>
              </a:rPr>
              <a:t>برمبته</a:t>
            </a:r>
            <a:r>
              <a:rPr lang="ar-SA" sz="1000" b="0" baseline="0" dirty="0" smtClean="0">
                <a:latin typeface="Times New Roman" pitchFamily="18" charset="0"/>
                <a:ea typeface="ＭＳ Ｐゴシック" charset="-128"/>
              </a:rPr>
              <a:t> – فمن المهم ان يكون لديكم خطة لتنطلقوا في الاتجاه </a:t>
            </a:r>
            <a:r>
              <a:rPr lang="ar-SA" sz="1000" b="0" baseline="0" dirty="0" err="1" smtClean="0">
                <a:latin typeface="Times New Roman" pitchFamily="18" charset="0"/>
                <a:ea typeface="ＭＳ Ｐゴシック" charset="-128"/>
              </a:rPr>
              <a:t>الصحيح </a:t>
            </a:r>
            <a:r>
              <a:rPr lang="ar-SA" sz="1000" b="0" baseline="0" dirty="0" smtClean="0">
                <a:latin typeface="Times New Roman" pitchFamily="18" charset="0"/>
                <a:ea typeface="ＭＳ Ｐゴシック" charset="-128"/>
              </a:rPr>
              <a:t>– ولكن المفتاح هو أن تدركوا أن تلك الخطط سوف تخضع لتعديلات مدروسة وتتغير مع اكتسابكم لخبرات جديدة وتكيفوها مع الظروف.</a:t>
            </a:r>
            <a:endParaRPr lang="en-US" sz="1000" b="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تتشكل</a:t>
            </a:r>
            <a:r>
              <a:rPr lang="ar-SA" sz="1000" baseline="0" dirty="0" smtClean="0">
                <a:latin typeface="Times New Roman" pitchFamily="18" charset="0"/>
                <a:ea typeface="ＭＳ Ｐゴシック" charset="-128"/>
              </a:rPr>
              <a:t> مسيرتكم المهنية جزئيا بفعل أمنياتكم وجهودكم وجزئيا بفعل ما يحدث حولكم بالفعل في عالم العمل. في رحلتنا داخل ما يحدث في عالم العمل اليوم سوف نعرض عليكم بعض النصائح والتدابير التي يمكن أن تطبقوها بحيث تستقروا في الوظيفة/ المهنة التي </a:t>
            </a:r>
            <a:r>
              <a:rPr lang="ar-SA" sz="1000" baseline="0" dirty="0" err="1" smtClean="0">
                <a:latin typeface="Times New Roman" pitchFamily="18" charset="0"/>
                <a:ea typeface="ＭＳ Ｐゴシック" charset="-128"/>
              </a:rPr>
              <a:t>تريدونها.</a:t>
            </a:r>
            <a:r>
              <a:rPr lang="ar-SA" sz="1000" baseline="0" dirty="0" smtClean="0">
                <a:latin typeface="Times New Roman" pitchFamily="18" charset="0"/>
                <a:ea typeface="ＭＳ Ｐゴシック" charset="-128"/>
              </a:rPr>
              <a:t> حاولوا أن تتذكروا أمرا له منظور </a:t>
            </a:r>
            <a:r>
              <a:rPr lang="ar-SA" sz="1000" baseline="0" dirty="0" err="1" smtClean="0">
                <a:latin typeface="Times New Roman" pitchFamily="18" charset="0"/>
                <a:ea typeface="ＭＳ Ｐゴシック" charset="-128"/>
              </a:rPr>
              <a:t>مزدوج.</a:t>
            </a:r>
            <a:r>
              <a:rPr lang="ar-SA" sz="1000" baseline="0" dirty="0" smtClean="0">
                <a:latin typeface="Times New Roman" pitchFamily="18" charset="0"/>
                <a:ea typeface="ＭＳ Ｐゴシック" charset="-128"/>
              </a:rPr>
              <a:t> تذكروا أنكم حل لمشكلة شخص </a:t>
            </a:r>
            <a:r>
              <a:rPr lang="ar-SA" sz="1000" baseline="0" dirty="0" err="1" smtClean="0">
                <a:latin typeface="Times New Roman" pitchFamily="18" charset="0"/>
                <a:ea typeface="ＭＳ Ｐゴシック" charset="-128"/>
              </a:rPr>
              <a:t>ما.</a:t>
            </a:r>
            <a:r>
              <a:rPr lang="ar-SA" sz="1000" baseline="0" dirty="0" smtClean="0">
                <a:latin typeface="Times New Roman" pitchFamily="18" charset="0"/>
                <a:ea typeface="ＭＳ Ｐゴシック" charset="-128"/>
              </a:rPr>
              <a:t> لديكم مهارات يحتاجها شخص </a:t>
            </a:r>
            <a:r>
              <a:rPr lang="ar-SA" sz="1000" baseline="0" dirty="0" err="1" smtClean="0">
                <a:latin typeface="Times New Roman" pitchFamily="18" charset="0"/>
                <a:ea typeface="ＭＳ Ｐゴシック" charset="-128"/>
              </a:rPr>
              <a:t>آخر.</a:t>
            </a:r>
            <a:r>
              <a:rPr lang="ar-SA" sz="1000" baseline="0" dirty="0" smtClean="0">
                <a:latin typeface="Times New Roman" pitchFamily="18" charset="0"/>
                <a:ea typeface="ＭＳ Ｐゴシック" charset="-128"/>
              </a:rPr>
              <a:t> لديكم سمات شخصية لها قيمة في نظر شخص </a:t>
            </a:r>
            <a:r>
              <a:rPr lang="ar-SA" sz="1000" baseline="0" dirty="0" err="1" smtClean="0">
                <a:latin typeface="Times New Roman" pitchFamily="18" charset="0"/>
                <a:ea typeface="ＭＳ Ｐゴシック" charset="-128"/>
              </a:rPr>
              <a:t>آخر.</a:t>
            </a:r>
            <a:r>
              <a:rPr lang="ar-SA" sz="1000" baseline="0" dirty="0" smtClean="0">
                <a:latin typeface="Times New Roman" pitchFamily="18" charset="0"/>
                <a:ea typeface="ＭＳ Ｐゴシック" charset="-128"/>
              </a:rPr>
              <a:t> ولديكم خبرة يرغب فيها شخص آخر في قوته العاملة.</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خطوات اختيار الوظيفة</a:t>
            </a:r>
          </a:p>
          <a:p>
            <a:pPr algn="r" rtl="1"/>
            <a:r>
              <a:rPr lang="ar-SA" sz="1000" dirty="0" smtClean="0">
                <a:latin typeface="Times New Roman" pitchFamily="18" charset="0"/>
                <a:ea typeface="ＭＳ Ｐゴシック" charset="-128"/>
              </a:rPr>
              <a:t>هناك بعض الخطوات المنطقة التي يمكن أن تبادروا </a:t>
            </a:r>
            <a:r>
              <a:rPr lang="ar-SA" sz="1000" dirty="0" err="1" smtClean="0">
                <a:latin typeface="Times New Roman" pitchFamily="18" charset="0"/>
                <a:ea typeface="ＭＳ Ｐゴシック" charset="-128"/>
              </a:rPr>
              <a:t>بها</a:t>
            </a:r>
            <a:r>
              <a:rPr lang="ar-SA" sz="1000" dirty="0" smtClean="0">
                <a:latin typeface="Times New Roman" pitchFamily="18" charset="0"/>
                <a:ea typeface="ＭＳ Ｐゴシック" charset="-128"/>
              </a:rPr>
              <a:t> للبحث عن </a:t>
            </a:r>
            <a:r>
              <a:rPr lang="ar-SA" sz="1000" dirty="0" err="1" smtClean="0">
                <a:latin typeface="Times New Roman" pitchFamily="18" charset="0"/>
                <a:ea typeface="ＭＳ Ｐゴシック" charset="-128"/>
              </a:rPr>
              <a:t>عمل.</a:t>
            </a:r>
            <a:r>
              <a:rPr lang="ar-SA" sz="1000" dirty="0" smtClean="0">
                <a:latin typeface="Times New Roman" pitchFamily="18" charset="0"/>
                <a:ea typeface="ＭＳ Ｐゴシック" charset="-128"/>
              </a:rPr>
              <a:t> أشير</a:t>
            </a:r>
            <a:r>
              <a:rPr lang="ar-SA" sz="1000" baseline="0" dirty="0" smtClean="0">
                <a:latin typeface="Times New Roman" pitchFamily="18" charset="0"/>
                <a:ea typeface="ＭＳ Ｐゴシック" charset="-128"/>
              </a:rPr>
              <a:t> إلى هذا باسم اختيار </a:t>
            </a:r>
            <a:r>
              <a:rPr lang="ar-SA" sz="1000" baseline="0" dirty="0" err="1" smtClean="0">
                <a:latin typeface="Times New Roman" pitchFamily="18" charset="0"/>
                <a:ea typeface="ＭＳ Ｐゴシック" charset="-128"/>
              </a:rPr>
              <a:t>الوظيفة.</a:t>
            </a:r>
            <a:r>
              <a:rPr lang="ar-SA" sz="1000" baseline="0" dirty="0" smtClean="0">
                <a:latin typeface="Times New Roman" pitchFamily="18" charset="0"/>
                <a:ea typeface="ＭＳ Ｐゴシック" charset="-128"/>
              </a:rPr>
              <a:t> إذا كنت باحثا عن عمل له باغ طويل قد تجد نفسك في وضع يسمح لك باختيار </a:t>
            </a:r>
            <a:r>
              <a:rPr lang="ar-SA" sz="1000" baseline="0" dirty="0" err="1" smtClean="0">
                <a:latin typeface="Times New Roman" pitchFamily="18" charset="0"/>
                <a:ea typeface="ＭＳ Ｐゴシック" charset="-128"/>
              </a:rPr>
              <a:t>الوظيفة.</a:t>
            </a:r>
            <a:r>
              <a:rPr lang="ar-SA" sz="1000" baseline="0" dirty="0" smtClean="0">
                <a:latin typeface="Times New Roman" pitchFamily="18" charset="0"/>
                <a:ea typeface="ＭＳ Ｐゴシック" charset="-128"/>
              </a:rPr>
              <a:t> اليوم سوف نناقش كيفية الوصول إلى هذه النقطة بما في ذلك المعلومات  التي تحتاجها </a:t>
            </a:r>
            <a:r>
              <a:rPr lang="ar-SA" sz="1000" baseline="0" dirty="0" err="1" smtClean="0">
                <a:latin typeface="Times New Roman" pitchFamily="18" charset="0"/>
                <a:ea typeface="ＭＳ Ｐゴシック" charset="-128"/>
              </a:rPr>
              <a:t>لتفعيل</a:t>
            </a:r>
            <a:r>
              <a:rPr lang="ar-SA" sz="1000" baseline="0" dirty="0" smtClean="0">
                <a:latin typeface="Times New Roman" pitchFamily="18" charset="0"/>
                <a:ea typeface="ＭＳ Ｐゴシック" charset="-128"/>
              </a:rPr>
              <a:t> الانطلاقة الجيدة نحو البحث عن عمل وكتابة السيرة الذاتية التقليدية والإلكترونية واستخدام الأشخاص المعرفين بطريقة مناسبة وإجراء البحث وعمل انطباع جيد أثناء </a:t>
            </a:r>
            <a:r>
              <a:rPr lang="ar-SA" sz="1000" baseline="0" dirty="0" err="1" smtClean="0">
                <a:latin typeface="Times New Roman" pitchFamily="18" charset="0"/>
                <a:ea typeface="ＭＳ Ｐゴシック" charset="-128"/>
              </a:rPr>
              <a:t>المقابلة.</a:t>
            </a:r>
            <a:r>
              <a:rPr lang="ar-SA" sz="1000" baseline="0" dirty="0" smtClean="0">
                <a:latin typeface="Times New Roman" pitchFamily="18" charset="0"/>
                <a:ea typeface="ＭＳ Ｐゴシック" charset="-128"/>
              </a:rPr>
              <a:t> كما سنتحدث عن إدارة الانفعالات في ظل التغير والمحافظة على الصحة والتركيز.</a:t>
            </a:r>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p:txBody>
      </p:sp>
      <p:sp>
        <p:nvSpPr>
          <p:cNvPr id="4" name="Slide Number Placeholder 3"/>
          <p:cNvSpPr txBox="1">
            <a:spLocks noGrp="1"/>
          </p:cNvSpPr>
          <p:nvPr/>
        </p:nvSpPr>
        <p:spPr bwMode="auto">
          <a:xfrm>
            <a:off x="3973513" y="8831263"/>
            <a:ext cx="3036887" cy="465137"/>
          </a:xfrm>
          <a:prstGeom prst="rect">
            <a:avLst/>
          </a:prstGeom>
          <a:noFill/>
          <a:ln>
            <a:miter lim="800000"/>
            <a:headEnd/>
            <a:tailEnd/>
          </a:ln>
        </p:spPr>
        <p:txBody>
          <a:bodyPr anchor="b"/>
          <a:lstStyle/>
          <a:p>
            <a:pPr algn="r">
              <a:defRPr/>
            </a:pPr>
            <a:fld id="{530FC907-0D0D-429A-9DF3-5320CD2779CE}" type="slidenum">
              <a:rPr lang="en-US" sz="1200" b="0">
                <a:latin typeface="Times New Roman" pitchFamily="18" charset="0"/>
                <a:ea typeface="ＭＳ Ｐゴシック" pitchFamily="-112" charset="-128"/>
              </a:rPr>
              <a:pPr algn="r">
                <a:defRPr/>
              </a:pPr>
              <a:t>4</a:t>
            </a:fld>
            <a:endParaRPr lang="en-US" sz="1200" b="0">
              <a:latin typeface="Times New Roman" pitchFamily="18" charset="0"/>
              <a:ea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73513" y="8831263"/>
            <a:ext cx="3036887" cy="465137"/>
          </a:xfrm>
          <a:prstGeom prst="rect">
            <a:avLst/>
          </a:prstGeom>
          <a:noFill/>
          <a:ln>
            <a:miter lim="800000"/>
            <a:headEnd/>
            <a:tailEnd/>
          </a:ln>
        </p:spPr>
        <p:txBody>
          <a:bodyPr anchor="b"/>
          <a:lstStyle/>
          <a:p>
            <a:pPr algn="r">
              <a:defRPr/>
            </a:pPr>
            <a:fld id="{980C839B-A4A9-449B-A0E6-A2643C3ED6E0}" type="slidenum">
              <a:rPr lang="en-US" sz="1200" b="0">
                <a:latin typeface="Times New Roman" pitchFamily="18" charset="0"/>
                <a:ea typeface="ＭＳ Ｐゴシック" pitchFamily="-112" charset="-128"/>
              </a:rPr>
              <a:pPr algn="r">
                <a:defRPr/>
              </a:pPr>
              <a:t>5</a:t>
            </a:fld>
            <a:endParaRPr lang="en-US" sz="1200" b="0">
              <a:latin typeface="Times New Roman" pitchFamily="18" charset="0"/>
              <a:ea typeface="ＭＳ Ｐゴシック" pitchFamily="-112" charset="-128"/>
            </a:endParaRPr>
          </a:p>
        </p:txBody>
      </p:sp>
      <p:sp>
        <p:nvSpPr>
          <p:cNvPr id="251907" name="Rectangle 1026"/>
          <p:cNvSpPr>
            <a:spLocks noGrp="1" noRot="1" noChangeAspect="1" noChangeArrowheads="1" noTextEdit="1"/>
          </p:cNvSpPr>
          <p:nvPr>
            <p:ph type="sldImg"/>
          </p:nvPr>
        </p:nvSpPr>
        <p:spPr>
          <a:ln/>
        </p:spPr>
      </p:sp>
      <p:sp>
        <p:nvSpPr>
          <p:cNvPr id="251908" name="Rectangle 1027"/>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هيا ننطلق – اعرف نفسك</a:t>
            </a:r>
          </a:p>
          <a:p>
            <a:pPr algn="r" rtl="1"/>
            <a:r>
              <a:rPr lang="ar-SA" sz="1000" dirty="0" smtClean="0">
                <a:latin typeface="Times New Roman" pitchFamily="18" charset="0"/>
                <a:ea typeface="ＭＳ Ｐゴシック" charset="-128"/>
              </a:rPr>
              <a:t>لنتحدث أولا عن الخطوة </a:t>
            </a:r>
            <a:r>
              <a:rPr lang="ar-SA" sz="1000" dirty="0" err="1" smtClean="0">
                <a:latin typeface="Times New Roman" pitchFamily="18" charset="0"/>
                <a:ea typeface="ＭＳ Ｐゴシック" charset="-128"/>
              </a:rPr>
              <a:t>الأولى.</a:t>
            </a:r>
            <a:r>
              <a:rPr lang="ar-SA" sz="1000" dirty="0" smtClean="0">
                <a:latin typeface="Times New Roman" pitchFamily="18" charset="0"/>
                <a:ea typeface="ＭＳ Ｐゴシック" charset="-128"/>
              </a:rPr>
              <a:t> </a:t>
            </a:r>
            <a:r>
              <a:rPr lang="ar-SA" sz="1000" dirty="0" err="1" smtClean="0">
                <a:latin typeface="Times New Roman" pitchFamily="18" charset="0"/>
                <a:ea typeface="ＭＳ Ｐゴシック" charset="-128"/>
              </a:rPr>
              <a:t>فالانطلاقة </a:t>
            </a:r>
            <a:r>
              <a:rPr lang="ar-SA" sz="1000" dirty="0" smtClean="0">
                <a:latin typeface="Times New Roman" pitchFamily="18" charset="0"/>
                <a:ea typeface="ＭＳ Ｐゴシック" charset="-128"/>
              </a:rPr>
              <a:t>(الخطوة الأولى) يمكن أن تكون في أغلب الأحيان أصعب خطوة في أي </a:t>
            </a:r>
            <a:r>
              <a:rPr lang="ar-SA" sz="1000" dirty="0" err="1" smtClean="0">
                <a:latin typeface="Times New Roman" pitchFamily="18" charset="0"/>
                <a:ea typeface="ＭＳ Ｐゴシック" charset="-128"/>
              </a:rPr>
              <a:t>مهمة.</a:t>
            </a:r>
            <a:r>
              <a:rPr lang="ar-SA" sz="1000" dirty="0" smtClean="0">
                <a:latin typeface="Times New Roman" pitchFamily="18" charset="0"/>
                <a:ea typeface="ＭＳ Ｐゴシック" charset="-128"/>
              </a:rPr>
              <a:t> هل فكرت يوما بأهدافك في حياتك المهنية أو أين تريد أن </a:t>
            </a:r>
            <a:r>
              <a:rPr lang="ar-SA" sz="1000" dirty="0" err="1" smtClean="0">
                <a:latin typeface="Times New Roman" pitchFamily="18" charset="0"/>
                <a:ea typeface="ＭＳ Ｐゴシック" charset="-128"/>
              </a:rPr>
              <a:t>تعمل؟</a:t>
            </a:r>
            <a:r>
              <a:rPr lang="ar-SA" sz="1000" dirty="0" smtClean="0">
                <a:latin typeface="Times New Roman" pitchFamily="18" charset="0"/>
                <a:ea typeface="ＭＳ Ｐゴシック" charset="-128"/>
              </a:rPr>
              <a:t> فالبحث الجيد عن عمل يتبع</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خطة.</a:t>
            </a:r>
            <a:r>
              <a:rPr lang="ar-SA" sz="1000" baseline="0" dirty="0" smtClean="0">
                <a:latin typeface="Times New Roman" pitchFamily="18" charset="0"/>
                <a:ea typeface="ＭＳ Ｐゴシック" charset="-128"/>
              </a:rPr>
              <a:t> عندما تعرف المهارات التي تريد أن تستغلها وما الذي تحبه وما الذي لا تحب القيام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وكذلك نوع ا لعمل الذي تريد القيام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ونوع البيئة التي ترغب العمل فيها فإنك تكون حصيلة من  المعلومات  المهمة التي تساعدك في ترتيب عملية البحث عن </a:t>
            </a:r>
            <a:r>
              <a:rPr lang="ar-SA" sz="1000" baseline="0" dirty="0" err="1" smtClean="0">
                <a:latin typeface="Times New Roman" pitchFamily="18" charset="0"/>
                <a:ea typeface="ＭＳ Ｐゴシック" charset="-128"/>
              </a:rPr>
              <a:t>وظيفة.</a:t>
            </a:r>
            <a:r>
              <a:rPr lang="ar-SA" sz="1000" baseline="0" dirty="0" smtClean="0">
                <a:latin typeface="Times New Roman" pitchFamily="18" charset="0"/>
                <a:ea typeface="ＭＳ Ｐゴシック" charset="-128"/>
              </a:rPr>
              <a:t> إذا كان هدفك الأسمى هو أن ت ستقر في عمل تحبه وتكون سعيدا فيه، يكون من الأفضل أن تضع أهدافك من  البحث عن عمل في مرحلة مبكرة من هذه العملية.</a:t>
            </a:r>
            <a:endParaRPr lang="en-US" sz="1000" dirty="0" smtClean="0">
              <a:latin typeface="Times New Roman" pitchFamily="18" charset="0"/>
              <a:ea typeface="ＭＳ Ｐゴシック" charset="-128"/>
            </a:endParaRPr>
          </a:p>
          <a:p>
            <a:pPr algn="r" rtl="1"/>
            <a:r>
              <a:rPr lang="ar-SA" sz="1000" b="1" dirty="0" smtClean="0">
                <a:latin typeface="Times New Roman" pitchFamily="18" charset="0"/>
                <a:ea typeface="ＭＳ Ｐゴシック" charset="-128"/>
              </a:rPr>
              <a:t>تمرين الوظيفة المثالية</a:t>
            </a:r>
            <a:r>
              <a:rPr lang="ar-SA" sz="1000" b="1" baseline="0" dirty="0" smtClean="0">
                <a:latin typeface="Times New Roman" pitchFamily="18" charset="0"/>
                <a:ea typeface="ＭＳ Ｐゴシック" charset="-128"/>
              </a:rPr>
              <a:t> </a:t>
            </a:r>
            <a:r>
              <a:rPr lang="ar-SA" sz="1000" b="0" baseline="0" dirty="0" smtClean="0">
                <a:latin typeface="Times New Roman" pitchFamily="18" charset="0"/>
                <a:ea typeface="ＭＳ Ｐゴシック" charset="-128"/>
              </a:rPr>
              <a:t>يساعدك على تعريف الصفات التي تبحث عنها في الوظيفة المثالية بالنسبة لك – حيث يساعدك التمرين على أن تتعرف على نفسك بشكل أفضل إذا لم تكن تبحث حاليا عن وظيفة فإن هذا التمرين يساعدك في التوصل إلى هدف في الوضع الحالي  الذي تعيشه. المفتاح هنا هو أن تغطي كافة  الأمور المهمة بالنسبة لك مثل بيئة العمل وأسلوب الإدارة </a:t>
            </a:r>
            <a:r>
              <a:rPr lang="ar-SA" sz="1000" b="0" baseline="0" dirty="0" err="1" smtClean="0">
                <a:latin typeface="Times New Roman" pitchFamily="18" charset="0"/>
                <a:ea typeface="ＭＳ Ｐゴシック" charset="-128"/>
              </a:rPr>
              <a:t>وغيرها.</a:t>
            </a:r>
            <a:r>
              <a:rPr lang="ar-SA" sz="1000" b="0" baseline="0" dirty="0" smtClean="0">
                <a:latin typeface="Times New Roman" pitchFamily="18" charset="0"/>
                <a:ea typeface="ＭＳ Ｐゴシック" charset="-128"/>
              </a:rPr>
              <a:t> الفقرة التي أصف </a:t>
            </a:r>
            <a:r>
              <a:rPr lang="ar-SA" sz="1000" b="0" baseline="0" dirty="0" err="1" smtClean="0">
                <a:latin typeface="Times New Roman" pitchFamily="18" charset="0"/>
                <a:ea typeface="ＭＳ Ｐゴシック" charset="-128"/>
              </a:rPr>
              <a:t>بها</a:t>
            </a:r>
            <a:r>
              <a:rPr lang="ar-SA" sz="1000" b="0" baseline="0" dirty="0" smtClean="0">
                <a:latin typeface="Times New Roman" pitchFamily="18" charset="0"/>
                <a:ea typeface="ＭＳ Ｐゴシック" charset="-128"/>
              </a:rPr>
              <a:t> الوظيفة المثالية بالنسبة له قد تكون على هذه </a:t>
            </a:r>
            <a:r>
              <a:rPr lang="ar-SA" sz="1000" b="0" baseline="0" dirty="0" err="1" smtClean="0">
                <a:latin typeface="Times New Roman" pitchFamily="18" charset="0"/>
                <a:ea typeface="ＭＳ Ｐゴシック" charset="-128"/>
              </a:rPr>
              <a:t>الشاكلة </a:t>
            </a:r>
            <a:r>
              <a:rPr lang="ar-SA" sz="1000" b="0" baseline="0" dirty="0" smtClean="0">
                <a:latin typeface="Times New Roman" pitchFamily="18" charset="0"/>
                <a:ea typeface="ＭＳ Ｐゴシック" charset="-128"/>
              </a:rPr>
              <a:t>[”لقد حلمت بالعمل في </a:t>
            </a:r>
            <a:r>
              <a:rPr lang="ar-SA" sz="1000" b="0" baseline="0" dirty="0" err="1" smtClean="0">
                <a:latin typeface="Times New Roman" pitchFamily="18" charset="0"/>
                <a:ea typeface="ＭＳ Ｐゴシック" charset="-128"/>
              </a:rPr>
              <a:t>أستراليا.</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واود</a:t>
            </a:r>
            <a:r>
              <a:rPr lang="ar-SA" sz="1000" b="0" baseline="0" dirty="0" smtClean="0">
                <a:latin typeface="Times New Roman" pitchFamily="18" charset="0"/>
                <a:ea typeface="ＭＳ Ｐゴシック" charset="-128"/>
              </a:rPr>
              <a:t> أن أعيش في المدينة وأفضل العمارات </a:t>
            </a:r>
            <a:r>
              <a:rPr lang="ar-SA" sz="1000" b="0" baseline="0" dirty="0" err="1" smtClean="0">
                <a:latin typeface="Times New Roman" pitchFamily="18" charset="0"/>
                <a:ea typeface="ＭＳ Ｐゴシック" charset="-128"/>
              </a:rPr>
              <a:t>العالية.</a:t>
            </a:r>
            <a:r>
              <a:rPr lang="ar-SA" sz="1000" b="0" baseline="0" dirty="0" smtClean="0">
                <a:latin typeface="Times New Roman" pitchFamily="18" charset="0"/>
                <a:ea typeface="ＭＳ Ｐゴシック" charset="-128"/>
              </a:rPr>
              <a:t> أحب أن يكون لدي مكتب مع </a:t>
            </a:r>
            <a:r>
              <a:rPr lang="ar-SA" sz="1000" b="0" baseline="0" dirty="0" err="1" smtClean="0">
                <a:latin typeface="Times New Roman" pitchFamily="18" charset="0"/>
                <a:ea typeface="ＭＳ Ｐゴシック" charset="-128"/>
              </a:rPr>
              <a:t>إطلالة.</a:t>
            </a:r>
            <a:r>
              <a:rPr lang="ar-SA" sz="1000" b="0" baseline="0" dirty="0" smtClean="0">
                <a:latin typeface="Times New Roman" pitchFamily="18" charset="0"/>
                <a:ea typeface="ＭＳ Ｐゴシック" charset="-128"/>
              </a:rPr>
              <a:t> وأريد رئيسا أو مشرفا يقدر مهاراتي الشخصية وقدراتي على استخدام آخر ما تم التوصل إليه في مجال معالجة النصوص وبرامج العرض على </a:t>
            </a:r>
            <a:r>
              <a:rPr lang="ar-SA" sz="1000" b="0" baseline="0" dirty="0" err="1" smtClean="0">
                <a:latin typeface="Times New Roman" pitchFamily="18" charset="0"/>
                <a:ea typeface="ＭＳ Ｐゴシック" charset="-128"/>
              </a:rPr>
              <a:t>الحاسوب.</a:t>
            </a:r>
            <a:r>
              <a:rPr lang="ar-SA" sz="1000" b="0" baseline="0" dirty="0" smtClean="0">
                <a:latin typeface="Times New Roman" pitchFamily="18" charset="0"/>
                <a:ea typeface="ＭＳ Ｐゴシック" charset="-128"/>
              </a:rPr>
              <a:t> أريد أن أرتدي ملابس أنيقة للعمل وأن أشعر </a:t>
            </a:r>
            <a:r>
              <a:rPr lang="ar-SA" sz="1000" b="0" baseline="0" dirty="0" err="1" smtClean="0">
                <a:latin typeface="Times New Roman" pitchFamily="18" charset="0"/>
                <a:ea typeface="ＭＳ Ｐゴシック" charset="-128"/>
              </a:rPr>
              <a:t>بالراحية</a:t>
            </a:r>
            <a:r>
              <a:rPr lang="ar-SA" sz="1000" b="0" baseline="0" dirty="0" smtClean="0">
                <a:latin typeface="Times New Roman" pitchFamily="18" charset="0"/>
                <a:ea typeface="ＭＳ Ｐゴシック" charset="-128"/>
              </a:rPr>
              <a:t> في بيئة </a:t>
            </a:r>
            <a:r>
              <a:rPr lang="ar-SA" sz="1000" b="0" baseline="0" dirty="0" err="1" smtClean="0">
                <a:latin typeface="Times New Roman" pitchFamily="18" charset="0"/>
                <a:ea typeface="ＭＳ Ｐゴシック" charset="-128"/>
              </a:rPr>
              <a:t>العمل.“</a:t>
            </a:r>
            <a:r>
              <a:rPr lang="ar-SA" sz="1000" b="0" baseline="0" dirty="0" smtClean="0">
                <a:latin typeface="Times New Roman" pitchFamily="18" charset="0"/>
                <a:ea typeface="ＭＳ Ｐゴシック" charset="-128"/>
              </a:rPr>
              <a:t>] هل تحمل هذه العبارة معنى </a:t>
            </a:r>
            <a:r>
              <a:rPr lang="ar-SA" sz="1000" b="0" baseline="0" dirty="0" err="1" smtClean="0">
                <a:latin typeface="Times New Roman" pitchFamily="18" charset="0"/>
                <a:ea typeface="ＭＳ Ｐゴシック" charset="-128"/>
              </a:rPr>
              <a:t>للججميع؟</a:t>
            </a:r>
            <a:r>
              <a:rPr lang="ar-SA" sz="1000" b="0" baseline="0" dirty="0" smtClean="0">
                <a:latin typeface="Times New Roman" pitchFamily="18" charset="0"/>
                <a:ea typeface="ＭＳ Ｐゴシック" charset="-128"/>
              </a:rPr>
              <a:t> عندما تكون قد وضعت </a:t>
            </a:r>
            <a:r>
              <a:rPr lang="ar-SA" sz="1000" b="0" baseline="0" dirty="0" err="1" smtClean="0">
                <a:latin typeface="Times New Roman" pitchFamily="18" charset="0"/>
                <a:ea typeface="ＭＳ Ｐゴシック" charset="-128"/>
              </a:rPr>
              <a:t>وصف </a:t>
            </a:r>
            <a:r>
              <a:rPr lang="ar-SA" sz="1000" b="0" baseline="0" dirty="0" smtClean="0">
                <a:latin typeface="Times New Roman" pitchFamily="18" charset="0"/>
                <a:ea typeface="ＭＳ Ｐゴシック" charset="-128"/>
              </a:rPr>
              <a:t>”العمل المثالي“، اجعل النص متاحا </a:t>
            </a:r>
            <a:r>
              <a:rPr lang="ar-SA" sz="1000" b="0" baseline="0" dirty="0" err="1" smtClean="0">
                <a:latin typeface="Times New Roman" pitchFamily="18" charset="0"/>
                <a:ea typeface="ＭＳ Ｐゴシック" charset="-128"/>
              </a:rPr>
              <a:t>للاستخدام.</a:t>
            </a:r>
            <a:r>
              <a:rPr lang="ar-SA" sz="1000" b="0" baseline="0" dirty="0" smtClean="0">
                <a:latin typeface="Times New Roman" pitchFamily="18" charset="0"/>
                <a:ea typeface="ＭＳ Ｐゴシック" charset="-128"/>
              </a:rPr>
              <a:t> ارجع لهذه الفقرة يوميا أثناء بحثك عن عمل لتساعدك على التركيز</a:t>
            </a:r>
            <a:endParaRPr lang="en-US" sz="1000" b="1" dirty="0" smtClean="0">
              <a:latin typeface="Times New Roman" pitchFamily="18" charset="0"/>
              <a:ea typeface="ＭＳ Ｐゴシック" charset="-128"/>
            </a:endParaRPr>
          </a:p>
          <a:p>
            <a:endParaRPr lang="en-US" sz="1000" b="1"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تمرين اختياري: وصف الوظيفة المثالية</a:t>
            </a:r>
            <a:r>
              <a:rPr lang="ar-SA" sz="1000" baseline="0" dirty="0" smtClean="0">
                <a:latin typeface="Times New Roman" pitchFamily="18" charset="0"/>
                <a:ea typeface="ＭＳ Ｐゴシック" charset="-128"/>
              </a:rPr>
              <a:t> بالنسبة لك</a:t>
            </a:r>
          </a:p>
          <a:p>
            <a:pPr algn="r" rtl="1"/>
            <a:r>
              <a:rPr lang="ar-SA" sz="1000" baseline="0" dirty="0" smtClean="0">
                <a:latin typeface="Times New Roman" pitchFamily="18" charset="0"/>
                <a:ea typeface="ＭＳ Ｐゴシック" charset="-128"/>
              </a:rPr>
              <a:t>خذ الدقائق الخمس أو العشر  التالية لكتابة بعض العبارات عن الوظيفة المثالية بالنسبة </a:t>
            </a:r>
            <a:r>
              <a:rPr lang="ar-SA" sz="1000" baseline="0" dirty="0" err="1" smtClean="0">
                <a:latin typeface="Times New Roman" pitchFamily="18" charset="0"/>
                <a:ea typeface="ＭＳ Ｐゴシック" charset="-128"/>
              </a:rPr>
              <a:t>لك.</a:t>
            </a:r>
            <a:r>
              <a:rPr lang="ar-SA" sz="1000" baseline="0" dirty="0" smtClean="0">
                <a:latin typeface="Times New Roman" pitchFamily="18" charset="0"/>
                <a:ea typeface="ＭＳ Ｐゴシック" charset="-128"/>
              </a:rPr>
              <a:t> الأمثلة التي </a:t>
            </a:r>
            <a:r>
              <a:rPr lang="ar-SA" sz="1000" baseline="0" dirty="0" err="1" smtClean="0">
                <a:latin typeface="Times New Roman" pitchFamily="18" charset="0"/>
                <a:ea typeface="ＭＳ Ｐゴシック" charset="-128"/>
              </a:rPr>
              <a:t>ناقشناها</a:t>
            </a:r>
            <a:r>
              <a:rPr lang="ar-SA" sz="1000" baseline="0" dirty="0" smtClean="0">
                <a:latin typeface="Times New Roman" pitchFamily="18" charset="0"/>
                <a:ea typeface="ＭＳ Ｐゴシック" charset="-128"/>
              </a:rPr>
              <a:t> سوف تمدك ببعض </a:t>
            </a:r>
            <a:r>
              <a:rPr lang="ar-SA" sz="1000" baseline="0" dirty="0" err="1" smtClean="0">
                <a:latin typeface="Times New Roman" pitchFamily="18" charset="0"/>
                <a:ea typeface="ＭＳ Ｐゴシック" charset="-128"/>
              </a:rPr>
              <a:t>الإفكار</a:t>
            </a:r>
            <a:r>
              <a:rPr lang="ar-SA" sz="1000" baseline="0" dirty="0" smtClean="0">
                <a:latin typeface="Times New Roman" pitchFamily="18" charset="0"/>
                <a:ea typeface="ＭＳ Ｐゴシック" charset="-128"/>
              </a:rPr>
              <a:t> حول المواضيع التي يمكن إدخالها في هذا </a:t>
            </a:r>
            <a:r>
              <a:rPr lang="ar-SA" sz="1000" baseline="0" dirty="0" err="1" smtClean="0">
                <a:latin typeface="Times New Roman" pitchFamily="18" charset="0"/>
                <a:ea typeface="ＭＳ Ｐゴシック" charset="-128"/>
              </a:rPr>
              <a:t>الوصف.</a:t>
            </a:r>
            <a:r>
              <a:rPr lang="ar-SA" sz="1000" baseline="0" dirty="0" smtClean="0">
                <a:latin typeface="Times New Roman" pitchFamily="18" charset="0"/>
                <a:ea typeface="ＭＳ Ｐゴシック" charset="-128"/>
              </a:rPr>
              <a:t> سوف نعرض أمثلة على  المجموعة بعد التمرين.</a:t>
            </a:r>
            <a:r>
              <a:rPr lang="en-US" sz="1000" dirty="0" smtClean="0">
                <a:latin typeface="Times New Roman" pitchFamily="18" charset="0"/>
                <a:ea typeface="ＭＳ Ｐゴシック" charset="-128"/>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267267" name="Rectangle 3"/>
          <p:cNvSpPr>
            <a:spLocks noGrp="1" noChangeArrowheads="1"/>
          </p:cNvSpPr>
          <p:nvPr>
            <p:ph type="body" idx="1"/>
          </p:nvPr>
        </p:nvSpPr>
        <p:spPr>
          <a:xfrm>
            <a:off x="933450" y="4441825"/>
            <a:ext cx="5143500" cy="4130675"/>
          </a:xfrm>
          <a:noFill/>
          <a:ln/>
        </p:spPr>
        <p:txBody>
          <a:bodyPr lIns="93554" tIns="46778" rIns="93554" bIns="46778"/>
          <a:lstStyle/>
          <a:p>
            <a:pPr algn="r" rtl="1">
              <a:lnSpc>
                <a:spcPct val="90000"/>
              </a:lnSpc>
            </a:pPr>
            <a:r>
              <a:rPr lang="ar-SA" sz="1000" dirty="0" smtClean="0">
                <a:latin typeface="Times New Roman" pitchFamily="18" charset="0"/>
                <a:ea typeface="ＭＳ Ｐゴシック" charset="-128"/>
              </a:rPr>
              <a:t>أين وصلت في مسيرتك المهنية؟</a:t>
            </a:r>
          </a:p>
          <a:p>
            <a:pPr algn="r" rtl="1">
              <a:lnSpc>
                <a:spcPct val="90000"/>
              </a:lnSpc>
            </a:pPr>
            <a:r>
              <a:rPr lang="ar-SA" sz="1000" dirty="0" smtClean="0">
                <a:latin typeface="Times New Roman" pitchFamily="18" charset="0"/>
                <a:ea typeface="ＭＳ Ｐゴシック" charset="-128"/>
              </a:rPr>
              <a:t>أمر مهم في تصميم استراتيجيتك الخاصة في  البحث عن عمل هي أن تقرر ما هو الذي تريد أن تعمل من أجله </a:t>
            </a:r>
            <a:r>
              <a:rPr lang="ar-SA" sz="1000" dirty="0" err="1" smtClean="0">
                <a:latin typeface="Times New Roman" pitchFamily="18" charset="0"/>
                <a:ea typeface="ＭＳ Ｐゴシック" charset="-128"/>
              </a:rPr>
              <a:t>بالتحديد </a:t>
            </a:r>
            <a:r>
              <a:rPr lang="ar-SA" sz="1000" dirty="0" smtClean="0">
                <a:latin typeface="Times New Roman" pitchFamily="18" charset="0"/>
                <a:ea typeface="ＭＳ Ｐゴシック" charset="-128"/>
              </a:rPr>
              <a:t>– سواء كان ذلك الآن أو على  المدى </a:t>
            </a:r>
            <a:r>
              <a:rPr lang="ar-SA" sz="1000" dirty="0" err="1" smtClean="0">
                <a:latin typeface="Times New Roman" pitchFamily="18" charset="0"/>
                <a:ea typeface="ＭＳ Ｐゴシック" charset="-128"/>
              </a:rPr>
              <a:t>البعيد.</a:t>
            </a:r>
            <a:r>
              <a:rPr lang="ar-SA" sz="1000" dirty="0" smtClean="0">
                <a:latin typeface="Times New Roman" pitchFamily="18" charset="0"/>
                <a:ea typeface="ＭＳ Ｐゴシック" charset="-128"/>
              </a:rPr>
              <a:t> الأشخاص الذين يختارون تغيير المسارات أو يكونون في مراحل مختلفة من المسار نفسه تكون لديهم احتياجات وتوقعات مختلفة من عملهم.</a:t>
            </a:r>
          </a:p>
          <a:p>
            <a:pPr algn="r" rtl="1">
              <a:lnSpc>
                <a:spcPct val="90000"/>
              </a:lnSpc>
            </a:pPr>
            <a:endParaRPr lang="en-US" sz="1000" dirty="0" smtClean="0">
              <a:latin typeface="Times New Roman" pitchFamily="18" charset="0"/>
              <a:ea typeface="ＭＳ Ｐゴシック" charset="-128"/>
            </a:endParaRPr>
          </a:p>
          <a:p>
            <a:pPr algn="r" rtl="1">
              <a:lnSpc>
                <a:spcPct val="90000"/>
              </a:lnSpc>
            </a:pPr>
            <a:r>
              <a:rPr lang="ar-SA" sz="1000" dirty="0" smtClean="0">
                <a:latin typeface="Times New Roman" pitchFamily="18" charset="0"/>
                <a:ea typeface="ＭＳ Ｐゴシック" charset="-128"/>
              </a:rPr>
              <a:t>لقد تم تصميم ورشة العمل مع التركيز على  مساعدة الأفراد على التوجه نحو عمل موجه نحو تكوين مسيرة</a:t>
            </a:r>
            <a:r>
              <a:rPr lang="ar-SA" sz="1000" baseline="0" dirty="0" smtClean="0">
                <a:latin typeface="Times New Roman" pitchFamily="18" charset="0"/>
                <a:ea typeface="ＭＳ Ｐゴシック" charset="-128"/>
              </a:rPr>
              <a:t> مهنية مع شركة أو مع مؤسسة. ولكنهم يعلمهم التقنيات المحورية والدروس الأساسية التي يمكن تطبيقها على مجموعة موسعة من عمليات البحث عن عمل في ظل ظروف متباينة وفي العديد من المجالات  </a:t>
            </a:r>
            <a:r>
              <a:rPr lang="ar-SA" sz="1000" baseline="0" dirty="0" err="1" smtClean="0">
                <a:latin typeface="Times New Roman" pitchFamily="18" charset="0"/>
                <a:ea typeface="ＭＳ Ｐゴシック" charset="-128"/>
              </a:rPr>
              <a:t>المختلفة.</a:t>
            </a:r>
            <a:r>
              <a:rPr lang="ar-SA" sz="1000" baseline="0" dirty="0" smtClean="0">
                <a:latin typeface="Times New Roman" pitchFamily="18" charset="0"/>
                <a:ea typeface="ＭＳ Ｐゴシック" charset="-128"/>
              </a:rPr>
              <a:t> النقطة الرئيسية عند تصميم استراتيجية خاصة بالبحث عن عمل هي أن يكون لديك وضوح بالرؤية حول الدافع الذي يوجهك في البحث عن عمل وحول المقايضات والخيارات التي سوف تتخذها نتيجة لذلك.</a:t>
            </a:r>
            <a:endParaRPr lang="en-US" sz="1000" dirty="0" smtClean="0">
              <a:latin typeface="Times New Roman" pitchFamily="18" charset="0"/>
              <a:ea typeface="ＭＳ Ｐゴシック" charset="-128"/>
            </a:endParaRPr>
          </a:p>
          <a:p>
            <a:pPr>
              <a:lnSpc>
                <a:spcPct val="90000"/>
              </a:lnSpc>
            </a:pPr>
            <a:endParaRPr lang="en-US" sz="1000" dirty="0" smtClean="0">
              <a:latin typeface="Times New Roman" pitchFamily="18" charset="0"/>
              <a:ea typeface="ＭＳ Ｐゴシック" charset="-128"/>
            </a:endParaRPr>
          </a:p>
          <a:p>
            <a:pPr algn="r" rtl="1">
              <a:lnSpc>
                <a:spcPct val="90000"/>
              </a:lnSpc>
            </a:pPr>
            <a:r>
              <a:rPr lang="ar-SA" sz="1000" dirty="0" smtClean="0">
                <a:latin typeface="Times New Roman" pitchFamily="18" charset="0"/>
                <a:ea typeface="ＭＳ Ｐゴシック" charset="-128"/>
              </a:rPr>
              <a:t>ربما تكون</a:t>
            </a:r>
            <a:r>
              <a:rPr lang="ar-SA" sz="1000" baseline="0" dirty="0" smtClean="0">
                <a:latin typeface="Times New Roman" pitchFamily="18" charset="0"/>
                <a:ea typeface="ＭＳ Ｐゴシック" charset="-128"/>
              </a:rPr>
              <a:t> ملتحقا بدراسة لمواصلة تعليمك العالي أو للحصول على درجة عملية أعلى. فمن جهة تكون  تسعى لتأمين عمل أو محل للتمرين يوضح لك الرؤية حول المهنة التي سوف تخطو فيها في </a:t>
            </a:r>
            <a:r>
              <a:rPr lang="ar-SA" sz="1000" baseline="0" dirty="0" err="1" smtClean="0">
                <a:latin typeface="Times New Roman" pitchFamily="18" charset="0"/>
                <a:ea typeface="ＭＳ Ｐゴシック" charset="-128"/>
              </a:rPr>
              <a:t>المستقبل </a:t>
            </a:r>
            <a:r>
              <a:rPr lang="ar-SA" sz="1000" baseline="0" dirty="0" smtClean="0">
                <a:latin typeface="Times New Roman" pitchFamily="18" charset="0"/>
                <a:ea typeface="ＭＳ Ｐゴシック" charset="-128"/>
              </a:rPr>
              <a:t>– كأن تكون مثلا مساعد في مكتب </a:t>
            </a:r>
            <a:r>
              <a:rPr lang="ar-SA" sz="1000" baseline="0" dirty="0" err="1" smtClean="0">
                <a:latin typeface="Times New Roman" pitchFamily="18" charset="0"/>
                <a:ea typeface="ＭＳ Ｐゴシック" charset="-128"/>
              </a:rPr>
              <a:t>قانوني.</a:t>
            </a:r>
            <a:r>
              <a:rPr lang="ar-SA" sz="1000" baseline="0" dirty="0" smtClean="0">
                <a:latin typeface="Times New Roman" pitchFamily="18" charset="0"/>
                <a:ea typeface="ＭＳ Ｐゴシック" charset="-128"/>
              </a:rPr>
              <a:t> ومن ناحية أخرى قد تفكر أن تبحث عن عمل حاليا فقط ليؤمن لك تكاليف الفواتير  ولا يبعدك كثيرا عن </a:t>
            </a:r>
            <a:r>
              <a:rPr lang="ar-SA" sz="1000" baseline="0" dirty="0" err="1" smtClean="0">
                <a:latin typeface="Times New Roman" pitchFamily="18" charset="0"/>
                <a:ea typeface="ＭＳ Ｐゴシック" charset="-128"/>
              </a:rPr>
              <a:t>الدراسة.</a:t>
            </a:r>
            <a:r>
              <a:rPr lang="ar-SA" sz="1000" baseline="0" dirty="0" smtClean="0">
                <a:latin typeface="Times New Roman" pitchFamily="18" charset="0"/>
                <a:ea typeface="ＭＳ Ｐゴシック" charset="-128"/>
              </a:rPr>
              <a:t> إذا كنت تحصل على الدعم من مصادر أخرى، فقد تختار ألا تعمل على الإطلاق وفي هذه الحالة يكون تحصيلك العلمي هو الخطوة الحالية في مسيرتك المهنية. من  الخيارات  الشبيهة ما ينطبق على الأشخاص المشاركين في التدريبي المهني والذي يبحثون عن عمل ينسجم مع مساق التدريب بوقت جزئي.</a:t>
            </a:r>
            <a:endParaRPr lang="en-US" sz="1000" dirty="0" smtClean="0">
              <a:latin typeface="Times New Roman" pitchFamily="18" charset="0"/>
              <a:ea typeface="ＭＳ Ｐゴシック" charset="-128"/>
            </a:endParaRPr>
          </a:p>
          <a:p>
            <a:pPr>
              <a:lnSpc>
                <a:spcPct val="90000"/>
              </a:lnSpc>
            </a:pPr>
            <a:endParaRPr lang="en-US" sz="1000" dirty="0" smtClean="0">
              <a:latin typeface="Times New Roman" pitchFamily="18" charset="0"/>
              <a:ea typeface="ＭＳ Ｐゴシック" charset="-128"/>
            </a:endParaRPr>
          </a:p>
          <a:p>
            <a:pPr algn="r" rtl="1">
              <a:lnSpc>
                <a:spcPct val="90000"/>
              </a:lnSpc>
            </a:pPr>
            <a:r>
              <a:rPr lang="ar-SA" sz="1000" dirty="0" smtClean="0">
                <a:latin typeface="Times New Roman" pitchFamily="18" charset="0"/>
                <a:ea typeface="ＭＳ Ｐゴシック" charset="-128"/>
              </a:rPr>
              <a:t>ويظل هناك مجموعة من الشباب الراغبين في الاطلاع على جزء من العالم قبل</a:t>
            </a:r>
            <a:r>
              <a:rPr lang="ar-SA" sz="1000" baseline="0" dirty="0" smtClean="0">
                <a:latin typeface="Times New Roman" pitchFamily="18" charset="0"/>
                <a:ea typeface="ＭＳ Ｐゴシック" charset="-128"/>
              </a:rPr>
              <a:t> الانطلاق في العمل المهني. قد يرغبون في العمل في وظائف صغيرة في مواقع مؤقتة ويركزون على ادخار الأموال للسفر أو التركيز على أنواع العمل التي يكون السفر جزء منها.</a:t>
            </a:r>
            <a:endParaRPr lang="en-US" sz="1000" dirty="0" smtClean="0">
              <a:latin typeface="Times New Roman" pitchFamily="18" charset="0"/>
              <a:ea typeface="ＭＳ Ｐゴシック" charset="-128"/>
            </a:endParaRPr>
          </a:p>
          <a:p>
            <a:pPr>
              <a:lnSpc>
                <a:spcPct val="90000"/>
              </a:lnSpc>
            </a:pPr>
            <a:endParaRPr lang="en-US" sz="1000" dirty="0" smtClean="0">
              <a:latin typeface="Times New Roman" pitchFamily="18" charset="0"/>
              <a:ea typeface="ＭＳ Ｐゴシック" charset="-128"/>
            </a:endParaRPr>
          </a:p>
          <a:p>
            <a:pPr algn="r" rtl="1">
              <a:lnSpc>
                <a:spcPct val="90000"/>
              </a:lnSpc>
            </a:pPr>
            <a:r>
              <a:rPr lang="ar-SA" sz="1000" dirty="0" smtClean="0">
                <a:latin typeface="Times New Roman" pitchFamily="18" charset="0"/>
                <a:ea typeface="ＭＳ Ｐゴシック" charset="-128"/>
              </a:rPr>
              <a:t>قد تكون من الأشخاص الذين يفضلون إنشاء مشاريعهم الخاصة وقد ترغب في الانطلاق بمشروعك الخاص بك. من العناصر الرئيسية في هذه الورشة مثل فهم نفسيتك ودراسة سوق العمل ما ينطبق على هؤلاء</a:t>
            </a:r>
            <a:r>
              <a:rPr lang="ar-SA" sz="1000" baseline="0" dirty="0" smtClean="0">
                <a:latin typeface="Times New Roman" pitchFamily="18" charset="0"/>
                <a:ea typeface="ＭＳ Ｐゴシック" charset="-128"/>
              </a:rPr>
              <a:t> الشباب ذوي التفكير الريادي رغم وجود ندوات أخرى متخصصة أكثر بتطوير الشخصية الريادية والمهارات اللازمة للانطلاق بمشروعك </a:t>
            </a:r>
            <a:r>
              <a:rPr lang="ar-SA" sz="1000" baseline="0" dirty="0" err="1" smtClean="0">
                <a:latin typeface="Times New Roman" pitchFamily="18" charset="0"/>
                <a:ea typeface="ＭＳ Ｐゴシック" charset="-128"/>
              </a:rPr>
              <a:t>الخاص.</a:t>
            </a:r>
            <a:r>
              <a:rPr lang="ar-SA" sz="1000" baseline="0" dirty="0" smtClean="0">
                <a:latin typeface="Times New Roman" pitchFamily="18" charset="0"/>
                <a:ea typeface="ＭＳ Ｐゴシック" charset="-128"/>
              </a:rPr>
              <a:t> من جهة أخرى، قد تشعر بالحاجة لاكتساب الخبرة من خلال العمل لدى مؤسسة ما قبل الانطلاق بمشروعك الخاص.</a:t>
            </a:r>
            <a:endParaRPr lang="en-US" sz="1000" dirty="0"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73513" y="8831263"/>
            <a:ext cx="3036887" cy="465137"/>
          </a:xfrm>
          <a:prstGeom prst="rect">
            <a:avLst/>
          </a:prstGeom>
          <a:noFill/>
          <a:ln>
            <a:miter lim="800000"/>
            <a:headEnd/>
            <a:tailEnd/>
          </a:ln>
        </p:spPr>
        <p:txBody>
          <a:bodyPr anchor="b"/>
          <a:lstStyle/>
          <a:p>
            <a:pPr algn="r">
              <a:defRPr/>
            </a:pPr>
            <a:fld id="{D55D0EDC-1B76-4B45-9133-D214601E03E0}" type="slidenum">
              <a:rPr lang="en-US" sz="1200" b="0">
                <a:latin typeface="Times New Roman" pitchFamily="18" charset="0"/>
                <a:ea typeface="ＭＳ Ｐゴシック" pitchFamily="-112" charset="-128"/>
              </a:rPr>
              <a:pPr algn="r">
                <a:defRPr/>
              </a:pPr>
              <a:t>7</a:t>
            </a:fld>
            <a:endParaRPr lang="en-US" sz="1200" b="0">
              <a:latin typeface="Times New Roman" pitchFamily="18" charset="0"/>
              <a:ea typeface="ＭＳ Ｐゴシック" pitchFamily="-112" charset="-128"/>
            </a:endParaRPr>
          </a:p>
        </p:txBody>
      </p:sp>
      <p:sp>
        <p:nvSpPr>
          <p:cNvPr id="263171" name="Rectangle 1026"/>
          <p:cNvSpPr>
            <a:spLocks noGrp="1" noRot="1" noChangeAspect="1" noChangeArrowheads="1" noTextEdit="1"/>
          </p:cNvSpPr>
          <p:nvPr>
            <p:ph type="sldImg"/>
          </p:nvPr>
        </p:nvSpPr>
        <p:spPr>
          <a:ln/>
        </p:spPr>
      </p:sp>
      <p:sp>
        <p:nvSpPr>
          <p:cNvPr id="263172" name="Rectangle 1027"/>
          <p:cNvSpPr>
            <a:spLocks noGrp="1" noChangeArrowheads="1"/>
          </p:cNvSpPr>
          <p:nvPr>
            <p:ph type="body" idx="1"/>
          </p:nvPr>
        </p:nvSpPr>
        <p:spPr>
          <a:noFill/>
          <a:ln/>
        </p:spPr>
        <p:txBody>
          <a:bodyPr/>
          <a:lstStyle/>
          <a:p>
            <a:pPr algn="r" rtl="1" eaLnBrk="1" hangingPunct="1">
              <a:lnSpc>
                <a:spcPct val="90000"/>
              </a:lnSpc>
              <a:spcBef>
                <a:spcPct val="0"/>
              </a:spcBef>
            </a:pPr>
            <a:r>
              <a:rPr lang="ar-SA" sz="1000" b="1" dirty="0" smtClean="0">
                <a:latin typeface="Times New Roman" pitchFamily="18" charset="0"/>
                <a:ea typeface="ＭＳ Ｐゴシック" charset="-128"/>
              </a:rPr>
              <a:t>لماذا وكيف نقوم بالبحث</a:t>
            </a:r>
          </a:p>
          <a:p>
            <a:pPr algn="r" rtl="1" eaLnBrk="1" hangingPunct="1">
              <a:lnSpc>
                <a:spcPct val="90000"/>
              </a:lnSpc>
              <a:spcBef>
                <a:spcPct val="0"/>
              </a:spcBef>
            </a:pPr>
            <a:r>
              <a:rPr lang="ar-SA" sz="1000" b="0" dirty="0" smtClean="0">
                <a:latin typeface="Times New Roman" pitchFamily="18" charset="0"/>
                <a:ea typeface="ＭＳ Ｐゴシック" charset="-128"/>
              </a:rPr>
              <a:t>ثانيا، يلزمك أن تحصل على معلومات أكثر عن أنواع</a:t>
            </a:r>
            <a:r>
              <a:rPr lang="ar-SA" sz="1000" b="0" baseline="0" dirty="0" smtClean="0">
                <a:latin typeface="Times New Roman" pitchFamily="18" charset="0"/>
                <a:ea typeface="ＭＳ Ｐゴシック" charset="-128"/>
              </a:rPr>
              <a:t> الوظائف المرغوبة والمتوفرة بالفعل. يمكنك أن تقوم بالبحث المكتبي وعلى الإنترنت لتطلع أكثر على الوظائف الساخنة وعلى الشركات التمثيلية وعلى آخر تطورات  الصناعة[مجال العمل]، بما في ذلك تلك المتوفرة في منطقة سكنك. للأسف فإن مصادر البيانات الحكومية والخاصة المتعلقة بمختلف الصناعات[مجالات العمل] حول التوجهات الاقتصادية محدودة جدا؛ ومن جهة أخرى لديك فرصة استخدام شبكة علاقات الخاصة في عملية البحث. ما تتعلمه من خلال البحث يساعدك على اختيار استراتيجية محددة أكثر في بحثك عن عمل وعلى مواءمة أهدافك مع الفرص المتوفرة.</a:t>
            </a:r>
            <a:endParaRPr lang="en-GB" sz="1000" b="0" dirty="0" smtClean="0">
              <a:latin typeface="Times New Roman" pitchFamily="18" charset="0"/>
              <a:ea typeface="ＭＳ Ｐゴシック" charset="-128"/>
            </a:endParaRPr>
          </a:p>
          <a:p>
            <a:pPr eaLnBrk="1" hangingPunct="1">
              <a:lnSpc>
                <a:spcPct val="90000"/>
              </a:lnSpc>
              <a:spcBef>
                <a:spcPct val="0"/>
              </a:spcBef>
            </a:pPr>
            <a:endParaRPr lang="en-GB" sz="1000" b="1" dirty="0" smtClean="0">
              <a:latin typeface="Times New Roman" pitchFamily="18" charset="0"/>
              <a:ea typeface="ＭＳ Ｐゴシック" charset="-128"/>
            </a:endParaRPr>
          </a:p>
          <a:p>
            <a:pPr algn="r" rtl="1" eaLnBrk="1" hangingPunct="1">
              <a:lnSpc>
                <a:spcPct val="90000"/>
              </a:lnSpc>
              <a:spcBef>
                <a:spcPct val="0"/>
              </a:spcBef>
            </a:pPr>
            <a:r>
              <a:rPr lang="ar-SA" sz="1000" dirty="0" smtClean="0">
                <a:latin typeface="Times New Roman" pitchFamily="18" charset="0"/>
                <a:ea typeface="ＭＳ Ｐゴシック" charset="-128"/>
              </a:rPr>
              <a:t>تمرين اختياري:</a:t>
            </a:r>
          </a:p>
          <a:p>
            <a:pPr algn="r" rtl="1" eaLnBrk="1" hangingPunct="1">
              <a:lnSpc>
                <a:spcPct val="90000"/>
              </a:lnSpc>
              <a:spcBef>
                <a:spcPct val="0"/>
              </a:spcBef>
            </a:pPr>
            <a:r>
              <a:rPr lang="ar-SA" sz="1000" dirty="0" smtClean="0">
                <a:latin typeface="Times New Roman" pitchFamily="18" charset="0"/>
                <a:ea typeface="ＭＳ Ｐゴシック" charset="-128"/>
              </a:rPr>
              <a:t>ضع مع المجموعة رزمة من المواضيع التي قد يرغبون</a:t>
            </a:r>
            <a:r>
              <a:rPr lang="ar-SA" sz="1000" baseline="0" dirty="0" smtClean="0">
                <a:latin typeface="Times New Roman" pitchFamily="18" charset="0"/>
                <a:ea typeface="ＭＳ Ｐゴシック" charset="-128"/>
              </a:rPr>
              <a:t> في معرفتها عن شركات/ منظمات معينة. ضع هذه القائمة على لوح </a:t>
            </a:r>
            <a:r>
              <a:rPr lang="ar-SA" sz="5400" baseline="0" dirty="0" smtClean="0">
                <a:latin typeface="Times New Roman" pitchFamily="18" charset="0"/>
                <a:ea typeface="ＭＳ Ｐゴシック" charset="-128"/>
              </a:rPr>
              <a:t>قلاب</a:t>
            </a:r>
            <a:r>
              <a:rPr lang="ar-SA" sz="1000" baseline="0" dirty="0" smtClean="0">
                <a:latin typeface="Times New Roman" pitchFamily="18" charset="0"/>
                <a:ea typeface="ＭＳ Ｐゴシック" charset="-128"/>
              </a:rPr>
              <a:t>. وحاول أن تجد إجابات لما يلي:</a:t>
            </a:r>
            <a:endParaRPr lang="en-GB" sz="1000" dirty="0" smtClean="0">
              <a:latin typeface="Times New Roman" pitchFamily="18" charset="0"/>
              <a:ea typeface="ＭＳ Ｐゴシック" charset="-128"/>
            </a:endParaRPr>
          </a:p>
          <a:p>
            <a:pPr eaLnBrk="1" hangingPunct="1">
              <a:lnSpc>
                <a:spcPct val="90000"/>
              </a:lnSpc>
              <a:spcBef>
                <a:spcPct val="0"/>
              </a:spcBef>
            </a:pPr>
            <a:endParaRPr lang="en-GB" sz="1000" b="1" u="sng" dirty="0" smtClean="0">
              <a:latin typeface="Times New Roman" pitchFamily="18" charset="0"/>
              <a:ea typeface="ＭＳ Ｐゴシック" charset="-128"/>
            </a:endParaRPr>
          </a:p>
          <a:p>
            <a:pPr algn="r" rtl="1" eaLnBrk="1" hangingPunct="1">
              <a:lnSpc>
                <a:spcPct val="90000"/>
              </a:lnSpc>
              <a:spcBef>
                <a:spcPct val="0"/>
              </a:spcBef>
              <a:buFontTx/>
              <a:buChar char="•"/>
            </a:pPr>
            <a:r>
              <a:rPr lang="ar-SA" sz="1000" dirty="0" smtClean="0">
                <a:latin typeface="Times New Roman" pitchFamily="18" charset="0"/>
                <a:ea typeface="ＭＳ Ｐゴシック" charset="-128"/>
              </a:rPr>
              <a:t>من هم المنافسون؟</a:t>
            </a:r>
          </a:p>
          <a:p>
            <a:pPr algn="r" rtl="1" eaLnBrk="1" hangingPunct="1">
              <a:lnSpc>
                <a:spcPct val="90000"/>
              </a:lnSpc>
              <a:spcBef>
                <a:spcPct val="0"/>
              </a:spcBef>
              <a:buFont typeface="Arial" charset="0"/>
              <a:buChar char="•"/>
            </a:pPr>
            <a:r>
              <a:rPr lang="ar-SA" sz="1000" dirty="0" smtClean="0">
                <a:latin typeface="Times New Roman" pitchFamily="18" charset="0"/>
                <a:ea typeface="ＭＳ Ｐゴシック" charset="-128"/>
              </a:rPr>
              <a:t>هل كانت هناك </a:t>
            </a:r>
            <a:r>
              <a:rPr lang="ar-SA" sz="1000" b="1" u="sng" dirty="0" smtClean="0">
                <a:latin typeface="Times New Roman" pitchFamily="18" charset="0"/>
                <a:ea typeface="ＭＳ Ｐゴシック" charset="-128"/>
              </a:rPr>
              <a:t>تغيرات مؤخرا</a:t>
            </a:r>
            <a:r>
              <a:rPr lang="ar-SA" sz="1000" b="0" u="none" dirty="0" smtClean="0">
                <a:latin typeface="Times New Roman" pitchFamily="18" charset="0"/>
                <a:ea typeface="ＭＳ Ｐゴシック" charset="-128"/>
              </a:rPr>
              <a:t> في </a:t>
            </a:r>
            <a:r>
              <a:rPr lang="ar-SA" sz="1000" b="0" u="none" dirty="0" err="1" smtClean="0">
                <a:latin typeface="Times New Roman" pitchFamily="18" charset="0"/>
                <a:ea typeface="ＭＳ Ｐゴシック" charset="-128"/>
              </a:rPr>
              <a:t>المنظمة؟</a:t>
            </a:r>
            <a:endParaRPr lang="ar-SA" sz="1000" b="0" u="none" dirty="0" smtClean="0">
              <a:latin typeface="Times New Roman" pitchFamily="18" charset="0"/>
              <a:ea typeface="ＭＳ Ｐゴシック" charset="-128"/>
            </a:endParaRPr>
          </a:p>
          <a:p>
            <a:pPr algn="r" rtl="1" eaLnBrk="1" hangingPunct="1">
              <a:lnSpc>
                <a:spcPct val="90000"/>
              </a:lnSpc>
              <a:spcBef>
                <a:spcPct val="0"/>
              </a:spcBef>
              <a:buFont typeface="Arial" charset="0"/>
              <a:buChar char="•"/>
            </a:pPr>
            <a:r>
              <a:rPr lang="ar-SA" sz="1000" b="0" u="none" dirty="0" smtClean="0">
                <a:latin typeface="Times New Roman" pitchFamily="18" charset="0"/>
                <a:ea typeface="ＭＳ Ｐゴシック" charset="-128"/>
              </a:rPr>
              <a:t>هل تقوم الشركة بتقليل</a:t>
            </a:r>
            <a:r>
              <a:rPr lang="ar-SA" sz="1000" b="0" u="none" baseline="0" dirty="0" smtClean="0">
                <a:latin typeface="Times New Roman" pitchFamily="18" charset="0"/>
                <a:ea typeface="ＭＳ Ｐゴシック" charset="-128"/>
              </a:rPr>
              <a:t> عدد العاملين فيها أم أنها تعين في وظائف جديد؟ لماذا؟</a:t>
            </a:r>
          </a:p>
          <a:p>
            <a:pPr algn="r" rtl="1" eaLnBrk="1" hangingPunct="1">
              <a:lnSpc>
                <a:spcPct val="90000"/>
              </a:lnSpc>
              <a:spcBef>
                <a:spcPct val="0"/>
              </a:spcBef>
              <a:buFont typeface="Arial" charset="0"/>
              <a:buChar char="•"/>
            </a:pPr>
            <a:r>
              <a:rPr lang="ar-SA" sz="1000" b="0" u="none" baseline="0" dirty="0" smtClean="0">
                <a:latin typeface="Times New Roman" pitchFamily="18" charset="0"/>
                <a:ea typeface="ＭＳ Ｐゴシック" charset="-128"/>
              </a:rPr>
              <a:t>ما هي </a:t>
            </a:r>
            <a:r>
              <a:rPr lang="ar-SA" sz="1000" b="1" u="sng" baseline="0" dirty="0" smtClean="0">
                <a:latin typeface="Times New Roman" pitchFamily="18" charset="0"/>
                <a:ea typeface="ＭＳ Ｐゴシック" charset="-128"/>
              </a:rPr>
              <a:t>فرص التطور المهني</a:t>
            </a:r>
            <a:r>
              <a:rPr lang="ar-SA" sz="1000" b="0" u="none" baseline="0" dirty="0" smtClean="0">
                <a:latin typeface="Times New Roman" pitchFamily="18" charset="0"/>
                <a:ea typeface="ＭＳ Ｐゴシック" charset="-128"/>
              </a:rPr>
              <a:t> في </a:t>
            </a:r>
            <a:r>
              <a:rPr lang="ar-SA" sz="1000" b="0" u="none" baseline="0" dirty="0" err="1" smtClean="0">
                <a:latin typeface="Times New Roman" pitchFamily="18" charset="0"/>
                <a:ea typeface="ＭＳ Ｐゴシック" charset="-128"/>
              </a:rPr>
              <a:t>المنظمة؟</a:t>
            </a:r>
            <a:endParaRPr lang="ar-SA" sz="1000" b="0" u="none" baseline="0" dirty="0" smtClean="0">
              <a:latin typeface="Times New Roman" pitchFamily="18" charset="0"/>
              <a:ea typeface="ＭＳ Ｐゴシック" charset="-128"/>
            </a:endParaRPr>
          </a:p>
          <a:p>
            <a:pPr algn="r" rtl="1" eaLnBrk="1" hangingPunct="1">
              <a:lnSpc>
                <a:spcPct val="90000"/>
              </a:lnSpc>
              <a:spcBef>
                <a:spcPct val="0"/>
              </a:spcBef>
              <a:buFont typeface="Arial" charset="0"/>
              <a:buChar char="•"/>
            </a:pPr>
            <a:r>
              <a:rPr lang="ar-SA" sz="1000" b="0" u="none" baseline="0" dirty="0" smtClean="0">
                <a:latin typeface="Times New Roman" pitchFamily="18" charset="0"/>
                <a:ea typeface="ＭＳ Ｐゴシック" charset="-128"/>
              </a:rPr>
              <a:t>ما هي </a:t>
            </a:r>
            <a:r>
              <a:rPr lang="ar-SA" sz="1000" b="1" u="sng" baseline="0" dirty="0" smtClean="0">
                <a:latin typeface="Times New Roman" pitchFamily="18" charset="0"/>
                <a:ea typeface="ＭＳ Ｐゴシック" charset="-128"/>
              </a:rPr>
              <a:t>المسائل الحساسة </a:t>
            </a:r>
            <a:r>
              <a:rPr lang="ar-SA" sz="1000" b="0" u="none" baseline="0" dirty="0" smtClean="0">
                <a:latin typeface="Times New Roman" pitchFamily="18" charset="0"/>
                <a:ea typeface="ＭＳ Ｐゴシック" charset="-128"/>
              </a:rPr>
              <a:t>التي تواجهها هذه </a:t>
            </a:r>
            <a:r>
              <a:rPr lang="ar-SA" sz="1000" b="0" u="none" baseline="0" dirty="0" err="1" smtClean="0">
                <a:latin typeface="Times New Roman" pitchFamily="18" charset="0"/>
                <a:ea typeface="ＭＳ Ｐゴシック" charset="-128"/>
              </a:rPr>
              <a:t>الشركة؟</a:t>
            </a:r>
            <a:endParaRPr lang="ar-SA" sz="1000" b="0" u="none" baseline="0" dirty="0" smtClean="0">
              <a:latin typeface="Times New Roman" pitchFamily="18" charset="0"/>
              <a:ea typeface="ＭＳ Ｐゴシック" charset="-128"/>
            </a:endParaRPr>
          </a:p>
          <a:p>
            <a:pPr algn="r" rtl="1" eaLnBrk="1" hangingPunct="1">
              <a:lnSpc>
                <a:spcPct val="90000"/>
              </a:lnSpc>
              <a:spcBef>
                <a:spcPct val="0"/>
              </a:spcBef>
              <a:buFont typeface="Arial" charset="0"/>
              <a:buChar char="•"/>
            </a:pPr>
            <a:r>
              <a:rPr lang="ar-SA" sz="1000" b="0" u="none" baseline="0" dirty="0" smtClean="0">
                <a:latin typeface="Times New Roman" pitchFamily="18" charset="0"/>
                <a:ea typeface="ＭＳ Ｐゴシック" charset="-128"/>
              </a:rPr>
              <a:t>ما هي </a:t>
            </a:r>
            <a:r>
              <a:rPr lang="ar-SA" sz="1000" b="1" u="sng" baseline="0" dirty="0" smtClean="0">
                <a:latin typeface="Times New Roman" pitchFamily="18" charset="0"/>
                <a:ea typeface="ＭＳ Ｐゴシック" charset="-128"/>
              </a:rPr>
              <a:t>نقاط القوة والمهارات المتوفرة لديك</a:t>
            </a:r>
            <a:r>
              <a:rPr lang="ar-SA" sz="1000" b="0" u="none" baseline="0" dirty="0" smtClean="0">
                <a:latin typeface="Times New Roman" pitchFamily="18" charset="0"/>
                <a:ea typeface="ＭＳ Ｐゴシック" charset="-128"/>
              </a:rPr>
              <a:t> والتي يمكن الاستفادة منها للتعامل مع تلك </a:t>
            </a:r>
            <a:r>
              <a:rPr lang="ar-SA" sz="1000" b="0" u="none" baseline="0" dirty="0" err="1" smtClean="0">
                <a:latin typeface="Times New Roman" pitchFamily="18" charset="0"/>
                <a:ea typeface="ＭＳ Ｐゴシック" charset="-128"/>
              </a:rPr>
              <a:t>المسائل؟</a:t>
            </a:r>
            <a:endParaRPr lang="ar-SA" sz="1000" b="0" u="none" baseline="0" dirty="0" smtClean="0">
              <a:latin typeface="Times New Roman" pitchFamily="18" charset="0"/>
              <a:ea typeface="ＭＳ Ｐゴシック" charset="-128"/>
            </a:endParaRPr>
          </a:p>
          <a:p>
            <a:pPr algn="r" rtl="1" eaLnBrk="1" hangingPunct="1">
              <a:lnSpc>
                <a:spcPct val="90000"/>
              </a:lnSpc>
              <a:spcBef>
                <a:spcPct val="0"/>
              </a:spcBef>
              <a:buFont typeface="Arial" charset="0"/>
              <a:buChar char="•"/>
            </a:pPr>
            <a:r>
              <a:rPr lang="ar-SA" sz="1000" b="0" u="none" baseline="0" dirty="0" smtClean="0">
                <a:latin typeface="Times New Roman" pitchFamily="18" charset="0"/>
                <a:ea typeface="ＭＳ Ｐゴシック" charset="-128"/>
              </a:rPr>
              <a:t>ما هي أسماء ومواقع </a:t>
            </a:r>
            <a:r>
              <a:rPr lang="ar-SA" sz="1000" b="1" u="sng" baseline="0" dirty="0" smtClean="0">
                <a:latin typeface="Times New Roman" pitchFamily="18" charset="0"/>
                <a:ea typeface="ＭＳ Ｐゴシック" charset="-128"/>
              </a:rPr>
              <a:t>أصحاب القرار الرئيسيين </a:t>
            </a:r>
            <a:r>
              <a:rPr lang="ar-SA" sz="1000" b="0" u="none" baseline="0" dirty="0" smtClean="0">
                <a:latin typeface="Times New Roman" pitchFamily="18" charset="0"/>
                <a:ea typeface="ＭＳ Ｐゴシック" charset="-128"/>
              </a:rPr>
              <a:t>الذين يمكن أن تتوجه إليهم؟</a:t>
            </a:r>
            <a:endParaRPr lang="en-GB" sz="1000" dirty="0" smtClean="0">
              <a:latin typeface="Times New Roman" pitchFamily="18" charset="0"/>
              <a:ea typeface="ＭＳ Ｐゴシック" charset="-128"/>
            </a:endParaRPr>
          </a:p>
          <a:p>
            <a:pPr eaLnBrk="1" hangingPunct="1">
              <a:lnSpc>
                <a:spcPct val="90000"/>
              </a:lnSpc>
              <a:spcBef>
                <a:spcPct val="0"/>
              </a:spcBef>
            </a:pPr>
            <a:endParaRPr lang="en-GB" sz="1000"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35038" y="4414838"/>
            <a:ext cx="5140325" cy="4572000"/>
          </a:xfrm>
          <a:noFill/>
          <a:ln/>
        </p:spPr>
        <p:txBody>
          <a:bodyPr lIns="90628" tIns="45313" rIns="90628" bIns="45313"/>
          <a:lstStyle/>
          <a:p>
            <a:pPr>
              <a:lnSpc>
                <a:spcPct val="80000"/>
              </a:lnSpc>
            </a:pP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سوق العمل اليوم</a:t>
            </a:r>
          </a:p>
          <a:p>
            <a:pPr algn="r" rtl="1">
              <a:lnSpc>
                <a:spcPct val="80000"/>
              </a:lnSpc>
            </a:pPr>
            <a:r>
              <a:rPr lang="ar-SA" sz="1000" dirty="0" smtClean="0">
                <a:latin typeface="Times New Roman" pitchFamily="18" charset="0"/>
                <a:ea typeface="ＭＳ Ｐゴシック" charset="-128"/>
              </a:rPr>
              <a:t>رغم معدلات البطالة العالية ما زالت هناك فرص عديدة في اقتصاد اليوم لأولئك الباحثين المهيئين</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لذلك.</a:t>
            </a:r>
            <a:r>
              <a:rPr lang="ar-SA" sz="1000" baseline="0" dirty="0" smtClean="0">
                <a:latin typeface="Times New Roman" pitchFamily="18" charset="0"/>
                <a:ea typeface="ＭＳ Ｐゴシック" charset="-128"/>
              </a:rPr>
              <a:t> في الواقع، يشير أكثر من 30 بالمائة من أصحاب العمل يفيدون بأنهم يجدون صعوبة في إيجاد الأشخاص المناسبين للعمل في الوظائف الشاغرة </a:t>
            </a:r>
            <a:r>
              <a:rPr lang="ar-SA" sz="1000" baseline="0" dirty="0" err="1" smtClean="0">
                <a:latin typeface="Times New Roman" pitchFamily="18" charset="0"/>
                <a:ea typeface="ＭＳ Ｐゴシック" charset="-128"/>
              </a:rPr>
              <a:t>لديهم.</a:t>
            </a:r>
            <a:r>
              <a:rPr lang="ar-SA" sz="1000" baseline="0" dirty="0" smtClean="0">
                <a:latin typeface="Times New Roman" pitchFamily="18" charset="0"/>
                <a:ea typeface="ＭＳ Ｐゴシック" charset="-128"/>
              </a:rPr>
              <a:t> السبيل نحو إيجاد عمل هو أن تكون لديك المهارات التي يبحث عنها صاحب </a:t>
            </a:r>
            <a:r>
              <a:rPr lang="ar-SA" sz="1000" baseline="0" dirty="0" err="1" smtClean="0">
                <a:latin typeface="Times New Roman" pitchFamily="18" charset="0"/>
                <a:ea typeface="ＭＳ Ｐゴシック" charset="-128"/>
              </a:rPr>
              <a:t>العمل.</a:t>
            </a:r>
            <a:r>
              <a:rPr lang="ar-SA" sz="1000" baseline="0" dirty="0" smtClean="0">
                <a:latin typeface="Times New Roman" pitchFamily="18" charset="0"/>
                <a:ea typeface="ＭＳ Ｐゴシック" charset="-128"/>
              </a:rPr>
              <a:t> وعليه يجب أن تجري عملية بحث وأن  تعرف ما هو الطلب، وأن تعرف كيف يمكن لما تستطيع أنت أن تقدمه أن ينسجم مع هذا </a:t>
            </a:r>
            <a:r>
              <a:rPr lang="ar-SA" sz="1000" baseline="0" dirty="0" err="1" smtClean="0">
                <a:latin typeface="Times New Roman" pitchFamily="18" charset="0"/>
                <a:ea typeface="ＭＳ Ｐゴシック" charset="-128"/>
              </a:rPr>
              <a:t>الطلب </a:t>
            </a:r>
            <a:r>
              <a:rPr lang="ar-SA" sz="1000" baseline="0" dirty="0" smtClean="0">
                <a:latin typeface="Times New Roman" pitchFamily="18" charset="0"/>
                <a:ea typeface="ＭＳ Ｐゴシック" charset="-128"/>
              </a:rPr>
              <a:t>[تكييف العرض مع الطلب</a:t>
            </a:r>
            <a:r>
              <a:rPr lang="ar-SA" sz="1000" baseline="0" dirty="0" err="1" smtClean="0">
                <a:latin typeface="Times New Roman" pitchFamily="18" charset="0"/>
                <a:ea typeface="ＭＳ Ｐゴシック" charset="-128"/>
              </a:rPr>
              <a:t>].</a:t>
            </a:r>
            <a:r>
              <a:rPr lang="ar-SA" sz="1000" baseline="0" dirty="0" smtClean="0">
                <a:latin typeface="Times New Roman" pitchFamily="18" charset="0"/>
                <a:ea typeface="ＭＳ Ｐゴシック" charset="-128"/>
              </a:rPr>
              <a:t> هناك طريقة بسيطة للتفكير بما نسمية”طريقة للتوافق/ نموذج التكيف“ – ما الذي أريده؟ ما الذي أقدمه؟ ما الذي يريده أصحاب العمل؟ ما هي  العروض المتوفرة لدى أصحاب العمل؟</a:t>
            </a:r>
          </a:p>
          <a:p>
            <a:pPr algn="r" rtl="1">
              <a:lnSpc>
                <a:spcPct val="80000"/>
              </a:lnSpc>
            </a:pPr>
            <a:endParaRPr lang="ar-SA" sz="1000" baseline="0" dirty="0" smtClean="0">
              <a:latin typeface="Times New Roman" pitchFamily="18" charset="0"/>
              <a:ea typeface="ＭＳ Ｐゴシック" charset="-128"/>
            </a:endParaRPr>
          </a:p>
          <a:p>
            <a:pPr algn="r" rtl="1">
              <a:lnSpc>
                <a:spcPct val="80000"/>
              </a:lnSpc>
            </a:pPr>
            <a:r>
              <a:rPr lang="ar-SA" sz="1000" baseline="0" dirty="0" smtClean="0">
                <a:latin typeface="Times New Roman" pitchFamily="18" charset="0"/>
                <a:ea typeface="ＭＳ Ｐゴシック" charset="-128"/>
              </a:rPr>
              <a:t>سوف نتحدث اليوم عن طرق عملية تسمح لك بالتعرف على الوظائف المعروضة ومن ثم  كيف يمكنك أن تثبت لصاحب العمل أنك الشخص المناسب لتلك </a:t>
            </a:r>
            <a:r>
              <a:rPr lang="ar-SA" sz="1000" baseline="0" dirty="0" err="1" smtClean="0">
                <a:latin typeface="Times New Roman" pitchFamily="18" charset="0"/>
                <a:ea typeface="ＭＳ Ｐゴシック" charset="-128"/>
              </a:rPr>
              <a:t>الوظائف.</a:t>
            </a:r>
            <a:r>
              <a:rPr lang="ar-SA" sz="1000" baseline="0" dirty="0" smtClean="0">
                <a:latin typeface="Times New Roman" pitchFamily="18" charset="0"/>
                <a:ea typeface="ＭＳ Ｐゴシック" charset="-128"/>
              </a:rPr>
              <a:t> سوف نتحدث عن تقنيات خاصة في البحث عن العمل وعن مهارات التسويق الشخصي بحيث تتمكن من التقاط الفرص المناسبة وعرض نفسك بشكل أفضل وتقصير فترة بحثك عن عمل وأن تقترب أكثر من الوظيفة </a:t>
            </a:r>
            <a:r>
              <a:rPr lang="ar-SA" sz="1000" baseline="0" dirty="0" err="1" smtClean="0">
                <a:latin typeface="Times New Roman" pitchFamily="18" charset="0"/>
                <a:ea typeface="ＭＳ Ｐゴシック" charset="-128"/>
              </a:rPr>
              <a:t>المثالية </a:t>
            </a:r>
            <a:r>
              <a:rPr lang="ar-SA" sz="1000" baseline="0" dirty="0" smtClean="0">
                <a:latin typeface="Times New Roman" pitchFamily="18" charset="0"/>
                <a:ea typeface="ＭＳ Ｐゴシック" charset="-128"/>
              </a:rPr>
              <a:t>– وربما الأجر </a:t>
            </a:r>
            <a:r>
              <a:rPr lang="ar-SA" sz="1000" baseline="0" dirty="0" err="1" smtClean="0">
                <a:latin typeface="Times New Roman" pitchFamily="18" charset="0"/>
                <a:ea typeface="ＭＳ Ｐゴシック" charset="-128"/>
              </a:rPr>
              <a:t>الأكبر.</a:t>
            </a:r>
            <a:r>
              <a:rPr lang="ar-SA" sz="1000" baseline="0" dirty="0" smtClean="0">
                <a:latin typeface="Times New Roman" pitchFamily="18" charset="0"/>
                <a:ea typeface="ＭＳ Ｐゴシック" charset="-128"/>
              </a:rPr>
              <a:t> سوف أساعدك أيضا على أن تفهم كيف أن التكنولوجيا قد غيرت عالم التوظيف والبحث عن عمل </a:t>
            </a:r>
            <a:r>
              <a:rPr lang="ar-SA" sz="1000" baseline="0" dirty="0" err="1" smtClean="0">
                <a:latin typeface="Times New Roman" pitchFamily="18" charset="0"/>
                <a:ea typeface="ＭＳ Ｐゴシック" charset="-128"/>
              </a:rPr>
              <a:t>اليوم </a:t>
            </a:r>
            <a:r>
              <a:rPr lang="ar-SA" sz="1000" baseline="0" dirty="0" smtClean="0">
                <a:latin typeface="Times New Roman" pitchFamily="18" charset="0"/>
                <a:ea typeface="ＭＳ Ｐゴシック" charset="-128"/>
              </a:rPr>
              <a:t>– من طريقة اختيار أصحاب العمل للمرشحين إلى إجراء عملية البحث عن عمل باستخدام </a:t>
            </a:r>
            <a:r>
              <a:rPr lang="ar-SA" sz="1000" baseline="0" dirty="0" err="1" smtClean="0">
                <a:latin typeface="Times New Roman" pitchFamily="18" charset="0"/>
                <a:ea typeface="ＭＳ Ｐゴシック" charset="-128"/>
              </a:rPr>
              <a:t>الإنترنت.</a:t>
            </a:r>
            <a:r>
              <a:rPr lang="ar-SA" sz="1000" baseline="0" dirty="0" smtClean="0">
                <a:latin typeface="Times New Roman" pitchFamily="18" charset="0"/>
                <a:ea typeface="ＭＳ Ｐゴシック" charset="-128"/>
              </a:rPr>
              <a:t> قبل أن ننطلق، لنطلع على بعض التوجهات الأخرى في سوق </a:t>
            </a:r>
            <a:r>
              <a:rPr lang="ar-SA" sz="1000" baseline="0" dirty="0" err="1" smtClean="0">
                <a:latin typeface="Times New Roman" pitchFamily="18" charset="0"/>
                <a:ea typeface="ＭＳ Ｐゴシック" charset="-128"/>
              </a:rPr>
              <a:t>العمل </a:t>
            </a:r>
            <a:r>
              <a:rPr lang="ar-SA" sz="1000" baseline="0" dirty="0" smtClean="0">
                <a:latin typeface="Times New Roman" pitchFamily="18" charset="0"/>
                <a:ea typeface="ＭＳ Ｐゴシック" charset="-128"/>
              </a:rPr>
              <a:t>[يجب تكييف هذا القسم مع الظروف في السوق المحلي</a:t>
            </a:r>
            <a:r>
              <a:rPr lang="ar-SA" sz="1000" baseline="0" dirty="0" err="1" smtClean="0">
                <a:latin typeface="Times New Roman" pitchFamily="18" charset="0"/>
                <a:ea typeface="ＭＳ Ｐゴシック" charset="-128"/>
              </a:rPr>
              <a:t>].</a:t>
            </a:r>
            <a:endParaRPr lang="en-GB" sz="1000" dirty="0" smtClean="0">
              <a:latin typeface="Times New Roman" pitchFamily="18" charset="0"/>
              <a:ea typeface="ＭＳ Ｐゴシック" charset="-128"/>
            </a:endParaRPr>
          </a:p>
          <a:p>
            <a:pPr eaLnBrk="1" hangingPunct="1">
              <a:lnSpc>
                <a:spcPct val="80000"/>
              </a:lnSpc>
            </a:pPr>
            <a:endParaRPr lang="en-GB" sz="1000" dirty="0" smtClean="0">
              <a:latin typeface="Times New Roman" pitchFamily="18" charset="0"/>
              <a:ea typeface="ＭＳ Ｐゴシック" charset="-128"/>
            </a:endParaRPr>
          </a:p>
          <a:p>
            <a:pPr eaLnBrk="1" hangingPunct="1">
              <a:lnSpc>
                <a:spcPct val="80000"/>
              </a:lnSpc>
              <a:spcBef>
                <a:spcPct val="0"/>
              </a:spcBef>
            </a:pPr>
            <a:endParaRPr lang="en-GB" sz="1000" dirty="0" smtClean="0">
              <a:latin typeface="Times New Roman" pitchFamily="18" charset="0"/>
              <a:ea typeface="ＭＳ Ｐゴシック" charset="-128"/>
            </a:endParaRPr>
          </a:p>
          <a:p>
            <a:pPr eaLnBrk="1" hangingPunct="1">
              <a:lnSpc>
                <a:spcPct val="80000"/>
              </a:lnSpc>
              <a:spcBef>
                <a:spcPct val="0"/>
              </a:spcBef>
            </a:pPr>
            <a:endParaRPr lang="en-GB" sz="1000" dirty="0" smtClean="0">
              <a:latin typeface="Times New Roman" pitchFamily="18" charset="0"/>
              <a:ea typeface="ＭＳ Ｐゴシック" charset="-128"/>
            </a:endParaRPr>
          </a:p>
          <a:p>
            <a:pPr eaLnBrk="1" hangingPunct="1">
              <a:lnSpc>
                <a:spcPct val="80000"/>
              </a:lnSpc>
              <a:spcBef>
                <a:spcPct val="0"/>
              </a:spcBef>
            </a:pPr>
            <a:endParaRPr lang="en-GB" sz="1000" dirty="0" smtClean="0">
              <a:latin typeface="Times New Roman" pitchFamily="18" charset="0"/>
              <a:ea typeface="ＭＳ Ｐゴシック" charset="-128"/>
            </a:endParaRPr>
          </a:p>
          <a:p>
            <a:pPr algn="r" rtl="1" eaLnBrk="1" hangingPunct="1">
              <a:lnSpc>
                <a:spcPct val="80000"/>
              </a:lnSpc>
              <a:spcBef>
                <a:spcPct val="0"/>
              </a:spcBef>
            </a:pPr>
            <a:r>
              <a:rPr lang="ar-SA" sz="1000" dirty="0" smtClean="0">
                <a:latin typeface="Times New Roman" pitchFamily="18" charset="0"/>
                <a:ea typeface="ＭＳ Ｐゴシック" charset="-128"/>
              </a:rPr>
              <a:t>تمرين اختياري</a:t>
            </a:r>
          </a:p>
          <a:p>
            <a:pPr algn="r" rtl="1" eaLnBrk="1" hangingPunct="1">
              <a:lnSpc>
                <a:spcPct val="80000"/>
              </a:lnSpc>
              <a:spcBef>
                <a:spcPct val="0"/>
              </a:spcBef>
            </a:pPr>
            <a:r>
              <a:rPr lang="ar-SA" sz="1000" dirty="0" smtClean="0">
                <a:latin typeface="Times New Roman" pitchFamily="18" charset="0"/>
                <a:ea typeface="ＭＳ Ｐゴシック" charset="-128"/>
              </a:rPr>
              <a:t>استخدم خبرتك الخاصة لتوجيهك في تيسيرالنقاش حول تجربة المجموعة في عالم العمل اليوم.</a:t>
            </a:r>
          </a:p>
          <a:p>
            <a:pPr algn="r" rtl="1" eaLnBrk="1" hangingPunct="1">
              <a:lnSpc>
                <a:spcPct val="80000"/>
              </a:lnSpc>
              <a:spcBef>
                <a:spcPct val="0"/>
              </a:spcBef>
            </a:pPr>
            <a:endParaRPr lang="ar-SA" sz="1000" dirty="0" smtClean="0">
              <a:latin typeface="Times New Roman" pitchFamily="18" charset="0"/>
              <a:ea typeface="ＭＳ Ｐゴシック" charset="-128"/>
            </a:endParaRPr>
          </a:p>
          <a:p>
            <a:pPr algn="r" rtl="1" eaLnBrk="1" hangingPunct="1">
              <a:lnSpc>
                <a:spcPct val="80000"/>
              </a:lnSpc>
              <a:spcBef>
                <a:spcPct val="0"/>
              </a:spcBef>
            </a:pPr>
            <a:r>
              <a:rPr lang="ar-SA" sz="1000" dirty="0" smtClean="0">
                <a:latin typeface="Times New Roman" pitchFamily="18" charset="0"/>
                <a:ea typeface="ＭＳ Ｐゴシック" charset="-128"/>
              </a:rPr>
              <a:t>اعرض </a:t>
            </a:r>
            <a:r>
              <a:rPr lang="ar-SA" sz="1000" dirty="0" err="1" smtClean="0">
                <a:latin typeface="Times New Roman" pitchFamily="18" charset="0"/>
                <a:ea typeface="ＭＳ Ｐゴシック" charset="-128"/>
              </a:rPr>
              <a:t>مفهوم </a:t>
            </a:r>
            <a:r>
              <a:rPr lang="ar-SA" sz="1000" dirty="0" smtClean="0">
                <a:latin typeface="Times New Roman" pitchFamily="18" charset="0"/>
                <a:ea typeface="ＭＳ Ｐゴシック" charset="-128"/>
              </a:rPr>
              <a:t>’العقد</a:t>
            </a:r>
            <a:r>
              <a:rPr lang="ar-SA" sz="1000" baseline="0" dirty="0" smtClean="0">
                <a:latin typeface="Times New Roman" pitchFamily="18" charset="0"/>
                <a:ea typeface="ＭＳ Ｐゴシック" charset="-128"/>
              </a:rPr>
              <a:t> النفسي الجديد‘ وكيف أن العلاقات مع صاحب العمل تتمحور </a:t>
            </a:r>
            <a:r>
              <a:rPr lang="ar-SA" sz="1000" baseline="0" dirty="0" err="1" smtClean="0">
                <a:latin typeface="Times New Roman" pitchFamily="18" charset="0"/>
                <a:ea typeface="ＭＳ Ｐゴシック" charset="-128"/>
              </a:rPr>
              <a:t>حول ’التكيف’.</a:t>
            </a:r>
            <a:r>
              <a:rPr lang="ar-SA" sz="1000" baseline="0" dirty="0" smtClean="0">
                <a:latin typeface="Times New Roman" pitchFamily="18" charset="0"/>
                <a:ea typeface="ＭＳ Ｐゴシック" charset="-128"/>
              </a:rPr>
              <a:t> وضح أن قيمتنا الشخصية هي ما يوجهنا حول ما نريده وما نقدمه بينما قيم المؤسسة توجهها حول ما تريده وما </a:t>
            </a:r>
            <a:r>
              <a:rPr lang="ar-SA" sz="1000" baseline="0" dirty="0" err="1" smtClean="0">
                <a:latin typeface="Times New Roman" pitchFamily="18" charset="0"/>
                <a:ea typeface="ＭＳ Ｐゴシック" charset="-128"/>
              </a:rPr>
              <a:t>تعرضه </a:t>
            </a:r>
            <a:r>
              <a:rPr lang="ar-SA" sz="1000" baseline="0" dirty="0" smtClean="0">
                <a:latin typeface="Times New Roman" pitchFamily="18" charset="0"/>
                <a:ea typeface="ＭＳ Ｐゴシック" charset="-128"/>
              </a:rPr>
              <a:t>(وظروف </a:t>
            </a:r>
            <a:r>
              <a:rPr lang="ar-SA" sz="1000" baseline="0" dirty="0" err="1" smtClean="0">
                <a:latin typeface="Times New Roman" pitchFamily="18" charset="0"/>
                <a:ea typeface="ＭＳ Ｐゴシック" charset="-128"/>
              </a:rPr>
              <a:t>السوق!</a:t>
            </a:r>
            <a:r>
              <a:rPr lang="ar-SA" sz="1000" baseline="0" dirty="0" smtClean="0">
                <a:latin typeface="Times New Roman" pitchFamily="18" charset="0"/>
                <a:ea typeface="ＭＳ Ｐゴシック" charset="-128"/>
              </a:rPr>
              <a:t>) قد ترغب أيضا باستخدام </a:t>
            </a:r>
            <a:r>
              <a:rPr lang="ar-SA" sz="1000" baseline="0" dirty="0" err="1" smtClean="0">
                <a:latin typeface="Times New Roman" pitchFamily="18" charset="0"/>
                <a:ea typeface="ＭＳ Ｐゴシック" charset="-128"/>
              </a:rPr>
              <a:t>مصطلح </a:t>
            </a:r>
            <a:r>
              <a:rPr lang="ar-SA" sz="1000" baseline="0" dirty="0" smtClean="0">
                <a:latin typeface="Times New Roman" pitchFamily="18" charset="0"/>
                <a:ea typeface="ＭＳ Ｐゴシック" charset="-128"/>
              </a:rPr>
              <a:t>”المشتري“ </a:t>
            </a:r>
            <a:r>
              <a:rPr lang="ar-SA" sz="1000" baseline="0" dirty="0" err="1" smtClean="0">
                <a:latin typeface="Times New Roman" pitchFamily="18" charset="0"/>
                <a:ea typeface="ＭＳ Ｐゴシック" charset="-128"/>
              </a:rPr>
              <a:t>و“البائع“.</a:t>
            </a:r>
            <a:r>
              <a:rPr lang="ar-SA" sz="1000" baseline="0" dirty="0" smtClean="0">
                <a:latin typeface="Times New Roman" pitchFamily="18" charset="0"/>
                <a:ea typeface="ＭＳ Ｐゴシック" charset="-128"/>
              </a:rPr>
              <a:t> تذكر  أن عرض صاحب العمل بتخطى دورا وظيفيا وراتبا.</a:t>
            </a:r>
          </a:p>
          <a:p>
            <a:pPr algn="r" rtl="1" eaLnBrk="1" hangingPunct="1">
              <a:lnSpc>
                <a:spcPct val="80000"/>
              </a:lnSpc>
              <a:spcBef>
                <a:spcPct val="0"/>
              </a:spcBef>
            </a:pPr>
            <a:endParaRPr lang="ar-SA" sz="1000" baseline="0" dirty="0" smtClean="0">
              <a:latin typeface="Times New Roman" pitchFamily="18" charset="0"/>
              <a:ea typeface="ＭＳ Ｐゴシック" charset="-128"/>
            </a:endParaRPr>
          </a:p>
          <a:p>
            <a:pPr algn="r" rtl="1" eaLnBrk="1" hangingPunct="1">
              <a:lnSpc>
                <a:spcPct val="80000"/>
              </a:lnSpc>
              <a:spcBef>
                <a:spcPct val="0"/>
              </a:spcBef>
            </a:pPr>
            <a:r>
              <a:rPr lang="ar-SA" sz="1000" baseline="0" dirty="0" err="1" smtClean="0">
                <a:latin typeface="Times New Roman" pitchFamily="18" charset="0"/>
                <a:ea typeface="ＭＳ Ｐゴシック" charset="-128"/>
              </a:rPr>
              <a:t>اسأل </a:t>
            </a:r>
            <a:r>
              <a:rPr lang="ar-SA" sz="1000" baseline="0" dirty="0" smtClean="0">
                <a:latin typeface="Times New Roman" pitchFamily="18" charset="0"/>
                <a:ea typeface="ＭＳ Ｐゴシック" charset="-128"/>
              </a:rPr>
              <a:t>– في أي مرحلة يكون من المفيد الرجوع لهذا الأمر في عملية البحث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مثلا التحليل الذاتي واكتشاف نفسيتك، وتقصي وضع السوق، وعمل السير الذاتية الموجهة لأهداف خاصة، والمقابلات الشخصية، وتقييم العرض، </a:t>
            </a:r>
            <a:r>
              <a:rPr lang="ar-SA" sz="1000" baseline="0" dirty="0" err="1" smtClean="0">
                <a:latin typeface="Times New Roman" pitchFamily="18" charset="0"/>
                <a:ea typeface="ＭＳ Ｐゴシック" charset="-128"/>
              </a:rPr>
              <a:t>إلخز</a:t>
            </a:r>
            <a:r>
              <a:rPr lang="ar-SA" sz="1000" baseline="0" dirty="0" smtClean="0">
                <a:latin typeface="Times New Roman" pitchFamily="18" charset="0"/>
                <a:ea typeface="ＭＳ Ｐゴシック" charset="-128"/>
              </a:rPr>
              <a:t> يمكن تكييف النموذج ليلائم التوظيف </a:t>
            </a:r>
            <a:r>
              <a:rPr lang="ar-SA" sz="1000" baseline="0" dirty="0" err="1" smtClean="0">
                <a:latin typeface="Times New Roman" pitchFamily="18" charset="0"/>
                <a:ea typeface="ＭＳ Ｐゴシック" charset="-128"/>
              </a:rPr>
              <a:t>الذاتي </a:t>
            </a:r>
            <a:r>
              <a:rPr lang="ar-SA" sz="1000" baseline="0" dirty="0" smtClean="0">
                <a:latin typeface="Times New Roman" pitchFamily="18" charset="0"/>
                <a:ea typeface="ＭＳ Ｐゴシック" charset="-128"/>
              </a:rPr>
              <a:t>– ما هو الذي تعرضه/ تحتاجه مقارنة مع ما يعرضه/ يحتاجه السوق أو العميل الذي تتعامل معه.</a:t>
            </a:r>
          </a:p>
          <a:p>
            <a:pPr algn="r" rtl="1" eaLnBrk="1" hangingPunct="1">
              <a:lnSpc>
                <a:spcPct val="80000"/>
              </a:lnSpc>
              <a:spcBef>
                <a:spcPct val="0"/>
              </a:spcBef>
            </a:pPr>
            <a:endParaRPr lang="ar-SA" sz="1000" baseline="0" dirty="0" smtClean="0">
              <a:latin typeface="Times New Roman" pitchFamily="18" charset="0"/>
              <a:ea typeface="ＭＳ Ｐゴシック" charset="-128"/>
            </a:endParaRPr>
          </a:p>
          <a:p>
            <a:pPr algn="r" rtl="1" eaLnBrk="1" hangingPunct="1">
              <a:lnSpc>
                <a:spcPct val="80000"/>
              </a:lnSpc>
              <a:spcBef>
                <a:spcPct val="0"/>
              </a:spcBef>
            </a:pPr>
            <a:r>
              <a:rPr lang="ar-SA" sz="1000" baseline="0" dirty="0" smtClean="0">
                <a:latin typeface="Times New Roman" pitchFamily="18" charset="0"/>
                <a:ea typeface="ＭＳ Ｐゴシック" charset="-128"/>
              </a:rPr>
              <a:t>المصدر: يستند هذا النموذج البسيط والفعال في آن واحد للتحول في المسيرة المهنية إلى عمل كارول </a:t>
            </a:r>
            <a:r>
              <a:rPr lang="ar-SA" sz="1000" baseline="0" dirty="0" err="1" smtClean="0">
                <a:latin typeface="Times New Roman" pitchFamily="18" charset="0"/>
                <a:ea typeface="ＭＳ Ｐゴシック" charset="-128"/>
              </a:rPr>
              <a:t>بمبيرتون</a:t>
            </a:r>
            <a:endParaRPr lang="en-GB" sz="800" dirty="0"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pPr algn="r" rtl="1"/>
            <a:endParaRPr lang="ar-SA" sz="1000" dirty="0" smtClean="0">
              <a:latin typeface="Times New Roman" pitchFamily="18" charset="0"/>
              <a:ea typeface="ＭＳ Ｐゴシック" charset="-128"/>
            </a:endParaRPr>
          </a:p>
          <a:p>
            <a:pPr algn="r" rtl="1"/>
            <a:r>
              <a:rPr lang="ar-SA" sz="1000" b="1" dirty="0" smtClean="0">
                <a:latin typeface="Times New Roman" pitchFamily="18" charset="0"/>
                <a:ea typeface="ＭＳ Ｐゴシック" charset="-128"/>
              </a:rPr>
              <a:t>الوظائف</a:t>
            </a:r>
            <a:r>
              <a:rPr lang="ar-SA" sz="1000" b="1" baseline="0" dirty="0" smtClean="0">
                <a:latin typeface="Times New Roman" pitchFamily="18" charset="0"/>
                <a:ea typeface="ＭＳ Ｐゴシック" charset="-128"/>
              </a:rPr>
              <a:t> التي يكثر الطلب عليها وتلك التي يتدنى الطلب عليها</a:t>
            </a:r>
          </a:p>
          <a:p>
            <a:pPr algn="just" rtl="1"/>
            <a:r>
              <a:rPr lang="ar-SA" sz="1000" baseline="0" dirty="0" smtClean="0">
                <a:latin typeface="Times New Roman" pitchFamily="18" charset="0"/>
                <a:ea typeface="ＭＳ Ｐゴシック" charset="-128"/>
              </a:rPr>
              <a:t>مع التغيرات التكنولوجية تصبح قطاعات ومهن بأكملها متقادمة وغير ملائمة للعصر </a:t>
            </a:r>
            <a:r>
              <a:rPr lang="ar-SA" sz="1000" baseline="0" dirty="0" err="1" smtClean="0">
                <a:latin typeface="Times New Roman" pitchFamily="18" charset="0"/>
                <a:ea typeface="ＭＳ Ｐゴシック" charset="-128"/>
              </a:rPr>
              <a:t>الحالي.</a:t>
            </a:r>
            <a:r>
              <a:rPr lang="ar-SA" sz="1000" baseline="0" dirty="0" smtClean="0">
                <a:latin typeface="Times New Roman" pitchFamily="18" charset="0"/>
                <a:ea typeface="ＭＳ Ｐゴシック" charset="-128"/>
              </a:rPr>
              <a:t> حسب مكان تواجدك في العالم فإن الصناعة تكون إما في حالة ازدهار أو </a:t>
            </a:r>
            <a:r>
              <a:rPr lang="ar-SA" sz="1000" baseline="0" dirty="0" err="1" smtClean="0">
                <a:latin typeface="Times New Roman" pitchFamily="18" charset="0"/>
                <a:ea typeface="ＭＳ Ｐゴシック" charset="-128"/>
              </a:rPr>
              <a:t>انحسار.</a:t>
            </a:r>
            <a:r>
              <a:rPr lang="ar-SA" sz="1000" baseline="0" dirty="0" smtClean="0">
                <a:latin typeface="Times New Roman" pitchFamily="18" charset="0"/>
                <a:ea typeface="ＭＳ Ｐゴシック" charset="-128"/>
              </a:rPr>
              <a:t> فالثورة الرقمية خلقت انحسارا في مجالات مثل طرق التحميض التقليدية للصور وفي مجال مناولة </a:t>
            </a:r>
            <a:r>
              <a:rPr lang="ar-SA" sz="1000" baseline="0" dirty="0" err="1" smtClean="0">
                <a:latin typeface="Times New Roman" pitchFamily="18" charset="0"/>
                <a:ea typeface="ＭＳ Ｐゴシック" charset="-128"/>
              </a:rPr>
              <a:t>البريد.</a:t>
            </a:r>
            <a:r>
              <a:rPr lang="ar-SA" sz="1000" baseline="0" dirty="0" smtClean="0">
                <a:latin typeface="Times New Roman" pitchFamily="18" charset="0"/>
                <a:ea typeface="ＭＳ Ｐゴシック" charset="-128"/>
              </a:rPr>
              <a:t> مع تحول العمليات المكتبية إلى الفضاء </a:t>
            </a:r>
            <a:r>
              <a:rPr lang="ar-SA" sz="1000" baseline="0" dirty="0" err="1" smtClean="0">
                <a:latin typeface="Times New Roman" pitchFamily="18" charset="0"/>
                <a:ea typeface="ＭＳ Ｐゴシック" charset="-128"/>
              </a:rPr>
              <a:t>المحوسب</a:t>
            </a:r>
            <a:r>
              <a:rPr lang="ar-SA" sz="1000" baseline="0" dirty="0" smtClean="0">
                <a:latin typeface="Times New Roman" pitchFamily="18" charset="0"/>
                <a:ea typeface="ＭＳ Ｐゴシック" charset="-128"/>
              </a:rPr>
              <a:t> ومع شيوع برامج الحاسوب المتخصصة يقل الطلب على إدارة الملفات الورقية وكذلك بالنسبة للمختصين في النشر وتوزيع المطبوعات.</a:t>
            </a:r>
            <a:r>
              <a:rPr lang="en-US" sz="1000" dirty="0" smtClean="0">
                <a:latin typeface="Times New Roman" pitchFamily="18" charset="0"/>
                <a:ea typeface="ＭＳ Ｐゴシック" charset="-128"/>
              </a:rPr>
              <a:t/>
            </a:r>
            <a:br>
              <a:rPr lang="en-US" sz="1000" dirty="0" smtClean="0">
                <a:latin typeface="Times New Roman" pitchFamily="18" charset="0"/>
                <a:ea typeface="ＭＳ Ｐゴシック" charset="-128"/>
              </a:rPr>
            </a:b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نشهد في المغرب زيادة م طردة أو قطاعات متوسعة في مجالات تشمل الصناعات الغذائية ومراكز الاتصال وصناعة السيارات والطيران</a:t>
            </a:r>
            <a:r>
              <a:rPr lang="ar-SA" sz="1000" baseline="0" dirty="0" smtClean="0">
                <a:latin typeface="Times New Roman" pitchFamily="18" charset="0"/>
                <a:ea typeface="ＭＳ Ｐゴシック" charset="-128"/>
              </a:rPr>
              <a:t> والنسيج والتعاقد الخارجي في تكنولوجيا المعلومات والاتصالات والكمياويات ومواد التجميل والسياح والبناء. التوسع في التوظيف يرتبط عموما بمعدل النمو التكنولوجي وتقدم السكان </a:t>
            </a:r>
            <a:r>
              <a:rPr lang="ar-SA" sz="1000" baseline="0" dirty="0" err="1" smtClean="0">
                <a:latin typeface="Times New Roman" pitchFamily="18" charset="0"/>
                <a:ea typeface="ＭＳ Ｐゴシック" charset="-128"/>
              </a:rPr>
              <a:t>بالسن.</a:t>
            </a:r>
            <a:r>
              <a:rPr lang="ar-SA" sz="1000" baseline="0" dirty="0" smtClean="0">
                <a:latin typeface="Times New Roman" pitchFamily="18" charset="0"/>
                <a:ea typeface="ＭＳ Ｐゴシック" charset="-128"/>
              </a:rPr>
              <a:t> ستفتح فرص جديدة في هذه القطاعات على كافة مستويات التعليم بما في ذلك مناصب ابتدائية ولكن أجور تلك الوظائف سوف تعتمد بدورها على مدى ندرة أو توفر المرشحين من أصحاب المؤهلات ذات الصلة.</a:t>
            </a:r>
          </a:p>
          <a:p>
            <a:pPr algn="r" rtl="1"/>
            <a:r>
              <a:rPr lang="ar-SA" sz="1000" dirty="0" smtClean="0">
                <a:latin typeface="Times New Roman" pitchFamily="18" charset="0"/>
                <a:ea typeface="ＭＳ Ｐゴシック" charset="-128"/>
              </a:rPr>
              <a:t>الجهات</a:t>
            </a:r>
            <a:r>
              <a:rPr lang="ar-SA" sz="1000" baseline="0" dirty="0" smtClean="0">
                <a:latin typeface="Times New Roman" pitchFamily="18" charset="0"/>
                <a:ea typeface="ＭＳ Ｐゴシック" charset="-128"/>
              </a:rPr>
              <a:t> الموظفة تشمل أساسا على قطاع الأغذية (السوبرماركت والصناعة الغذائية) والتي تشكل أكبر مستوى نمو في سوق التوظيف وكذلك القطاع المالي ومراكز الاتصال وصناعة السيارات والطيران والنسيج والملابس والعقود الخارجية في تكنولوجيا المعلومات  التي تظهر نتائج جيدة على هذه الصعيد. كذلك إلى حد أقل نجد الصناعات الكيماوية/ الكيماوية المتخصصة والتجميل والسياحة التي تحاول أن تتوسع بالتوظيف لتصل مستوى </a:t>
            </a:r>
            <a:r>
              <a:rPr lang="ar-SA" sz="1000" baseline="0" dirty="0" err="1" smtClean="0">
                <a:latin typeface="Times New Roman" pitchFamily="18" charset="0"/>
                <a:ea typeface="ＭＳ Ｐゴシック" charset="-128"/>
              </a:rPr>
              <a:t>التوقعات.</a:t>
            </a:r>
            <a:r>
              <a:rPr lang="ar-SA" sz="1000" baseline="0" dirty="0" smtClean="0">
                <a:latin typeface="Times New Roman" pitchFamily="18" charset="0"/>
                <a:ea typeface="ＭＳ Ｐゴシック" charset="-128"/>
              </a:rPr>
              <a:t> وقد ظهر زخم في مجالات أخرى نذكر منها البناء والأشغال العامة والملابس.</a:t>
            </a:r>
          </a:p>
          <a:p>
            <a:pPr algn="l" rtl="0"/>
            <a:endParaRPr lang="ar-SA"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هذا وقد نفذ</a:t>
            </a:r>
            <a:r>
              <a:rPr lang="ar-SA" sz="1000" baseline="0" dirty="0" smtClean="0">
                <a:latin typeface="Times New Roman" pitchFamily="18" charset="0"/>
                <a:ea typeface="ＭＳ Ｐゴシック" charset="-128"/>
              </a:rPr>
              <a:t> المغرب خطة الطوارئ لسنة 2005، وهي استراتيجية صناعية جديدة تحاول فيها  المملكة على مدى عشر سنوات قادمة أن تزيد من إجمالي الناتج المجلي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بنسبة 1.6 نقطة سنويا وأن تقلل من عجز ميزانها التجاري وأن تستحدث 440000 فرصة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حيث إن الهدف </a:t>
            </a:r>
            <a:r>
              <a:rPr lang="ar-SA" sz="1000" baseline="0" dirty="0" err="1" smtClean="0">
                <a:latin typeface="Times New Roman" pitchFamily="18" charset="0"/>
                <a:ea typeface="ＭＳ Ｐゴシック" charset="-128"/>
              </a:rPr>
              <a:t>هو:</a:t>
            </a:r>
            <a:endParaRPr lang="ar-SA" sz="1000" baseline="0" dirty="0" smtClean="0">
              <a:latin typeface="Times New Roman" pitchFamily="18" charset="0"/>
              <a:ea typeface="ＭＳ Ｐゴシック" charset="-128"/>
            </a:endParaRPr>
          </a:p>
          <a:p>
            <a:pPr algn="r" rtl="1">
              <a:buFont typeface="Arial" charset="0"/>
              <a:buChar char="•"/>
            </a:pPr>
            <a:r>
              <a:rPr lang="ar-SA" sz="1000" baseline="0" dirty="0" smtClean="0">
                <a:latin typeface="Times New Roman" pitchFamily="18" charset="0"/>
                <a:ea typeface="ＭＳ Ｐゴシック" charset="-128"/>
              </a:rPr>
              <a:t>رفع مستوى القطاع الصناعي وتحديثه وتعزيز قدرته التنافسية</a:t>
            </a:r>
          </a:p>
          <a:p>
            <a:pPr algn="r" rtl="1">
              <a:buFont typeface="Arial" charset="0"/>
              <a:buChar char="•"/>
            </a:pPr>
            <a:r>
              <a:rPr lang="ar-SA" sz="1000" baseline="0" dirty="0" smtClean="0">
                <a:latin typeface="Times New Roman" pitchFamily="18" charset="0"/>
                <a:ea typeface="ＭＳ Ｐゴシック" charset="-128"/>
              </a:rPr>
              <a:t>ترتيب بنية الصناعات الحرفية وإعادة إحيائها بمساعدة الدولة حيث يشمل المشروع على إنتاج وتسويق المنتجات الحرفية اليدوية مثل أدوات التزيين والديكور والمجوهرات</a:t>
            </a:r>
          </a:p>
          <a:p>
            <a:pPr algn="r" rtl="1">
              <a:buFont typeface="Arial" charset="0"/>
              <a:buChar char="•"/>
            </a:pPr>
            <a:r>
              <a:rPr lang="ar-SA" sz="1000" baseline="0" dirty="0" smtClean="0">
                <a:latin typeface="Times New Roman" pitchFamily="18" charset="0"/>
                <a:ea typeface="ＭＳ Ｐゴシック" charset="-128"/>
              </a:rPr>
              <a:t>رفع مستوى التنافس في المغرب في الخارج/ الجوار وبشكل أساسي من خلال تنمية المهارات البشرية وإنشاء مناطق متخصصة.</a:t>
            </a:r>
            <a:endParaRPr lang="fr-FR" sz="1000"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366963"/>
            <a:ext cx="8004175" cy="375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6A050B84-4D2B-4E31-BBB2-829F154FC7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1270000"/>
            <a:ext cx="2000250" cy="484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70000"/>
            <a:ext cx="5851525" cy="484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84975" y="101600"/>
            <a:ext cx="1905000" cy="257175"/>
          </a:xfrm>
        </p:spPr>
        <p:txBody>
          <a:bodyPr/>
          <a:lstStyle>
            <a:lvl1pPr>
              <a:defRPr smtClean="0"/>
            </a:lvl1pPr>
          </a:lstStyle>
          <a:p>
            <a:pPr>
              <a:defRPr/>
            </a:pPr>
            <a:fld id="{38B894E5-CF1B-4938-9E94-BAE965B67F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6963"/>
            <a:ext cx="3925888"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4088" y="2366963"/>
            <a:ext cx="3925887"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4975" y="101600"/>
            <a:ext cx="1905000" cy="257175"/>
          </a:xfrm>
        </p:spPr>
        <p:txBody>
          <a:bodyPr/>
          <a:lstStyle>
            <a:lvl1pPr>
              <a:defRPr smtClean="0"/>
            </a:lvl1pPr>
          </a:lstStyle>
          <a:p>
            <a:pPr>
              <a:defRPr/>
            </a:pPr>
            <a:fld id="{18F5B4A0-89A0-4A79-BFBA-99CC3FDAAD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E83B5C58-81B7-412E-8B89-CED50F6E94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6963"/>
            <a:ext cx="3925888"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4088" y="2366963"/>
            <a:ext cx="3925887"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b="0">
              <a:solidFill>
                <a:srgbClr val="000000"/>
              </a:solidFill>
              <a:latin typeface="Arial" pitchFamily="34" charset="0"/>
              <a:ea typeface="+mn-ea"/>
            </a:endParaRPr>
          </a:p>
        </p:txBody>
      </p:sp>
      <p:sp>
        <p:nvSpPr>
          <p:cNvPr id="1027" name="Rectangle 2"/>
          <p:cNvSpPr>
            <a:spLocks noGrp="1" noChangeArrowheads="1"/>
          </p:cNvSpPr>
          <p:nvPr>
            <p:ph type="title"/>
          </p:nvPr>
        </p:nvSpPr>
        <p:spPr bwMode="auto">
          <a:xfrm>
            <a:off x="685800" y="1270000"/>
            <a:ext cx="8004175"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366963"/>
            <a:ext cx="8004175"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784975" y="101600"/>
            <a:ext cx="1905000" cy="2571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400" b="0">
                <a:solidFill>
                  <a:srgbClr val="FFFFFF"/>
                </a:solidFill>
                <a:latin typeface="+mn-lt"/>
                <a:ea typeface="+mn-ea"/>
              </a:defRPr>
            </a:lvl1pPr>
          </a:lstStyle>
          <a:p>
            <a:pPr>
              <a:defRPr/>
            </a:pPr>
            <a:fld id="{D406E163-65AD-4DF5-B0A5-652133DCCBA5}" type="slidenum">
              <a:rPr lang="en-US"/>
              <a:pPr>
                <a:defRPr/>
              </a:pPr>
              <a:t>‹#›</a:t>
            </a:fld>
            <a:endParaRPr lang="en-US"/>
          </a:p>
        </p:txBody>
      </p:sp>
      <p:sp>
        <p:nvSpPr>
          <p:cNvPr id="1036" name="Text Box 12"/>
          <p:cNvSpPr txBox="1">
            <a:spLocks noChangeArrowheads="1"/>
          </p:cNvSpPr>
          <p:nvPr/>
        </p:nvSpPr>
        <p:spPr bwMode="auto">
          <a:xfrm>
            <a:off x="914400" y="6248400"/>
            <a:ext cx="2590800" cy="228600"/>
          </a:xfrm>
          <a:prstGeom prst="rect">
            <a:avLst/>
          </a:prstGeom>
          <a:noFill/>
          <a:ln w="9525">
            <a:noFill/>
            <a:miter lim="800000"/>
            <a:headEnd/>
            <a:tailEnd/>
          </a:ln>
          <a:effectLst/>
        </p:spPr>
        <p:txBody>
          <a:bodyPr lIns="0" tIns="0" rIns="0" bIns="0"/>
          <a:lstStyle/>
          <a:p>
            <a:r>
              <a:rPr lang="en-US" sz="900" b="0">
                <a:solidFill>
                  <a:srgbClr val="000000"/>
                </a:solidFill>
              </a:rPr>
              <a:t>Manpower Confidential &amp; Proprietary</a:t>
            </a:r>
          </a:p>
        </p:txBody>
      </p:sp>
      <p:sp>
        <p:nvSpPr>
          <p:cNvPr id="1040"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pitchFamily="34" charset="0"/>
        </a:defRPr>
      </a:lvl2pPr>
      <a:lvl3pPr algn="l" rtl="0" eaLnBrk="0" fontAlgn="base" hangingPunct="0">
        <a:spcBef>
          <a:spcPct val="0"/>
        </a:spcBef>
        <a:spcAft>
          <a:spcPct val="0"/>
        </a:spcAft>
        <a:defRPr sz="3200">
          <a:solidFill>
            <a:schemeClr val="bg2"/>
          </a:solidFill>
          <a:latin typeface="Arial" pitchFamily="34" charset="0"/>
        </a:defRPr>
      </a:lvl3pPr>
      <a:lvl4pPr algn="l" rtl="0" eaLnBrk="0" fontAlgn="base" hangingPunct="0">
        <a:spcBef>
          <a:spcPct val="0"/>
        </a:spcBef>
        <a:spcAft>
          <a:spcPct val="0"/>
        </a:spcAft>
        <a:defRPr sz="3200">
          <a:solidFill>
            <a:schemeClr val="bg2"/>
          </a:solidFill>
          <a:latin typeface="Arial" pitchFamily="34" charset="0"/>
        </a:defRPr>
      </a:lvl4pPr>
      <a:lvl5pPr algn="l" rtl="0" eaLnBrk="0" fontAlgn="base" hangingPunct="0">
        <a:spcBef>
          <a:spcPct val="0"/>
        </a:spcBef>
        <a:spcAft>
          <a:spcPct val="0"/>
        </a:spcAft>
        <a:defRPr sz="3200">
          <a:solidFill>
            <a:schemeClr val="bg2"/>
          </a:solidFill>
          <a:latin typeface="Arial" pitchFamily="34" charset="0"/>
        </a:defRPr>
      </a:lvl5pPr>
      <a:lvl6pPr marL="457200" algn="l" rtl="0" fontAlgn="base">
        <a:spcBef>
          <a:spcPct val="0"/>
        </a:spcBef>
        <a:spcAft>
          <a:spcPct val="0"/>
        </a:spcAft>
        <a:defRPr sz="3000">
          <a:solidFill>
            <a:schemeClr val="bg2"/>
          </a:solidFill>
          <a:latin typeface="Arial" pitchFamily="34" charset="0"/>
        </a:defRPr>
      </a:lvl6pPr>
      <a:lvl7pPr marL="914400" algn="l" rtl="0" fontAlgn="base">
        <a:spcBef>
          <a:spcPct val="0"/>
        </a:spcBef>
        <a:spcAft>
          <a:spcPct val="0"/>
        </a:spcAft>
        <a:defRPr sz="3000">
          <a:solidFill>
            <a:schemeClr val="bg2"/>
          </a:solidFill>
          <a:latin typeface="Arial" pitchFamily="34" charset="0"/>
        </a:defRPr>
      </a:lvl7pPr>
      <a:lvl8pPr marL="1371600" algn="l" rtl="0" fontAlgn="base">
        <a:spcBef>
          <a:spcPct val="0"/>
        </a:spcBef>
        <a:spcAft>
          <a:spcPct val="0"/>
        </a:spcAft>
        <a:defRPr sz="3000">
          <a:solidFill>
            <a:schemeClr val="bg2"/>
          </a:solidFill>
          <a:latin typeface="Arial" pitchFamily="34" charset="0"/>
        </a:defRPr>
      </a:lvl8pPr>
      <a:lvl9pPr marL="1828800" algn="l" rtl="0" fontAlgn="base">
        <a:spcBef>
          <a:spcPct val="0"/>
        </a:spcBef>
        <a:spcAft>
          <a:spcPct val="0"/>
        </a:spcAft>
        <a:defRPr sz="3000">
          <a:solidFill>
            <a:schemeClr val="bg2"/>
          </a:solidFill>
          <a:latin typeface="Arial" pitchFamily="34" charset="0"/>
        </a:defRPr>
      </a:lvl9pPr>
    </p:titleStyle>
    <p:bodyStyle>
      <a:lvl1pPr marL="288925" indent="-288925"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563563" indent="-273050" algn="l" rtl="0" eaLnBrk="0" fontAlgn="base" hangingPunct="0">
        <a:spcBef>
          <a:spcPct val="20000"/>
        </a:spcBef>
        <a:spcAft>
          <a:spcPct val="0"/>
        </a:spcAft>
        <a:buClr>
          <a:schemeClr val="bg2"/>
        </a:buClr>
        <a:buChar char="–"/>
        <a:defRPr>
          <a:solidFill>
            <a:schemeClr val="tx1"/>
          </a:solidFill>
          <a:latin typeface="+mn-lt"/>
        </a:defRPr>
      </a:lvl2pPr>
      <a:lvl3pPr marL="850900" indent="-276225" algn="l" rtl="0" eaLnBrk="0" fontAlgn="base" hangingPunct="0">
        <a:spcBef>
          <a:spcPct val="20000"/>
        </a:spcBef>
        <a:spcAft>
          <a:spcPct val="0"/>
        </a:spcAft>
        <a:buClr>
          <a:schemeClr val="bg2"/>
        </a:buClr>
        <a:buChar char="–"/>
        <a:defRPr>
          <a:solidFill>
            <a:schemeClr val="tx1"/>
          </a:solidFill>
          <a:latin typeface="+mn-lt"/>
        </a:defRPr>
      </a:lvl3pPr>
      <a:lvl4pPr marL="1128713" indent="-276225" algn="l" rtl="0" eaLnBrk="0" fontAlgn="base" hangingPunct="0">
        <a:spcBef>
          <a:spcPct val="20000"/>
        </a:spcBef>
        <a:spcAft>
          <a:spcPct val="0"/>
        </a:spcAft>
        <a:buClr>
          <a:schemeClr val="bg2"/>
        </a:buClr>
        <a:buChar char="–"/>
        <a:defRPr>
          <a:solidFill>
            <a:schemeClr val="tx1"/>
          </a:solidFill>
          <a:latin typeface="+mn-lt"/>
        </a:defRPr>
      </a:lvl4pPr>
      <a:lvl5pPr marL="1416050" indent="-276225" algn="l" rtl="0" eaLnBrk="0" fontAlgn="base" hangingPunct="0">
        <a:spcBef>
          <a:spcPct val="20000"/>
        </a:spcBef>
        <a:spcAft>
          <a:spcPct val="0"/>
        </a:spcAft>
        <a:buClr>
          <a:schemeClr val="bg2"/>
        </a:buClr>
        <a:buChar char="–"/>
        <a:defRPr>
          <a:solidFill>
            <a:schemeClr val="tx1"/>
          </a:solidFill>
          <a:latin typeface="+mn-lt"/>
        </a:defRPr>
      </a:lvl5pPr>
      <a:lvl6pPr marL="1873250" indent="-276225" algn="l" rtl="0" fontAlgn="base">
        <a:spcBef>
          <a:spcPct val="20000"/>
        </a:spcBef>
        <a:spcAft>
          <a:spcPct val="0"/>
        </a:spcAft>
        <a:buClr>
          <a:schemeClr val="bg2"/>
        </a:buClr>
        <a:buChar char="–"/>
        <a:defRPr>
          <a:solidFill>
            <a:schemeClr val="tx1"/>
          </a:solidFill>
          <a:latin typeface="+mn-lt"/>
        </a:defRPr>
      </a:lvl6pPr>
      <a:lvl7pPr marL="2330450" indent="-276225" algn="l" rtl="0" fontAlgn="base">
        <a:spcBef>
          <a:spcPct val="20000"/>
        </a:spcBef>
        <a:spcAft>
          <a:spcPct val="0"/>
        </a:spcAft>
        <a:buClr>
          <a:schemeClr val="bg2"/>
        </a:buClr>
        <a:buChar char="–"/>
        <a:defRPr>
          <a:solidFill>
            <a:schemeClr val="tx1"/>
          </a:solidFill>
          <a:latin typeface="+mn-lt"/>
        </a:defRPr>
      </a:lvl7pPr>
      <a:lvl8pPr marL="2787650" indent="-276225" algn="l" rtl="0" fontAlgn="base">
        <a:spcBef>
          <a:spcPct val="20000"/>
        </a:spcBef>
        <a:spcAft>
          <a:spcPct val="0"/>
        </a:spcAft>
        <a:buClr>
          <a:schemeClr val="bg2"/>
        </a:buClr>
        <a:buChar char="–"/>
        <a:defRPr>
          <a:solidFill>
            <a:schemeClr val="tx1"/>
          </a:solidFill>
          <a:latin typeface="+mn-lt"/>
        </a:defRPr>
      </a:lvl8pPr>
      <a:lvl9pPr marL="3244850" indent="-276225" algn="l" rtl="0" fontAlgn="base">
        <a:spcBef>
          <a:spcPct val="20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3234" name="Picture 42" descr="orange sidebar-man"/>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3" name="Rectangle 29"/>
          <p:cNvSpPr>
            <a:spLocks noChangeArrowheads="1"/>
          </p:cNvSpPr>
          <p:nvPr/>
        </p:nvSpPr>
        <p:spPr bwMode="auto">
          <a:xfrm>
            <a:off x="9469438" y="6005513"/>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pic>
        <p:nvPicPr>
          <p:cNvPr id="223236" name="Picture 38" descr="MP_group_logo_rgb small"/>
          <p:cNvPicPr>
            <a:picLocks noChangeAspect="1" noChangeArrowheads="1"/>
          </p:cNvPicPr>
          <p:nvPr/>
        </p:nvPicPr>
        <p:blipFill>
          <a:blip r:embed="rId14"/>
          <a:srcRect/>
          <a:stretch>
            <a:fillRect/>
          </a:stretch>
        </p:blipFill>
        <p:spPr bwMode="auto">
          <a:xfrm>
            <a:off x="7594600" y="5519738"/>
            <a:ext cx="996950" cy="863600"/>
          </a:xfrm>
          <a:prstGeom prst="rect">
            <a:avLst/>
          </a:prstGeom>
          <a:noFill/>
          <a:ln w="9525">
            <a:noFill/>
            <a:miter lim="800000"/>
            <a:headEnd/>
            <a:tailEnd/>
          </a:ln>
        </p:spPr>
      </p:pic>
      <p:sp>
        <p:nvSpPr>
          <p:cNvPr id="223237" name="Rectangle 2"/>
          <p:cNvSpPr>
            <a:spLocks noGrp="1" noChangeArrowheads="1"/>
          </p:cNvSpPr>
          <p:nvPr>
            <p:ph type="title"/>
          </p:nvPr>
        </p:nvSpPr>
        <p:spPr bwMode="auto">
          <a:xfrm>
            <a:off x="685800" y="1270000"/>
            <a:ext cx="8004175"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23238" name="Rectangle 3"/>
          <p:cNvSpPr>
            <a:spLocks noGrp="1" noChangeArrowheads="1"/>
          </p:cNvSpPr>
          <p:nvPr>
            <p:ph type="body" idx="1"/>
          </p:nvPr>
        </p:nvSpPr>
        <p:spPr bwMode="auto">
          <a:xfrm>
            <a:off x="685800" y="2366963"/>
            <a:ext cx="8004175"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24"/>
          <p:cNvSpPr>
            <a:spLocks noGrp="1" noChangeArrowheads="1"/>
          </p:cNvSpPr>
          <p:nvPr>
            <p:ph type="dt" sz="half" idx="2"/>
          </p:nvPr>
        </p:nvSpPr>
        <p:spPr bwMode="auto">
          <a:xfrm>
            <a:off x="4727575" y="3575050"/>
            <a:ext cx="3860800" cy="271463"/>
          </a:xfrm>
          <a:prstGeom prst="rect">
            <a:avLst/>
          </a:prstGeom>
          <a:ln>
            <a:miter lim="800000"/>
            <a:headEnd/>
            <a:tailEnd/>
          </a:ln>
        </p:spPr>
        <p:txBody>
          <a:bodyPr vert="horz" wrap="square" lIns="0" tIns="0" rIns="0" bIns="0" numCol="1" anchor="t" anchorCtr="0" compatLnSpc="1">
            <a:prstTxWarp prst="textNoShape">
              <a:avLst/>
            </a:prstTxWarp>
          </a:bodyPr>
          <a:lstStyle>
            <a:lvl1pPr>
              <a:defRPr sz="1400" b="0">
                <a:solidFill>
                  <a:srgbClr val="000000"/>
                </a:solidFill>
                <a:latin typeface="+mn-lt"/>
                <a:ea typeface="ＭＳ Ｐゴシック"/>
                <a:cs typeface="ＭＳ Ｐゴシック"/>
              </a:defRPr>
            </a:lvl1pPr>
          </a:lstStyle>
          <a:p>
            <a:pPr>
              <a:defRPr/>
            </a:pPr>
            <a:endParaRPr lang="en-GB"/>
          </a:p>
        </p:txBody>
      </p:sp>
      <p:sp>
        <p:nvSpPr>
          <p:cNvPr id="1040"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pic>
        <p:nvPicPr>
          <p:cNvPr id="223241" name="Picture 23" descr="orange shape-transparent"/>
          <p:cNvPicPr>
            <a:picLocks noChangeAspect="1" noChangeArrowheads="1"/>
          </p:cNvPicPr>
          <p:nvPr/>
        </p:nvPicPr>
        <p:blipFill>
          <a:blip r:embed="rId15"/>
          <a:srcRect/>
          <a:stretch>
            <a:fillRect/>
          </a:stretch>
        </p:blipFill>
        <p:spPr bwMode="auto">
          <a:xfrm>
            <a:off x="0" y="-15875"/>
            <a:ext cx="481013" cy="461963"/>
          </a:xfrm>
          <a:prstGeom prst="rect">
            <a:avLst/>
          </a:prstGeom>
          <a:noFill/>
          <a:ln w="9525">
            <a:noFill/>
            <a:miter lim="800000"/>
            <a:headEnd/>
            <a:tailEnd/>
          </a:ln>
        </p:spPr>
      </p:pic>
      <p:sp>
        <p:nvSpPr>
          <p:cNvPr id="2"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pic>
        <p:nvPicPr>
          <p:cNvPr id="223243" name="Picture 23" descr="orange shape-transparent"/>
          <p:cNvPicPr>
            <a:picLocks noChangeAspect="1" noChangeArrowheads="1"/>
          </p:cNvPicPr>
          <p:nvPr/>
        </p:nvPicPr>
        <p:blipFill>
          <a:blip r:embed="rId15"/>
          <a:srcRect/>
          <a:stretch>
            <a:fillRect/>
          </a:stretch>
        </p:blipFill>
        <p:spPr bwMode="auto">
          <a:xfrm>
            <a:off x="0" y="-15875"/>
            <a:ext cx="481013" cy="46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hf hdr="0" ftr="0"/>
  <p:txStyles>
    <p:titleStyle>
      <a:lvl1pPr algn="l" rtl="0" eaLnBrk="0" fontAlgn="base" hangingPunct="0">
        <a:spcBef>
          <a:spcPct val="0"/>
        </a:spcBef>
        <a:spcAft>
          <a:spcPct val="0"/>
        </a:spcAft>
        <a:defRPr sz="3000">
          <a:solidFill>
            <a:schemeClr val="bg2"/>
          </a:solidFill>
          <a:latin typeface="+mj-lt"/>
          <a:ea typeface="+mj-ea"/>
          <a:cs typeface="+mj-cs"/>
        </a:defRPr>
      </a:lvl1pPr>
      <a:lvl2pPr algn="l" rtl="0" eaLnBrk="0" fontAlgn="base" hangingPunct="0">
        <a:spcBef>
          <a:spcPct val="0"/>
        </a:spcBef>
        <a:spcAft>
          <a:spcPct val="0"/>
        </a:spcAft>
        <a:defRPr sz="3000">
          <a:solidFill>
            <a:schemeClr val="bg2"/>
          </a:solidFill>
          <a:latin typeface="Arial" charset="0"/>
        </a:defRPr>
      </a:lvl2pPr>
      <a:lvl3pPr algn="l" rtl="0" eaLnBrk="0" fontAlgn="base" hangingPunct="0">
        <a:spcBef>
          <a:spcPct val="0"/>
        </a:spcBef>
        <a:spcAft>
          <a:spcPct val="0"/>
        </a:spcAft>
        <a:defRPr sz="3000">
          <a:solidFill>
            <a:schemeClr val="bg2"/>
          </a:solidFill>
          <a:latin typeface="Arial" charset="0"/>
        </a:defRPr>
      </a:lvl3pPr>
      <a:lvl4pPr algn="l" rtl="0" eaLnBrk="0" fontAlgn="base" hangingPunct="0">
        <a:spcBef>
          <a:spcPct val="0"/>
        </a:spcBef>
        <a:spcAft>
          <a:spcPct val="0"/>
        </a:spcAft>
        <a:defRPr sz="3000">
          <a:solidFill>
            <a:schemeClr val="bg2"/>
          </a:solidFill>
          <a:latin typeface="Arial" charset="0"/>
        </a:defRPr>
      </a:lvl4pPr>
      <a:lvl5pPr algn="l" rtl="0" eaLnBrk="0" fontAlgn="base" hangingPunct="0">
        <a:spcBef>
          <a:spcPct val="0"/>
        </a:spcBef>
        <a:spcAft>
          <a:spcPct val="0"/>
        </a:spcAft>
        <a:defRPr sz="3000">
          <a:solidFill>
            <a:schemeClr val="bg2"/>
          </a:solidFill>
          <a:latin typeface="Arial" charset="0"/>
        </a:defRPr>
      </a:lvl5pPr>
      <a:lvl6pPr marL="457200" algn="l" rtl="0" eaLnBrk="0" fontAlgn="base" hangingPunct="0">
        <a:spcBef>
          <a:spcPct val="0"/>
        </a:spcBef>
        <a:spcAft>
          <a:spcPct val="0"/>
        </a:spcAft>
        <a:defRPr sz="3000">
          <a:solidFill>
            <a:schemeClr val="bg2"/>
          </a:solidFill>
          <a:latin typeface="Arial" charset="0"/>
        </a:defRPr>
      </a:lvl6pPr>
      <a:lvl7pPr marL="914400" algn="l" rtl="0" eaLnBrk="0" fontAlgn="base" hangingPunct="0">
        <a:spcBef>
          <a:spcPct val="0"/>
        </a:spcBef>
        <a:spcAft>
          <a:spcPct val="0"/>
        </a:spcAft>
        <a:defRPr sz="3000">
          <a:solidFill>
            <a:schemeClr val="bg2"/>
          </a:solidFill>
          <a:latin typeface="Arial" charset="0"/>
        </a:defRPr>
      </a:lvl7pPr>
      <a:lvl8pPr marL="1371600" algn="l" rtl="0" eaLnBrk="0" fontAlgn="base" hangingPunct="0">
        <a:spcBef>
          <a:spcPct val="0"/>
        </a:spcBef>
        <a:spcAft>
          <a:spcPct val="0"/>
        </a:spcAft>
        <a:defRPr sz="3000">
          <a:solidFill>
            <a:schemeClr val="bg2"/>
          </a:solidFill>
          <a:latin typeface="Arial" charset="0"/>
        </a:defRPr>
      </a:lvl8pPr>
      <a:lvl9pPr marL="1828800" algn="l" rtl="0" eaLnBrk="0" fontAlgn="base" hangingPunct="0">
        <a:spcBef>
          <a:spcPct val="0"/>
        </a:spcBef>
        <a:spcAft>
          <a:spcPct val="0"/>
        </a:spcAft>
        <a:defRPr sz="3000">
          <a:solidFill>
            <a:schemeClr val="bg2"/>
          </a:solidFill>
          <a:latin typeface="Arial" charset="0"/>
        </a:defRPr>
      </a:lvl9pPr>
    </p:titleStyle>
    <p:bodyStyle>
      <a:lvl1pPr marL="288925" indent="-288925"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563563" indent="-273050" algn="l" rtl="0" eaLnBrk="0" fontAlgn="base" hangingPunct="0">
        <a:spcBef>
          <a:spcPct val="20000"/>
        </a:spcBef>
        <a:spcAft>
          <a:spcPct val="0"/>
        </a:spcAft>
        <a:buClr>
          <a:schemeClr val="bg2"/>
        </a:buClr>
        <a:buChar char="–"/>
        <a:defRPr>
          <a:solidFill>
            <a:schemeClr val="tx1"/>
          </a:solidFill>
          <a:latin typeface="+mn-lt"/>
        </a:defRPr>
      </a:lvl2pPr>
      <a:lvl3pPr marL="850900" indent="-276225" algn="l" rtl="0" eaLnBrk="0" fontAlgn="base" hangingPunct="0">
        <a:spcBef>
          <a:spcPct val="20000"/>
        </a:spcBef>
        <a:spcAft>
          <a:spcPct val="0"/>
        </a:spcAft>
        <a:buClr>
          <a:schemeClr val="bg2"/>
        </a:buClr>
        <a:buChar char="–"/>
        <a:defRPr>
          <a:solidFill>
            <a:schemeClr val="tx1"/>
          </a:solidFill>
          <a:latin typeface="+mn-lt"/>
        </a:defRPr>
      </a:lvl3pPr>
      <a:lvl4pPr marL="1128713" indent="-276225" algn="l" rtl="0" eaLnBrk="0" fontAlgn="base" hangingPunct="0">
        <a:spcBef>
          <a:spcPct val="20000"/>
        </a:spcBef>
        <a:spcAft>
          <a:spcPct val="0"/>
        </a:spcAft>
        <a:buClr>
          <a:schemeClr val="bg2"/>
        </a:buClr>
        <a:buChar char="–"/>
        <a:defRPr>
          <a:solidFill>
            <a:schemeClr val="tx1"/>
          </a:solidFill>
          <a:latin typeface="+mn-lt"/>
        </a:defRPr>
      </a:lvl4pPr>
      <a:lvl5pPr marL="1416050" indent="-276225" algn="l" rtl="0" eaLnBrk="0" fontAlgn="base" hangingPunct="0">
        <a:spcBef>
          <a:spcPct val="20000"/>
        </a:spcBef>
        <a:spcAft>
          <a:spcPct val="0"/>
        </a:spcAft>
        <a:buClr>
          <a:schemeClr val="bg2"/>
        </a:buClr>
        <a:buChar char="–"/>
        <a:defRPr>
          <a:solidFill>
            <a:schemeClr val="tx1"/>
          </a:solidFill>
          <a:latin typeface="+mn-lt"/>
        </a:defRPr>
      </a:lvl5pPr>
      <a:lvl6pPr marL="1873250" indent="-276225" algn="l" rtl="0" eaLnBrk="0" fontAlgn="base" hangingPunct="0">
        <a:spcBef>
          <a:spcPct val="20000"/>
        </a:spcBef>
        <a:spcAft>
          <a:spcPct val="0"/>
        </a:spcAft>
        <a:buClr>
          <a:schemeClr val="bg2"/>
        </a:buClr>
        <a:buChar char="–"/>
        <a:defRPr>
          <a:solidFill>
            <a:schemeClr val="tx1"/>
          </a:solidFill>
          <a:latin typeface="+mn-lt"/>
        </a:defRPr>
      </a:lvl6pPr>
      <a:lvl7pPr marL="2330450" indent="-276225" algn="l" rtl="0" eaLnBrk="0" fontAlgn="base" hangingPunct="0">
        <a:spcBef>
          <a:spcPct val="20000"/>
        </a:spcBef>
        <a:spcAft>
          <a:spcPct val="0"/>
        </a:spcAft>
        <a:buClr>
          <a:schemeClr val="bg2"/>
        </a:buClr>
        <a:buChar char="–"/>
        <a:defRPr>
          <a:solidFill>
            <a:schemeClr val="tx1"/>
          </a:solidFill>
          <a:latin typeface="+mn-lt"/>
        </a:defRPr>
      </a:lvl7pPr>
      <a:lvl8pPr marL="2787650" indent="-276225" algn="l" rtl="0" eaLnBrk="0" fontAlgn="base" hangingPunct="0">
        <a:spcBef>
          <a:spcPct val="20000"/>
        </a:spcBef>
        <a:spcAft>
          <a:spcPct val="0"/>
        </a:spcAft>
        <a:buClr>
          <a:schemeClr val="bg2"/>
        </a:buClr>
        <a:buChar char="–"/>
        <a:defRPr>
          <a:solidFill>
            <a:schemeClr val="tx1"/>
          </a:solidFill>
          <a:latin typeface="+mn-lt"/>
        </a:defRPr>
      </a:lvl8pPr>
      <a:lvl9pPr marL="3244850" indent="-276225" algn="l" rtl="0" eaLnBrk="0" fontAlgn="base" hangingPunct="0">
        <a:spcBef>
          <a:spcPct val="20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7.png"/><Relationship Id="rId4" Type="http://schemas.openxmlformats.org/officeDocument/2006/relationships/hyperlink" Target="https://mail.righteurope.com/exchweb/bin/redir.asp?URL=http://www.career-matters.co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7"/>
          <p:cNvSpPr>
            <a:spLocks noGrp="1" noChangeArrowheads="1"/>
          </p:cNvSpPr>
          <p:nvPr>
            <p:ph type="ctrTitle" idx="4294967295"/>
          </p:nvPr>
        </p:nvSpPr>
        <p:spPr>
          <a:xfrm>
            <a:off x="4191000" y="2590800"/>
            <a:ext cx="3810000" cy="1238250"/>
          </a:xfrm>
        </p:spPr>
        <p:txBody>
          <a:bodyPr anchor="b"/>
          <a:lstStyle/>
          <a:p>
            <a:pPr marL="465138" indent="-465138" algn="ctr"/>
            <a:r>
              <a:rPr lang="en-US" sz="4000" dirty="0">
                <a:solidFill>
                  <a:srgbClr val="7EA190"/>
                </a:solidFill>
              </a:rPr>
              <a:t>  </a:t>
            </a:r>
            <a:r>
              <a:rPr lang="ar-SA" sz="4000" dirty="0" smtClean="0">
                <a:solidFill>
                  <a:srgbClr val="7EA190"/>
                </a:solidFill>
              </a:rPr>
              <a:t>إيجاد وظيفة هو</a:t>
            </a:r>
            <a:br>
              <a:rPr lang="ar-SA" sz="4000" dirty="0" smtClean="0">
                <a:solidFill>
                  <a:srgbClr val="7EA190"/>
                </a:solidFill>
              </a:rPr>
            </a:br>
            <a:r>
              <a:rPr lang="ar-SA" sz="4000" dirty="0" smtClean="0">
                <a:solidFill>
                  <a:srgbClr val="7EA190"/>
                </a:solidFill>
              </a:rPr>
              <a:t>عمل بحد ذاته</a:t>
            </a:r>
            <a:endParaRPr lang="en-US" sz="1400" dirty="0"/>
          </a:p>
        </p:txBody>
      </p:sp>
      <p:sp>
        <p:nvSpPr>
          <p:cNvPr id="8200" name="Text Box 8"/>
          <p:cNvSpPr txBox="1">
            <a:spLocks noChangeArrowheads="1"/>
          </p:cNvSpPr>
          <p:nvPr/>
        </p:nvSpPr>
        <p:spPr bwMode="auto">
          <a:xfrm>
            <a:off x="4724400" y="381000"/>
            <a:ext cx="3581400" cy="1200329"/>
          </a:xfrm>
          <a:prstGeom prst="rect">
            <a:avLst/>
          </a:prstGeom>
          <a:noFill/>
          <a:ln w="9525">
            <a:noFill/>
            <a:miter lim="800000"/>
            <a:headEnd/>
            <a:tailEnd/>
          </a:ln>
          <a:effectLst/>
        </p:spPr>
        <p:txBody>
          <a:bodyPr>
            <a:spAutoFit/>
          </a:bodyPr>
          <a:lstStyle/>
          <a:p>
            <a:pPr algn="ctr" rtl="1"/>
            <a:r>
              <a:rPr lang="ar-SA" sz="2400" b="0" dirty="0" smtClean="0"/>
              <a:t>إيجاد الفرص</a:t>
            </a:r>
            <a:endParaRPr lang="en-US" sz="2400" b="0" dirty="0"/>
          </a:p>
          <a:p>
            <a:pPr algn="ctr" rtl="1"/>
            <a:r>
              <a:rPr lang="ar-SA" sz="2400" b="0" dirty="0" smtClean="0"/>
              <a:t>توفير العمل</a:t>
            </a:r>
            <a:endParaRPr lang="en-US" sz="2400" b="0" dirty="0"/>
          </a:p>
          <a:p>
            <a:pPr algn="ctr" rtl="1"/>
            <a:r>
              <a:rPr lang="ar-SA" sz="2400" b="0" dirty="0" smtClean="0"/>
              <a:t>تغيير الحياة</a:t>
            </a:r>
            <a:endParaRPr lang="en-US" sz="2400" b="0" dirty="0"/>
          </a:p>
        </p:txBody>
      </p:sp>
      <p:pic>
        <p:nvPicPr>
          <p:cNvPr id="1026" name="Picture 2" descr="Z:\Logo\PALESTINE,\PALESTINE\EFE Palestine Logo Artwork\EFE-PALESTINE-SMALL.jpg"/>
          <p:cNvPicPr>
            <a:picLocks noChangeAspect="1" noChangeArrowheads="1"/>
          </p:cNvPicPr>
          <p:nvPr/>
        </p:nvPicPr>
        <p:blipFill>
          <a:blip r:embed="rId3"/>
          <a:srcRect/>
          <a:stretch>
            <a:fillRect/>
          </a:stretch>
        </p:blipFill>
        <p:spPr bwMode="auto">
          <a:xfrm>
            <a:off x="5714138" y="5333999"/>
            <a:ext cx="1315311" cy="11525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a:spLocks noChangeArrowheads="1"/>
          </p:cNvSpPr>
          <p:nvPr/>
        </p:nvSpPr>
        <p:spPr bwMode="auto">
          <a:xfrm>
            <a:off x="4953000" y="1752600"/>
            <a:ext cx="3040063" cy="4038600"/>
          </a:xfrm>
          <a:prstGeom prst="roundRect">
            <a:avLst>
              <a:gd name="adj" fmla="val 6069"/>
            </a:avLst>
          </a:prstGeom>
          <a:solidFill>
            <a:srgbClr val="E7EFEF"/>
          </a:solidFill>
          <a:ln w="76200">
            <a:solidFill>
              <a:schemeClr val="bg2"/>
            </a:solidFill>
            <a:round/>
            <a:headEnd/>
            <a:tailEnd/>
          </a:ln>
          <a:effectLst>
            <a:outerShdw dist="23000" dir="5400000" rotWithShape="0">
              <a:srgbClr val="808080">
                <a:alpha val="34998"/>
              </a:srgbClr>
            </a:outerShdw>
          </a:effectLst>
        </p:spPr>
        <p:txBody>
          <a:bodyPr anchor="ctr"/>
          <a:lstStyle/>
          <a:p>
            <a:pPr algn="ctr">
              <a:defRPr/>
            </a:pPr>
            <a:endParaRPr lang="en-US" sz="2400" b="0">
              <a:solidFill>
                <a:srgbClr val="FFFFFF"/>
              </a:solidFill>
              <a:ea typeface="ＭＳ Ｐゴシック" pitchFamily="-112" charset="-128"/>
            </a:endParaRPr>
          </a:p>
        </p:txBody>
      </p:sp>
      <p:sp>
        <p:nvSpPr>
          <p:cNvPr id="277508" name="Text Box 4"/>
          <p:cNvSpPr txBox="1">
            <a:spLocks noChangeArrowheads="1"/>
          </p:cNvSpPr>
          <p:nvPr/>
        </p:nvSpPr>
        <p:spPr bwMode="auto">
          <a:xfrm>
            <a:off x="533400" y="1981200"/>
            <a:ext cx="3124200" cy="3962400"/>
          </a:xfrm>
          <a:prstGeom prst="rect">
            <a:avLst/>
          </a:prstGeom>
          <a:noFill/>
          <a:ln w="9525">
            <a:noFill/>
            <a:miter lim="800000"/>
            <a:headEnd/>
            <a:tailEnd/>
          </a:ln>
        </p:spPr>
        <p:txBody>
          <a:bodyPr/>
          <a:lstStyle/>
          <a:p>
            <a:pPr lvl="1" indent="-225425" algn="r" rtl="1">
              <a:lnSpc>
                <a:spcPct val="80000"/>
              </a:lnSpc>
              <a:buFontTx/>
              <a:buChar char="•"/>
            </a:pPr>
            <a:endParaRPr lang="en-US" altLang="ja-JP" sz="1600" b="0" dirty="0">
              <a:solidFill>
                <a:schemeClr val="bg2"/>
              </a:solidFill>
            </a:endParaRPr>
          </a:p>
        </p:txBody>
      </p:sp>
      <p:sp>
        <p:nvSpPr>
          <p:cNvPr id="277509" name="Rectangle 6"/>
          <p:cNvSpPr>
            <a:spLocks noChangeArrowheads="1"/>
          </p:cNvSpPr>
          <p:nvPr/>
        </p:nvSpPr>
        <p:spPr bwMode="auto">
          <a:xfrm>
            <a:off x="457200" y="685800"/>
            <a:ext cx="8382000" cy="990600"/>
          </a:xfrm>
          <a:prstGeom prst="rect">
            <a:avLst/>
          </a:prstGeom>
          <a:noFill/>
          <a:ln w="9525">
            <a:noFill/>
            <a:miter lim="800000"/>
            <a:headEnd/>
            <a:tailEnd/>
          </a:ln>
        </p:spPr>
        <p:txBody>
          <a:bodyPr lIns="0" tIns="0" rIns="0" bIns="0"/>
          <a:lstStyle/>
          <a:p>
            <a:pPr algn="r" rtl="1" eaLnBrk="0" hangingPunct="0"/>
            <a:r>
              <a:rPr lang="ar-SA" sz="3000" dirty="0" smtClean="0">
                <a:solidFill>
                  <a:schemeClr val="bg2"/>
                </a:solidFill>
                <a:latin typeface="+mj-lt"/>
                <a:ea typeface="+mj-ea"/>
                <a:cs typeface="+mj-cs"/>
              </a:rPr>
              <a:t>مهارات يبحث عنها أصحاب العمل  </a:t>
            </a:r>
          </a:p>
        </p:txBody>
      </p:sp>
      <p:sp>
        <p:nvSpPr>
          <p:cNvPr id="277510" name="Text Box 41"/>
          <p:cNvSpPr txBox="1">
            <a:spLocks noChangeArrowheads="1"/>
          </p:cNvSpPr>
          <p:nvPr/>
        </p:nvSpPr>
        <p:spPr bwMode="auto">
          <a:xfrm>
            <a:off x="838200" y="5943600"/>
            <a:ext cx="2819400" cy="230832"/>
          </a:xfrm>
          <a:prstGeom prst="rect">
            <a:avLst/>
          </a:prstGeom>
          <a:noFill/>
          <a:ln w="9525">
            <a:noFill/>
            <a:miter lim="800000"/>
            <a:headEnd/>
            <a:tailEnd/>
          </a:ln>
        </p:spPr>
        <p:txBody>
          <a:bodyPr wrap="square">
            <a:spAutoFit/>
          </a:bodyPr>
          <a:lstStyle/>
          <a:p>
            <a:pPr>
              <a:spcBef>
                <a:spcPct val="50000"/>
              </a:spcBef>
            </a:pPr>
            <a:endParaRPr lang="en-US" sz="900" b="0" i="1" dirty="0"/>
          </a:p>
        </p:txBody>
      </p:sp>
      <p:sp>
        <p:nvSpPr>
          <p:cNvPr id="277511" name="Rectangle 7"/>
          <p:cNvSpPr>
            <a:spLocks noChangeArrowheads="1"/>
          </p:cNvSpPr>
          <p:nvPr/>
        </p:nvSpPr>
        <p:spPr bwMode="auto">
          <a:xfrm>
            <a:off x="4572000" y="685800"/>
            <a:ext cx="3552825" cy="914400"/>
          </a:xfrm>
          <a:prstGeom prst="rect">
            <a:avLst/>
          </a:prstGeom>
          <a:noFill/>
          <a:ln w="9525">
            <a:noFill/>
            <a:miter lim="800000"/>
            <a:headEnd/>
            <a:tailEnd/>
          </a:ln>
        </p:spPr>
        <p:txBody>
          <a:bodyPr lIns="0" tIns="0" rIns="0" bIns="0"/>
          <a:lstStyle/>
          <a:p>
            <a:pPr eaLnBrk="0" hangingPunct="0"/>
            <a:endParaRPr lang="en-US" sz="3200" b="0" dirty="0">
              <a:solidFill>
                <a:schemeClr val="hlink"/>
              </a:solidFill>
            </a:endParaRPr>
          </a:p>
        </p:txBody>
      </p:sp>
      <p:sp>
        <p:nvSpPr>
          <p:cNvPr id="277512" name="Text Box 9"/>
          <p:cNvSpPr txBox="1">
            <a:spLocks noChangeArrowheads="1"/>
          </p:cNvSpPr>
          <p:nvPr/>
        </p:nvSpPr>
        <p:spPr bwMode="auto">
          <a:xfrm>
            <a:off x="4648200" y="1981200"/>
            <a:ext cx="3352800" cy="3834896"/>
          </a:xfrm>
          <a:prstGeom prst="rect">
            <a:avLst/>
          </a:prstGeom>
          <a:noFill/>
          <a:ln w="9525">
            <a:noFill/>
            <a:miter lim="800000"/>
            <a:headEnd/>
            <a:tailEnd/>
          </a:ln>
        </p:spPr>
        <p:txBody>
          <a:bodyPr>
            <a:spAutoFit/>
          </a:bodyPr>
          <a:lstStyle/>
          <a:p>
            <a:pPr lvl="1" indent="-225425" algn="r" rtl="1">
              <a:lnSpc>
                <a:spcPct val="80000"/>
              </a:lnSpc>
              <a:buFontTx/>
              <a:buChar char="•"/>
            </a:pPr>
            <a:r>
              <a:rPr lang="ar-SA" altLang="ja-JP" sz="1600" b="0" dirty="0" smtClean="0">
                <a:solidFill>
                  <a:schemeClr val="bg2"/>
                </a:solidFill>
              </a:rPr>
              <a:t>مهارات الاتصالات</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المهارات التحليلية</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مهارات العمل ضمن فريق</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المهارات الفنية</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تعزيز السلوك المهني الأخلاقي</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المبادرة</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المهارات الشخصية التفاعلية</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مهارات حل المشكلات</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المرونة/ التكيف</a:t>
            </a:r>
            <a:endParaRPr lang="en-US" altLang="ja-JP" sz="1600" b="0" dirty="0" smtClean="0">
              <a:solidFill>
                <a:schemeClr val="bg2"/>
              </a:solidFill>
            </a:endParaRPr>
          </a:p>
          <a:p>
            <a:pPr lvl="1" indent="-225425" algn="r" rtl="1">
              <a:lnSpc>
                <a:spcPct val="80000"/>
              </a:lnSpc>
            </a:pPr>
            <a:endParaRPr lang="en-US" altLang="ja-JP" sz="1600" b="0" dirty="0" smtClean="0">
              <a:solidFill>
                <a:schemeClr val="bg2"/>
              </a:solidFill>
            </a:endParaRPr>
          </a:p>
          <a:p>
            <a:pPr lvl="1" indent="-225425" algn="r" rtl="1">
              <a:lnSpc>
                <a:spcPct val="80000"/>
              </a:lnSpc>
              <a:buFontTx/>
              <a:buChar char="•"/>
            </a:pPr>
            <a:r>
              <a:rPr lang="ar-SA" altLang="ja-JP" sz="1600" b="0" dirty="0" smtClean="0">
                <a:solidFill>
                  <a:schemeClr val="bg2"/>
                </a:solidFill>
              </a:rPr>
              <a:t>مهارات  الحاسوب</a:t>
            </a:r>
            <a:endParaRPr lang="en-US" altLang="ja-JP" sz="1600" b="0" dirty="0">
              <a:solidFill>
                <a:schemeClr val="bg2"/>
              </a:solidFill>
            </a:endParaRPr>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4D74BB00-0D1F-42E2-8F15-106F2149B1C7}" type="slidenum">
              <a:rPr lang="en-US" sz="1400" b="0">
                <a:solidFill>
                  <a:schemeClr val="bg1"/>
                </a:solidFill>
                <a:latin typeface="+mn-lt"/>
                <a:ea typeface="ＭＳ Ｐゴシック"/>
                <a:cs typeface="ＭＳ Ｐゴシック"/>
              </a:rPr>
              <a:pPr algn="r">
                <a:defRPr/>
              </a:pPr>
              <a:t>10</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noFill/>
          <a:ln/>
        </p:spPr>
        <p:txBody>
          <a:bodyPr tIns="46038" bIns="46038"/>
          <a:lstStyle/>
          <a:p>
            <a:pPr algn="r" rtl="1"/>
            <a:r>
              <a:rPr lang="ar-SA" dirty="0" smtClean="0"/>
              <a:t>هيا </a:t>
            </a:r>
            <a:r>
              <a:rPr lang="ar-SA" dirty="0" err="1" smtClean="0"/>
              <a:t>ننطلق </a:t>
            </a:r>
            <a:r>
              <a:rPr lang="ar-SA" dirty="0" smtClean="0"/>
              <a:t>– لنضع خطة</a:t>
            </a:r>
            <a:endParaRPr lang="en-US" dirty="0" smtClean="0"/>
          </a:p>
        </p:txBody>
      </p:sp>
      <p:sp>
        <p:nvSpPr>
          <p:cNvPr id="124931"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التنظيم</a:t>
            </a:r>
            <a:endParaRPr lang="en-US" dirty="0" smtClean="0"/>
          </a:p>
          <a:p>
            <a:pPr lvl="1" algn="r" rtl="1">
              <a:buFontTx/>
              <a:buChar char="-"/>
            </a:pPr>
            <a:r>
              <a:rPr lang="ar-SA" dirty="0" smtClean="0"/>
              <a:t>اللوازم</a:t>
            </a:r>
          </a:p>
          <a:p>
            <a:pPr lvl="1" algn="r" rtl="1">
              <a:buFontTx/>
              <a:buChar char="-"/>
            </a:pPr>
            <a:r>
              <a:rPr lang="ar-SA" dirty="0" smtClean="0"/>
              <a:t>الأعمال الورقية</a:t>
            </a:r>
          </a:p>
          <a:p>
            <a:pPr lvl="1" algn="r" rtl="1">
              <a:buFontTx/>
              <a:buChar char="-"/>
            </a:pPr>
            <a:r>
              <a:rPr lang="ar-SA" dirty="0" smtClean="0"/>
              <a:t>الملابس المناسبة</a:t>
            </a:r>
          </a:p>
          <a:p>
            <a:pPr lvl="1" algn="r" rtl="1">
              <a:buFontTx/>
              <a:buChar char="-"/>
            </a:pPr>
            <a:endParaRPr lang="en-US" dirty="0" smtClean="0"/>
          </a:p>
          <a:p>
            <a:pPr algn="r" rtl="1">
              <a:buFont typeface="Playbill" pitchFamily="82" charset="0"/>
              <a:buChar char="•"/>
            </a:pPr>
            <a:r>
              <a:rPr lang="ar-SA" dirty="0" smtClean="0"/>
              <a:t>وضع نظام</a:t>
            </a:r>
            <a:endParaRPr lang="en-US" dirty="0" smtClean="0"/>
          </a:p>
          <a:p>
            <a:pPr lvl="1" algn="r" rtl="1">
              <a:buFontTx/>
              <a:buNone/>
            </a:pPr>
            <a:r>
              <a:rPr lang="ar-SA" dirty="0" smtClean="0"/>
              <a:t>- تحديد الأولويات</a:t>
            </a:r>
            <a:r>
              <a:rPr lang="en-US" dirty="0" smtClean="0"/>
              <a:t>	</a:t>
            </a:r>
          </a:p>
          <a:p>
            <a:pPr lvl="1" algn="r" rtl="1">
              <a:buFontTx/>
              <a:buChar char="-"/>
            </a:pPr>
            <a:r>
              <a:rPr lang="ar-SA" dirty="0" smtClean="0"/>
              <a:t>التخطيط</a:t>
            </a:r>
          </a:p>
          <a:p>
            <a:pPr lvl="1" algn="r" rtl="1">
              <a:buFontTx/>
              <a:buChar char="-"/>
            </a:pPr>
            <a:r>
              <a:rPr lang="ar-SA" dirty="0" smtClean="0"/>
              <a:t>تطبيق الخطة خطوة خطوة</a:t>
            </a:r>
            <a:r>
              <a:rPr lang="en-US" dirty="0" smtClean="0"/>
              <a:t>	</a:t>
            </a:r>
          </a:p>
          <a:p>
            <a:pPr lvl="1" algn="r" rtl="1">
              <a:buFontTx/>
              <a:buNone/>
            </a:pPr>
            <a:r>
              <a:rPr lang="en-US" dirty="0" smtClean="0"/>
              <a:t>	</a:t>
            </a:r>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964A3E1E-5522-4937-98D9-94C8F1F45715}" type="slidenum">
              <a:rPr lang="en-US" sz="1400" b="0">
                <a:solidFill>
                  <a:schemeClr val="bg1"/>
                </a:solidFill>
                <a:latin typeface="+mn-lt"/>
                <a:ea typeface="ＭＳ Ｐゴシック"/>
                <a:cs typeface="ＭＳ Ｐゴシック"/>
              </a:rPr>
              <a:pPr algn="r">
                <a:defRPr/>
              </a:pPr>
              <a:t>11</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idx="4294967295"/>
          </p:nvPr>
        </p:nvSpPr>
        <p:spPr/>
        <p:txBody>
          <a:bodyPr/>
          <a:lstStyle/>
          <a:p>
            <a:pPr algn="r" rtl="1"/>
            <a:r>
              <a:rPr lang="ar-SA" dirty="0" smtClean="0"/>
              <a:t>إدارة الضغط والمحافظة على التركيز:</a:t>
            </a:r>
            <a:r>
              <a:rPr lang="en-GB" dirty="0" smtClean="0"/>
              <a:t/>
            </a:r>
            <a:br>
              <a:rPr lang="en-GB" dirty="0" smtClean="0"/>
            </a:br>
            <a:r>
              <a:rPr lang="ar-SA" dirty="0" smtClean="0"/>
              <a:t>”منحنى التغير“</a:t>
            </a:r>
            <a:endParaRPr lang="en-GB" dirty="0" smtClean="0"/>
          </a:p>
        </p:txBody>
      </p:sp>
      <p:sp>
        <p:nvSpPr>
          <p:cNvPr id="129028" name="Text Box 3"/>
          <p:cNvSpPr txBox="1">
            <a:spLocks noChangeArrowheads="1"/>
          </p:cNvSpPr>
          <p:nvPr/>
        </p:nvSpPr>
        <p:spPr bwMode="auto">
          <a:xfrm>
            <a:off x="8747125" y="1069975"/>
            <a:ext cx="184150" cy="309563"/>
          </a:xfrm>
          <a:prstGeom prst="rect">
            <a:avLst/>
          </a:prstGeom>
          <a:noFill/>
          <a:ln w="9525">
            <a:noFill/>
            <a:miter lim="800000"/>
            <a:headEnd/>
            <a:tailEnd/>
          </a:ln>
        </p:spPr>
        <p:txBody>
          <a:bodyPr wrap="none">
            <a:spAutoFit/>
          </a:bodyPr>
          <a:lstStyle/>
          <a:p>
            <a:pPr eaLnBrk="0" hangingPunct="0"/>
            <a:endParaRPr lang="en-US" sz="1400" b="0">
              <a:solidFill>
                <a:srgbClr val="1868A3"/>
              </a:solidFill>
              <a:latin typeface="Verdana" pitchFamily="34" charset="0"/>
            </a:endParaRPr>
          </a:p>
        </p:txBody>
      </p:sp>
      <p:pic>
        <p:nvPicPr>
          <p:cNvPr id="129029" name="Picture 12" descr="The Change Curve No Title"/>
          <p:cNvPicPr>
            <a:picLocks noChangeAspect="1" noChangeArrowheads="1"/>
          </p:cNvPicPr>
          <p:nvPr/>
        </p:nvPicPr>
        <p:blipFill>
          <a:blip r:embed="rId4"/>
          <a:srcRect/>
          <a:stretch>
            <a:fillRect/>
          </a:stretch>
        </p:blipFill>
        <p:spPr bwMode="auto">
          <a:xfrm>
            <a:off x="762000" y="2514600"/>
            <a:ext cx="7537450" cy="3405188"/>
          </a:xfrm>
          <a:prstGeom prst="rect">
            <a:avLst/>
          </a:prstGeom>
          <a:noFill/>
          <a:ln w="9525">
            <a:noFill/>
            <a:miter lim="800000"/>
            <a:headEnd/>
            <a:tailEnd/>
          </a:ln>
        </p:spPr>
      </p:pic>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E72622FA-8916-4730-9F05-470872BF8366}" type="slidenum">
              <a:rPr lang="en-US" sz="1400" b="0">
                <a:solidFill>
                  <a:schemeClr val="bg1"/>
                </a:solidFill>
                <a:latin typeface="+mn-lt"/>
                <a:ea typeface="ＭＳ Ｐゴシック"/>
                <a:cs typeface="ＭＳ Ｐゴシック"/>
              </a:rPr>
              <a:pPr algn="r">
                <a:defRPr/>
              </a:pPr>
              <a:t>12</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noFill/>
          <a:ln/>
        </p:spPr>
        <p:txBody>
          <a:bodyPr tIns="46038" bIns="46038"/>
          <a:lstStyle/>
          <a:p>
            <a:pPr algn="r" rtl="1"/>
            <a:r>
              <a:rPr lang="ar-SA" dirty="0" smtClean="0"/>
              <a:t>ملخص: هيا ننطلق</a:t>
            </a:r>
            <a:endParaRPr lang="en-US" dirty="0" smtClean="0"/>
          </a:p>
        </p:txBody>
      </p:sp>
      <p:sp>
        <p:nvSpPr>
          <p:cNvPr id="257027" name="Rectangle 3"/>
          <p:cNvSpPr>
            <a:spLocks noGrp="1" noChangeArrowheads="1"/>
          </p:cNvSpPr>
          <p:nvPr>
            <p:ph type="body" idx="1"/>
          </p:nvPr>
        </p:nvSpPr>
        <p:spPr>
          <a:noFill/>
          <a:ln/>
        </p:spPr>
        <p:txBody>
          <a:bodyPr lIns="92075" tIns="46038" rIns="92075" bIns="46038"/>
          <a:lstStyle/>
          <a:p>
            <a:pPr algn="r" rtl="1">
              <a:lnSpc>
                <a:spcPct val="90000"/>
              </a:lnSpc>
              <a:buFont typeface="Playbill" pitchFamily="82" charset="0"/>
              <a:buChar char="•"/>
            </a:pPr>
            <a:r>
              <a:rPr lang="ar-SA" dirty="0" smtClean="0"/>
              <a:t>اعرف نفسك</a:t>
            </a:r>
            <a:endParaRPr lang="en-US" dirty="0" smtClean="0"/>
          </a:p>
          <a:p>
            <a:pPr algn="r" rtl="1">
              <a:lnSpc>
                <a:spcPct val="90000"/>
              </a:lnSpc>
              <a:buFont typeface="Playbill" pitchFamily="82" charset="0"/>
              <a:buChar char="•"/>
            </a:pPr>
            <a:r>
              <a:rPr lang="ar-SA" dirty="0" smtClean="0"/>
              <a:t>تعرف على رحلة مسيرتك المهنية</a:t>
            </a:r>
            <a:endParaRPr lang="en-US" dirty="0" smtClean="0"/>
          </a:p>
          <a:p>
            <a:pPr algn="r" rtl="1">
              <a:lnSpc>
                <a:spcPct val="90000"/>
              </a:lnSpc>
              <a:buFont typeface="Playbill" pitchFamily="82" charset="0"/>
              <a:buChar char="•"/>
            </a:pPr>
            <a:r>
              <a:rPr lang="ar-SA" dirty="0" smtClean="0"/>
              <a:t>تعرف على الوظائف</a:t>
            </a:r>
            <a:endParaRPr lang="en-US" dirty="0" smtClean="0"/>
          </a:p>
          <a:p>
            <a:pPr algn="r" rtl="1">
              <a:lnSpc>
                <a:spcPct val="90000"/>
              </a:lnSpc>
              <a:buFont typeface="Playbill" pitchFamily="82" charset="0"/>
              <a:buChar char="•"/>
            </a:pPr>
            <a:r>
              <a:rPr lang="ar-SA" dirty="0" smtClean="0"/>
              <a:t>اعرف عما تبحث وكيف تبحث عنه</a:t>
            </a:r>
            <a:endParaRPr lang="en-US" dirty="0" smtClean="0"/>
          </a:p>
          <a:p>
            <a:pPr algn="r" rtl="1">
              <a:lnSpc>
                <a:spcPct val="90000"/>
              </a:lnSpc>
              <a:buFont typeface="Playbill" pitchFamily="82" charset="0"/>
              <a:buChar char="•"/>
            </a:pPr>
            <a:r>
              <a:rPr lang="ar-SA" dirty="0" smtClean="0"/>
              <a:t>اعرف ما تريديه وقدم عرضا ينسجم مع ما يريده صاحب العمل</a:t>
            </a:r>
            <a:endParaRPr lang="en-US" dirty="0" smtClean="0"/>
          </a:p>
          <a:p>
            <a:pPr algn="r" rtl="1">
              <a:lnSpc>
                <a:spcPct val="90000"/>
              </a:lnSpc>
              <a:buFont typeface="Playbill" pitchFamily="82" charset="0"/>
              <a:buChar char="•"/>
            </a:pPr>
            <a:r>
              <a:rPr lang="ar-SA" dirty="0" smtClean="0"/>
              <a:t>اعرف عن التوجهات العامة في التوظيف</a:t>
            </a:r>
            <a:endParaRPr lang="en-US" dirty="0" smtClean="0"/>
          </a:p>
          <a:p>
            <a:pPr algn="r" rtl="1">
              <a:lnSpc>
                <a:spcPct val="90000"/>
              </a:lnSpc>
              <a:buFont typeface="Playbill" pitchFamily="82" charset="0"/>
              <a:buChar char="•"/>
            </a:pPr>
            <a:r>
              <a:rPr lang="ar-SA" dirty="0" smtClean="0"/>
              <a:t>ضع خطة</a:t>
            </a:r>
            <a:endParaRPr lang="en-US" dirty="0" smtClean="0"/>
          </a:p>
          <a:p>
            <a:pPr algn="r" rtl="1">
              <a:lnSpc>
                <a:spcPct val="90000"/>
              </a:lnSpc>
              <a:buFont typeface="Playbill" pitchFamily="82" charset="0"/>
              <a:buChar char="•"/>
            </a:pPr>
            <a:r>
              <a:rPr lang="ar-SA" dirty="0" smtClean="0"/>
              <a:t>قم بإدارة  الضغط والمحافظة على التركيز</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6008717B-D192-4E8E-A420-FA0C7E267CB3}" type="slidenum">
              <a:rPr lang="en-US" sz="1400" b="0">
                <a:solidFill>
                  <a:schemeClr val="bg1"/>
                </a:solidFill>
                <a:latin typeface="+mn-lt"/>
                <a:ea typeface="ＭＳ Ｐゴシック"/>
                <a:cs typeface="ＭＳ Ｐゴシック"/>
              </a:rPr>
              <a:pPr algn="r">
                <a:defRPr/>
              </a:pPr>
              <a:t>13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6"/>
          <p:cNvSpPr>
            <a:spLocks noGrp="1" noChangeArrowheads="1"/>
          </p:cNvSpPr>
          <p:nvPr>
            <p:ph type="title"/>
          </p:nvPr>
        </p:nvSpPr>
        <p:spPr/>
        <p:txBody>
          <a:bodyPr/>
          <a:lstStyle/>
          <a:p>
            <a:pPr algn="r" rtl="1"/>
            <a:r>
              <a:rPr lang="ar-SA" sz="3400" dirty="0" smtClean="0">
                <a:ea typeface="ＭＳ Ｐゴシック" charset="-128"/>
              </a:rPr>
              <a:t>المقدمة</a:t>
            </a:r>
            <a:r>
              <a:rPr lang="en-US" sz="3400" dirty="0" smtClean="0">
                <a:ea typeface="ＭＳ Ｐゴシック" charset="-128"/>
              </a:rPr>
              <a:t> </a:t>
            </a:r>
            <a:br>
              <a:rPr lang="en-US" sz="3400" dirty="0" smtClean="0">
                <a:ea typeface="ＭＳ Ｐゴシック" charset="-128"/>
              </a:rPr>
            </a:br>
            <a:endParaRPr lang="en-US" sz="3400" dirty="0" smtClean="0">
              <a:ea typeface="ＭＳ Ｐゴシック" charset="-128"/>
            </a:endParaRPr>
          </a:p>
        </p:txBody>
      </p:sp>
      <p:sp>
        <p:nvSpPr>
          <p:cNvPr id="10248" name="Rectangle 8"/>
          <p:cNvSpPr>
            <a:spLocks noGrp="1" noChangeArrowheads="1"/>
          </p:cNvSpPr>
          <p:nvPr>
            <p:ph type="body" idx="1"/>
          </p:nvPr>
        </p:nvSpPr>
        <p:spPr>
          <a:xfrm>
            <a:off x="685800" y="2057400"/>
            <a:ext cx="8004175" cy="4186238"/>
          </a:xfrm>
        </p:spPr>
        <p:txBody>
          <a:bodyPr/>
          <a:lstStyle/>
          <a:p>
            <a:pPr algn="r" rtl="1"/>
            <a:r>
              <a:rPr lang="ar-SA" b="1" dirty="0" smtClean="0">
                <a:ea typeface="ＭＳ Ｐゴシック" charset="-128"/>
              </a:rPr>
              <a:t>المدرب: </a:t>
            </a:r>
            <a:r>
              <a:rPr lang="ar-SA" dirty="0" smtClean="0">
                <a:ea typeface="ＭＳ Ｐゴシック" charset="-128"/>
              </a:rPr>
              <a:t>ابراهيم سمور.</a:t>
            </a:r>
            <a:endParaRPr lang="en-US" dirty="0" smtClean="0">
              <a:ea typeface="ＭＳ Ｐゴシック" charset="-128"/>
            </a:endParaRPr>
          </a:p>
          <a:p>
            <a:pPr algn="r" rtl="1"/>
            <a:r>
              <a:rPr lang="ar-SA" b="1" dirty="0" smtClean="0">
                <a:ea typeface="ＭＳ Ｐゴシック" charset="-128"/>
              </a:rPr>
              <a:t>البرنامج: </a:t>
            </a:r>
            <a:r>
              <a:rPr lang="ar-SA" dirty="0" smtClean="0">
                <a:ea typeface="ＭＳ Ｐゴシック" charset="-128"/>
              </a:rPr>
              <a:t>إيجاد الفرص، توفير العمل، تغيير الحياة</a:t>
            </a:r>
            <a:endParaRPr lang="en-US" i="1" dirty="0" smtClean="0"/>
          </a:p>
          <a:p>
            <a:pPr algn="r" rtl="1"/>
            <a:r>
              <a:rPr lang="ar-SA" b="1" dirty="0" smtClean="0">
                <a:ea typeface="ＭＳ Ｐゴシック" charset="-128"/>
              </a:rPr>
              <a:t>عنوان التدريب : </a:t>
            </a:r>
            <a:r>
              <a:rPr lang="ar-SA" dirty="0" smtClean="0">
                <a:ea typeface="ＭＳ Ｐゴシック" charset="-128"/>
              </a:rPr>
              <a:t>”إيجاد عمل هو عمل بحد ذاته“</a:t>
            </a:r>
            <a:endParaRPr lang="en-US" dirty="0" smtClean="0">
              <a:ea typeface="ＭＳ Ｐゴシック" charset="-128"/>
            </a:endParaRPr>
          </a:p>
          <a:p>
            <a:pPr algn="r" rtl="1"/>
            <a:r>
              <a:rPr lang="ar-SA" b="1" dirty="0" smtClean="0">
                <a:ea typeface="ＭＳ Ｐゴシック" charset="-128"/>
              </a:rPr>
              <a:t>الهدف من  التدريب: </a:t>
            </a:r>
            <a:r>
              <a:rPr lang="ar-SA" dirty="0" smtClean="0">
                <a:ea typeface="ＭＳ Ｐゴシック" charset="-128"/>
              </a:rPr>
              <a:t>تأهيل المدربين في برنامج إيجاد عمل هو عمل بحد ذاته لنقل خبراتهم لطلبة الجامعات والمدارس المهنية. </a:t>
            </a:r>
            <a:endParaRPr lang="en-US" dirty="0" smtClean="0">
              <a:ea typeface="ＭＳ Ｐゴシック" charset="-128"/>
            </a:endParaRPr>
          </a:p>
          <a:p>
            <a:pPr>
              <a:buFontTx/>
              <a:buNone/>
            </a:pPr>
            <a:endParaRPr lang="en-US" dirty="0" smtClean="0"/>
          </a:p>
        </p:txBody>
      </p:sp>
      <p:sp>
        <p:nvSpPr>
          <p:cNvPr id="6" name="Slide Number Placeholder 5"/>
          <p:cNvSpPr>
            <a:spLocks noGrp="1"/>
          </p:cNvSpPr>
          <p:nvPr>
            <p:ph type="sldNum" sz="quarter" idx="10"/>
          </p:nvPr>
        </p:nvSpPr>
        <p:spPr/>
        <p:txBody>
          <a:bodyPr/>
          <a:lstStyle/>
          <a:p>
            <a:pPr>
              <a:defRPr/>
            </a:pPr>
            <a:fld id="{96B1C723-942B-4102-B7D0-F12379FCAB82}" type="slidenum">
              <a:rPr lang="en-US">
                <a:solidFill>
                  <a:schemeClr val="bg1"/>
                </a:solidFill>
                <a:ea typeface="ＭＳ Ｐゴシック"/>
                <a:cs typeface="ＭＳ Ｐゴシック"/>
              </a:rPr>
              <a:pPr>
                <a:defRPr/>
              </a:pPr>
              <a:t>2</a:t>
            </a:fld>
            <a:endParaRPr lang="en-US">
              <a:solidFill>
                <a:schemeClr val="bg1"/>
              </a:solidFill>
              <a:ea typeface="ＭＳ Ｐゴシック"/>
              <a:cs typeface="ＭＳ Ｐゴシック"/>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AutoShape 8"/>
          <p:cNvSpPr>
            <a:spLocks noChangeArrowheads="1"/>
          </p:cNvSpPr>
          <p:nvPr/>
        </p:nvSpPr>
        <p:spPr bwMode="auto">
          <a:xfrm>
            <a:off x="431800" y="1752600"/>
            <a:ext cx="8280400" cy="4483100"/>
          </a:xfrm>
          <a:prstGeom prst="roundRect">
            <a:avLst>
              <a:gd name="adj" fmla="val 6495"/>
            </a:avLst>
          </a:prstGeom>
          <a:noFill/>
          <a:ln w="28575">
            <a:solidFill>
              <a:schemeClr val="bg2"/>
            </a:solidFill>
            <a:round/>
            <a:headEnd/>
            <a:tailEnd/>
          </a:ln>
        </p:spPr>
        <p:txBody>
          <a:bodyPr/>
          <a:lstStyle/>
          <a:p>
            <a:pPr marL="1654175" lvl="3" indent="-104775">
              <a:buFontTx/>
              <a:buChar char="•"/>
            </a:pPr>
            <a:endParaRPr lang="en-US" sz="1600" b="0"/>
          </a:p>
        </p:txBody>
      </p:sp>
      <p:sp>
        <p:nvSpPr>
          <p:cNvPr id="83976" name="AutoShape 8"/>
          <p:cNvSpPr>
            <a:spLocks noChangeArrowheads="1"/>
          </p:cNvSpPr>
          <p:nvPr/>
        </p:nvSpPr>
        <p:spPr bwMode="auto">
          <a:xfrm>
            <a:off x="3352800" y="1905000"/>
            <a:ext cx="5295900" cy="4251325"/>
          </a:xfrm>
          <a:prstGeom prst="roundRect">
            <a:avLst>
              <a:gd name="adj" fmla="val 6495"/>
            </a:avLst>
          </a:prstGeom>
          <a:solidFill>
            <a:schemeClr val="bg2"/>
          </a:solidFill>
          <a:ln w="28575">
            <a:noFill/>
            <a:round/>
            <a:headEnd/>
            <a:tailEnd/>
          </a:ln>
        </p:spPr>
        <p:txBody>
          <a:bodyPr/>
          <a:lstStyle/>
          <a:p>
            <a:pPr marL="1654175" lvl="3" indent="-104775">
              <a:buFontTx/>
              <a:buChar char="•"/>
              <a:defRPr/>
            </a:pPr>
            <a:endParaRPr lang="en-US" sz="1600" b="0" dirty="0">
              <a:ea typeface="ＭＳ Ｐゴシック" pitchFamily="-112" charset="-128"/>
            </a:endParaRPr>
          </a:p>
        </p:txBody>
      </p:sp>
      <p:sp>
        <p:nvSpPr>
          <p:cNvPr id="118789" name="TextBox 9"/>
          <p:cNvSpPr txBox="1">
            <a:spLocks noChangeArrowheads="1"/>
          </p:cNvSpPr>
          <p:nvPr/>
        </p:nvSpPr>
        <p:spPr bwMode="auto">
          <a:xfrm>
            <a:off x="3352800" y="1981200"/>
            <a:ext cx="5138738" cy="4185761"/>
          </a:xfrm>
          <a:prstGeom prst="rect">
            <a:avLst/>
          </a:prstGeom>
          <a:noFill/>
          <a:ln w="9525">
            <a:noFill/>
            <a:miter lim="800000"/>
            <a:headEnd/>
            <a:tailEnd/>
          </a:ln>
        </p:spPr>
        <p:txBody>
          <a:bodyPr>
            <a:spAutoFit/>
          </a:bodyPr>
          <a:lstStyle/>
          <a:p>
            <a:pPr marL="228600" lvl="3" indent="-114300" algn="r" rtl="1">
              <a:buFontTx/>
              <a:buChar char="•"/>
            </a:pPr>
            <a:r>
              <a:rPr lang="ar-SA" sz="1400" b="0" dirty="0" smtClean="0">
                <a:solidFill>
                  <a:schemeClr val="bg1"/>
                </a:solidFill>
              </a:rPr>
              <a:t>تأسست سنة 1948 في الولايات </a:t>
            </a:r>
            <a:r>
              <a:rPr lang="ar-SA" sz="1400" b="0" dirty="0" err="1" smtClean="0">
                <a:solidFill>
                  <a:schemeClr val="bg1"/>
                </a:solidFill>
              </a:rPr>
              <a:t>المتحدة.</a:t>
            </a:r>
            <a:r>
              <a:rPr lang="ar-SA" sz="1400" b="0" dirty="0" smtClean="0">
                <a:solidFill>
                  <a:schemeClr val="bg1"/>
                </a:solidFill>
              </a:rPr>
              <a:t> ثم تغير مكان عملها ولكن رسالتها لم تتغير – وهي مساعدة الأفراد على إيجاد عمل مع مساعدة المنشات على إيجاد موظفين مهرة وموهوبين. </a:t>
            </a:r>
            <a:endParaRPr lang="en-US" sz="1400" b="0" dirty="0">
              <a:solidFill>
                <a:schemeClr val="bg1"/>
              </a:solidFill>
            </a:endParaRPr>
          </a:p>
          <a:p>
            <a:pPr marL="228600" lvl="3" indent="-114300" algn="r" rtl="1">
              <a:buFontTx/>
              <a:buChar char="•"/>
            </a:pPr>
            <a:endParaRPr lang="en-US" sz="1400" b="0" dirty="0">
              <a:solidFill>
                <a:schemeClr val="bg1"/>
              </a:solidFill>
            </a:endParaRPr>
          </a:p>
          <a:p>
            <a:pPr marL="228600" lvl="3" indent="-114300" algn="r" rtl="1">
              <a:buFontTx/>
              <a:buChar char="•"/>
            </a:pPr>
            <a:r>
              <a:rPr lang="ar-SA" sz="1400" b="0" dirty="0" smtClean="0">
                <a:solidFill>
                  <a:schemeClr val="bg1"/>
                </a:solidFill>
              </a:rPr>
              <a:t>وهي من طلائع الشركات العالمية التي توفر المواهب الدائمة وتلك التي تلزم في حالات ملحة كما أنها من القادة على مستوى العالم في مجال التعيين من خلال التعاقد الخارجي. </a:t>
            </a:r>
            <a:endParaRPr lang="en-US" sz="1400" b="0" dirty="0">
              <a:solidFill>
                <a:schemeClr val="bg1"/>
              </a:solidFill>
            </a:endParaRPr>
          </a:p>
          <a:p>
            <a:pPr marL="228600" lvl="3" indent="-114300" algn="r" rtl="1">
              <a:buFontTx/>
              <a:buChar char="•"/>
            </a:pPr>
            <a:r>
              <a:rPr lang="ar-SA" sz="1400" b="0" dirty="0" smtClean="0">
                <a:solidFill>
                  <a:schemeClr val="bg1"/>
                </a:solidFill>
              </a:rPr>
              <a:t>وقد نجحت في تسكين 3 ملايين شخص في وظائف سنة </a:t>
            </a:r>
            <a:r>
              <a:rPr lang="ar-SA" sz="1400" b="0" dirty="0" err="1" smtClean="0">
                <a:solidFill>
                  <a:schemeClr val="bg1"/>
                </a:solidFill>
              </a:rPr>
              <a:t>2009.</a:t>
            </a:r>
            <a:r>
              <a:rPr lang="ar-SA" sz="1400" b="0" dirty="0" smtClean="0">
                <a:solidFill>
                  <a:schemeClr val="bg1"/>
                </a:solidFill>
              </a:rPr>
              <a:t> </a:t>
            </a:r>
            <a:endParaRPr lang="en-US" sz="1400" b="0" dirty="0">
              <a:solidFill>
                <a:schemeClr val="bg1"/>
              </a:solidFill>
            </a:endParaRPr>
          </a:p>
          <a:p>
            <a:pPr marL="228600" lvl="3" indent="-114300" algn="r" rtl="1">
              <a:buFontTx/>
              <a:buChar char="•"/>
            </a:pPr>
            <a:endParaRPr lang="en-US" sz="1400" b="0" dirty="0">
              <a:solidFill>
                <a:schemeClr val="bg1"/>
              </a:solidFill>
            </a:endParaRPr>
          </a:p>
          <a:p>
            <a:pPr marL="228600" lvl="3" indent="-114300" algn="r" rtl="1">
              <a:buFontTx/>
              <a:buChar char="•"/>
            </a:pPr>
            <a:r>
              <a:rPr lang="ar-SA" sz="1400" b="0" dirty="0" smtClean="0">
                <a:solidFill>
                  <a:schemeClr val="bg1"/>
                </a:solidFill>
              </a:rPr>
              <a:t>4000 مكتبا في خدمة 82 دولة ومنطقة بما فيها الشرق الأوسط </a:t>
            </a:r>
            <a:r>
              <a:rPr lang="ar-SA" sz="1400" b="0" dirty="0" err="1" smtClean="0">
                <a:solidFill>
                  <a:schemeClr val="bg1"/>
                </a:solidFill>
              </a:rPr>
              <a:t>وفيتنام.</a:t>
            </a:r>
            <a:r>
              <a:rPr lang="ar-SA" sz="1400" b="0" dirty="0" smtClean="0">
                <a:solidFill>
                  <a:schemeClr val="bg1"/>
                </a:solidFill>
              </a:rPr>
              <a:t> </a:t>
            </a:r>
            <a:endParaRPr lang="en-US" sz="1400" b="0" dirty="0">
              <a:solidFill>
                <a:schemeClr val="bg1"/>
              </a:solidFill>
            </a:endParaRPr>
          </a:p>
          <a:p>
            <a:pPr marL="228600" lvl="3" indent="-114300" algn="r" rtl="1">
              <a:buFontTx/>
              <a:buChar char="•"/>
            </a:pPr>
            <a:endParaRPr lang="en-US" sz="1400" b="0" dirty="0">
              <a:solidFill>
                <a:schemeClr val="bg1"/>
              </a:solidFill>
            </a:endParaRPr>
          </a:p>
          <a:p>
            <a:pPr marL="228600" lvl="3" indent="-114300" algn="r" rtl="1">
              <a:buFontTx/>
              <a:buChar char="•"/>
            </a:pPr>
            <a:r>
              <a:rPr lang="ar-SA" sz="1400" b="0" dirty="0" smtClean="0">
                <a:solidFill>
                  <a:schemeClr val="bg1"/>
                </a:solidFill>
              </a:rPr>
              <a:t>40000 عميل في كافة أرجاء  </a:t>
            </a:r>
            <a:r>
              <a:rPr lang="ar-SA" sz="1400" b="0" dirty="0" err="1" smtClean="0">
                <a:solidFill>
                  <a:schemeClr val="bg1"/>
                </a:solidFill>
              </a:rPr>
              <a:t>العالم.</a:t>
            </a:r>
            <a:r>
              <a:rPr lang="ar-SA" sz="1400" b="0" dirty="0" smtClean="0">
                <a:solidFill>
                  <a:schemeClr val="bg1"/>
                </a:solidFill>
              </a:rPr>
              <a:t> </a:t>
            </a:r>
            <a:endParaRPr lang="en-US" sz="1400" b="0" dirty="0">
              <a:solidFill>
                <a:schemeClr val="bg1"/>
              </a:solidFill>
            </a:endParaRPr>
          </a:p>
          <a:p>
            <a:pPr marL="228600" lvl="3" indent="-114300" algn="r" rtl="1">
              <a:buFontTx/>
              <a:buChar char="•"/>
            </a:pPr>
            <a:endParaRPr lang="en-US" sz="1400" b="0" dirty="0">
              <a:solidFill>
                <a:schemeClr val="bg1"/>
              </a:solidFill>
            </a:endParaRPr>
          </a:p>
          <a:p>
            <a:pPr marL="228600" lvl="3" indent="-114300" algn="r" rtl="1">
              <a:buFontTx/>
              <a:buChar char="•"/>
            </a:pPr>
            <a:r>
              <a:rPr lang="ar-SA" sz="1400" b="0" dirty="0" smtClean="0">
                <a:solidFill>
                  <a:schemeClr val="bg1"/>
                </a:solidFill>
              </a:rPr>
              <a:t>حققنا المرتبة 119/ 413 في تصنيف مجلة </a:t>
            </a:r>
            <a:r>
              <a:rPr lang="ar-SA" sz="1400" b="0" dirty="0" err="1" smtClean="0">
                <a:solidFill>
                  <a:schemeClr val="bg1"/>
                </a:solidFill>
              </a:rPr>
              <a:t>فورتشن</a:t>
            </a:r>
            <a:r>
              <a:rPr lang="ar-SA" sz="1400" b="0" dirty="0" smtClean="0">
                <a:solidFill>
                  <a:schemeClr val="bg1"/>
                </a:solidFill>
              </a:rPr>
              <a:t> سنة </a:t>
            </a:r>
            <a:r>
              <a:rPr lang="ar-SA" sz="1400" b="0" dirty="0" err="1" smtClean="0">
                <a:solidFill>
                  <a:schemeClr val="bg1"/>
                </a:solidFill>
              </a:rPr>
              <a:t>2009.</a:t>
            </a:r>
            <a:r>
              <a:rPr lang="ar-SA" sz="1400" b="0" dirty="0" smtClean="0">
                <a:solidFill>
                  <a:schemeClr val="bg1"/>
                </a:solidFill>
              </a:rPr>
              <a:t> </a:t>
            </a:r>
            <a:r>
              <a:rPr lang="en-US" sz="1400" b="0" dirty="0" smtClean="0">
                <a:solidFill>
                  <a:schemeClr val="bg1"/>
                </a:solidFill>
              </a:rPr>
              <a:t>2009 </a:t>
            </a:r>
            <a:r>
              <a:rPr lang="en-US" sz="1400" b="0" i="1" dirty="0">
                <a:solidFill>
                  <a:schemeClr val="bg1"/>
                </a:solidFill>
              </a:rPr>
              <a:t>Fortune </a:t>
            </a:r>
            <a:r>
              <a:rPr lang="en-US" sz="1400" b="0" dirty="0">
                <a:solidFill>
                  <a:schemeClr val="bg1"/>
                </a:solidFill>
              </a:rPr>
              <a:t>ranking: 119 U.S. / 413 Global</a:t>
            </a:r>
          </a:p>
          <a:p>
            <a:pPr marL="228600" lvl="3" indent="-114300" algn="r" rtl="1">
              <a:buFontTx/>
              <a:buChar char="•"/>
            </a:pPr>
            <a:endParaRPr lang="en-US" sz="1400" b="0" dirty="0">
              <a:solidFill>
                <a:schemeClr val="bg1"/>
              </a:solidFill>
            </a:endParaRPr>
          </a:p>
          <a:p>
            <a:pPr marL="228600" lvl="3" indent="-114300" algn="r" rtl="1">
              <a:buFontTx/>
              <a:buChar char="•"/>
            </a:pPr>
            <a:r>
              <a:rPr lang="ar-SA" sz="1400" b="0" dirty="0" smtClean="0">
                <a:solidFill>
                  <a:schemeClr val="bg1"/>
                </a:solidFill>
              </a:rPr>
              <a:t>تقدم </a:t>
            </a:r>
            <a:r>
              <a:rPr lang="ar-SA" sz="1400" b="0" dirty="0" err="1" smtClean="0">
                <a:solidFill>
                  <a:schemeClr val="bg1"/>
                </a:solidFill>
              </a:rPr>
              <a:t>مانبور</a:t>
            </a:r>
            <a:r>
              <a:rPr lang="ar-SA" sz="1400" b="0" dirty="0" smtClean="0">
                <a:solidFill>
                  <a:schemeClr val="bg1"/>
                </a:solidFill>
              </a:rPr>
              <a:t> 89% من خدماتها لتلبية طلبات خارج الولايات </a:t>
            </a:r>
            <a:r>
              <a:rPr lang="ar-SA" sz="1400" b="0" dirty="0" err="1" smtClean="0">
                <a:solidFill>
                  <a:schemeClr val="bg1"/>
                </a:solidFill>
              </a:rPr>
              <a:t>المتحدة.</a:t>
            </a:r>
            <a:r>
              <a:rPr lang="ar-SA" sz="1400" b="0" dirty="0" smtClean="0">
                <a:solidFill>
                  <a:schemeClr val="bg1"/>
                </a:solidFill>
              </a:rPr>
              <a:t> </a:t>
            </a:r>
            <a:r>
              <a:rPr lang="en-US" sz="1400" b="0" dirty="0" smtClean="0">
                <a:solidFill>
                  <a:schemeClr val="bg1"/>
                </a:solidFill>
              </a:rPr>
              <a:t>89</a:t>
            </a:r>
            <a:r>
              <a:rPr lang="en-US" sz="1400" b="0" dirty="0">
                <a:solidFill>
                  <a:schemeClr val="bg1"/>
                </a:solidFill>
              </a:rPr>
              <a:t>% of Manpower’s business is generated outside the U.S.</a:t>
            </a:r>
          </a:p>
          <a:p>
            <a:pPr marL="114300" indent="-114300" algn="r" rtl="1"/>
            <a:endParaRPr lang="en-US" sz="1400" b="0" dirty="0">
              <a:solidFill>
                <a:schemeClr val="bg1"/>
              </a:solidFill>
            </a:endParaRPr>
          </a:p>
        </p:txBody>
      </p:sp>
      <p:sp>
        <p:nvSpPr>
          <p:cNvPr id="12" name="Rounded Rectangle 11"/>
          <p:cNvSpPr/>
          <p:nvPr/>
        </p:nvSpPr>
        <p:spPr>
          <a:xfrm>
            <a:off x="4800600" y="6019800"/>
            <a:ext cx="2235200" cy="431800"/>
          </a:xfrm>
          <a:prstGeom prst="roundRect">
            <a:avLst/>
          </a:prstGeom>
          <a:solidFill>
            <a:schemeClr val="bg1"/>
          </a:solidFill>
          <a:ln w="3175" cap="flat" cmpd="sng" algn="ctr">
            <a:solidFill>
              <a:schemeClr val="tx2">
                <a:lumMod val="20000"/>
                <a:lumOff val="8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500" b="0" dirty="0">
                <a:solidFill>
                  <a:schemeClr val="tx2"/>
                </a:solidFill>
                <a:ea typeface="ＭＳ Ｐゴシック" pitchFamily="-112" charset="-128"/>
              </a:rPr>
              <a:t>www.manpower.com</a:t>
            </a:r>
          </a:p>
        </p:txBody>
      </p:sp>
      <p:pic>
        <p:nvPicPr>
          <p:cNvPr id="118791" name="Picture 6" descr="mml_ss_p_rgb2"/>
          <p:cNvPicPr>
            <a:picLocks noChangeAspect="1" noChangeArrowheads="1"/>
          </p:cNvPicPr>
          <p:nvPr/>
        </p:nvPicPr>
        <p:blipFill>
          <a:blip r:embed="rId3"/>
          <a:srcRect/>
          <a:stretch>
            <a:fillRect/>
          </a:stretch>
        </p:blipFill>
        <p:spPr bwMode="auto">
          <a:xfrm>
            <a:off x="1066800" y="2032000"/>
            <a:ext cx="1552575" cy="1435100"/>
          </a:xfrm>
          <a:prstGeom prst="rect">
            <a:avLst/>
          </a:prstGeom>
          <a:noFill/>
          <a:ln w="9525">
            <a:noFill/>
            <a:miter lim="800000"/>
            <a:headEnd/>
            <a:tailEnd/>
          </a:ln>
        </p:spPr>
      </p:pic>
      <p:sp>
        <p:nvSpPr>
          <p:cNvPr id="118792" name="Rectangle 2"/>
          <p:cNvSpPr>
            <a:spLocks noChangeArrowheads="1"/>
          </p:cNvSpPr>
          <p:nvPr/>
        </p:nvSpPr>
        <p:spPr bwMode="auto">
          <a:xfrm>
            <a:off x="685800" y="838200"/>
            <a:ext cx="7848600" cy="608013"/>
          </a:xfrm>
          <a:prstGeom prst="rect">
            <a:avLst/>
          </a:prstGeom>
          <a:noFill/>
          <a:ln w="9525">
            <a:noFill/>
            <a:miter lim="800000"/>
            <a:headEnd/>
            <a:tailEnd/>
          </a:ln>
        </p:spPr>
        <p:txBody>
          <a:bodyPr lIns="0" tIns="0" rIns="0" bIns="0"/>
          <a:lstStyle/>
          <a:p>
            <a:pPr algn="r" rtl="1"/>
            <a:r>
              <a:rPr lang="ar-SA" sz="3200" b="0" dirty="0" smtClean="0">
                <a:solidFill>
                  <a:schemeClr val="bg2"/>
                </a:solidFill>
              </a:rPr>
              <a:t>التعريف </a:t>
            </a:r>
            <a:r>
              <a:rPr lang="ar-SA" sz="3200" b="0" dirty="0" err="1" smtClean="0">
                <a:solidFill>
                  <a:schemeClr val="bg2"/>
                </a:solidFill>
              </a:rPr>
              <a:t>بمانبور</a:t>
            </a:r>
            <a:endParaRPr lang="en-US" sz="3200" b="0" dirty="0">
              <a:solidFill>
                <a:schemeClr val="tx2"/>
              </a:solidFill>
            </a:endParaRPr>
          </a:p>
        </p:txBody>
      </p:sp>
      <p:sp>
        <p:nvSpPr>
          <p:cNvPr id="118793" name="Text Box 7"/>
          <p:cNvSpPr txBox="1">
            <a:spLocks noChangeArrowheads="1"/>
          </p:cNvSpPr>
          <p:nvPr/>
        </p:nvSpPr>
        <p:spPr bwMode="auto">
          <a:xfrm>
            <a:off x="781050" y="3582988"/>
            <a:ext cx="2190750" cy="2449512"/>
          </a:xfrm>
          <a:prstGeom prst="rect">
            <a:avLst/>
          </a:prstGeom>
          <a:noFill/>
          <a:ln w="9525">
            <a:noFill/>
            <a:miter lim="800000"/>
            <a:headEnd/>
            <a:tailEnd/>
          </a:ln>
        </p:spPr>
        <p:txBody>
          <a:bodyPr/>
          <a:lstStyle/>
          <a:p>
            <a:pPr algn="just" rtl="1"/>
            <a:r>
              <a:rPr lang="ar-SA" sz="1600" dirty="0" smtClean="0"/>
              <a:t>مانبور: </a:t>
            </a:r>
            <a:r>
              <a:rPr lang="ar-SA" sz="1600" b="0" dirty="0" smtClean="0"/>
              <a:t>هي من رواد الصناعة التي تقدم للمستخدمين طيفا من الخدمات في كافة مراحل دورة التوظيف ولعمل. وتشمل خدماتها على الخدمات المؤقتة والتعيين بعقد والتعيين وتقييم المستخدم  واختياره والتدريب وانتداب الموظفين لهيئات أخرى والتعاقد الخارجي مع أطراف خارجية </a:t>
            </a:r>
            <a:r>
              <a:rPr lang="ar-SA" sz="1600" b="0" dirty="0" err="1" smtClean="0"/>
              <a:t>والاستشارات.</a:t>
            </a:r>
            <a:r>
              <a:rPr lang="ar-SA" sz="1600" b="0" dirty="0" smtClean="0"/>
              <a:t> </a:t>
            </a:r>
            <a:endParaRPr lang="en-US" sz="1600" b="0" dirty="0"/>
          </a:p>
          <a:p>
            <a:endParaRPr lang="en-US" sz="1100" b="0" dirty="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80A2F551-FF75-4746-ADD6-32F6F969C791}" type="slidenum">
              <a:rPr lang="en-US" sz="1400" b="0">
                <a:solidFill>
                  <a:schemeClr val="bg1"/>
                </a:solidFill>
                <a:latin typeface="+mn-lt"/>
                <a:ea typeface="ＭＳ Ｐゴシック"/>
                <a:cs typeface="ＭＳ Ｐゴシック"/>
              </a:rPr>
              <a:pPr algn="r">
                <a:defRPr/>
              </a:pPr>
              <a:t>3</a:t>
            </a:fld>
            <a:endParaRPr lang="en-US" sz="1400" b="0">
              <a:solidFill>
                <a:schemeClr val="bg1"/>
              </a:solidFill>
              <a:latin typeface="+mn-lt"/>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pPr algn="r" rtl="1"/>
            <a:r>
              <a:rPr lang="ar-SA" sz="4100" dirty="0" smtClean="0">
                <a:solidFill>
                  <a:schemeClr val="bg1"/>
                </a:solidFill>
              </a:rPr>
              <a:t>هيا ننطلق!</a:t>
            </a:r>
            <a:endParaRPr lang="en-US" sz="4100"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685800" y="1219200"/>
            <a:ext cx="6858000" cy="922338"/>
          </a:xfrm>
        </p:spPr>
        <p:txBody>
          <a:bodyPr/>
          <a:lstStyle/>
          <a:p>
            <a:pPr algn="r" rtl="1"/>
            <a:r>
              <a:rPr lang="ar-SA" dirty="0" smtClean="0"/>
              <a:t>هيا </a:t>
            </a:r>
            <a:r>
              <a:rPr lang="ar-SA" dirty="0" err="1" smtClean="0"/>
              <a:t>ننطلق </a:t>
            </a:r>
            <a:r>
              <a:rPr lang="ar-SA" dirty="0" smtClean="0"/>
              <a:t>– اعرف نفسك</a:t>
            </a:r>
            <a:endParaRPr lang="en-US" dirty="0" smtClean="0"/>
          </a:p>
        </p:txBody>
      </p:sp>
      <p:sp>
        <p:nvSpPr>
          <p:cNvPr id="250883" name="Rectangle 3"/>
          <p:cNvSpPr>
            <a:spLocks noGrp="1" noChangeArrowheads="1"/>
          </p:cNvSpPr>
          <p:nvPr>
            <p:ph type="body" idx="4294967295"/>
          </p:nvPr>
        </p:nvSpPr>
        <p:spPr>
          <a:xfrm>
            <a:off x="685800" y="2366963"/>
            <a:ext cx="4648200" cy="3751262"/>
          </a:xfrm>
        </p:spPr>
        <p:txBody>
          <a:bodyPr/>
          <a:lstStyle/>
          <a:p>
            <a:pPr algn="r" rtl="1"/>
            <a:r>
              <a:rPr lang="ar-SA" dirty="0" smtClean="0"/>
              <a:t>التقييم  الذاتي</a:t>
            </a:r>
            <a:endParaRPr lang="en-US" dirty="0" smtClean="0"/>
          </a:p>
          <a:p>
            <a:pPr lvl="1" algn="r" rtl="1"/>
            <a:r>
              <a:rPr lang="ar-SA" dirty="0" smtClean="0"/>
              <a:t>مهاراتي</a:t>
            </a:r>
            <a:endParaRPr lang="en-US" dirty="0" smtClean="0"/>
          </a:p>
          <a:p>
            <a:pPr lvl="1" algn="r" rtl="1"/>
            <a:r>
              <a:rPr lang="ar-SA" dirty="0" smtClean="0"/>
              <a:t>أحب/ لا أحب</a:t>
            </a:r>
            <a:endParaRPr lang="en-US" dirty="0" smtClean="0"/>
          </a:p>
          <a:p>
            <a:pPr lvl="1" algn="r" rtl="1"/>
            <a:r>
              <a:rPr lang="ar-SA" dirty="0" smtClean="0"/>
              <a:t>الأشخاص</a:t>
            </a:r>
            <a:endParaRPr lang="en-US" dirty="0" smtClean="0"/>
          </a:p>
          <a:p>
            <a:pPr lvl="1" algn="r" rtl="1"/>
            <a:r>
              <a:rPr lang="ar-SA" dirty="0" smtClean="0"/>
              <a:t>الأشياء</a:t>
            </a:r>
            <a:endParaRPr lang="en-US" dirty="0" smtClean="0"/>
          </a:p>
          <a:p>
            <a:pPr lvl="1" algn="r" rtl="1"/>
            <a:r>
              <a:rPr lang="ar-SA" dirty="0" smtClean="0"/>
              <a:t>البيانات</a:t>
            </a:r>
            <a:endParaRPr lang="en-US" dirty="0" smtClean="0"/>
          </a:p>
          <a:p>
            <a:pPr algn="r" rtl="1"/>
            <a:r>
              <a:rPr lang="ar-SA" dirty="0" smtClean="0"/>
              <a:t>تعريف الأعمال التي أهتم </a:t>
            </a:r>
            <a:r>
              <a:rPr lang="ar-SA" dirty="0" err="1" smtClean="0"/>
              <a:t>بها</a:t>
            </a:r>
            <a:endParaRPr lang="en-US" dirty="0" smtClean="0"/>
          </a:p>
          <a:p>
            <a:pPr lvl="1" algn="r" rtl="1"/>
            <a:r>
              <a:rPr lang="ar-SA" dirty="0" smtClean="0"/>
              <a:t>نوع العمل</a:t>
            </a:r>
            <a:endParaRPr lang="en-US" dirty="0" smtClean="0"/>
          </a:p>
          <a:p>
            <a:pPr lvl="1" algn="r" rtl="1"/>
            <a:r>
              <a:rPr lang="ar-SA" dirty="0" smtClean="0"/>
              <a:t>البيئة</a:t>
            </a:r>
            <a:endParaRPr lang="en-US" dirty="0" smtClean="0"/>
          </a:p>
          <a:p>
            <a:pPr algn="r" rtl="1"/>
            <a:r>
              <a:rPr lang="ar-SA" dirty="0" smtClean="0"/>
              <a:t>حدد ما ترغب </a:t>
            </a:r>
            <a:r>
              <a:rPr lang="ar-SA" sz="3200" dirty="0" smtClean="0"/>
              <a:t>أنت</a:t>
            </a:r>
            <a:r>
              <a:rPr lang="ar-SA" dirty="0" smtClean="0"/>
              <a:t> القيام </a:t>
            </a:r>
            <a:r>
              <a:rPr lang="ar-SA" dirty="0" err="1" smtClean="0"/>
              <a:t>به</a:t>
            </a:r>
            <a:endParaRPr lang="en-US" dirty="0" smtClean="0"/>
          </a:p>
        </p:txBody>
      </p:sp>
      <p:pic>
        <p:nvPicPr>
          <p:cNvPr id="6" name="Picture 5" descr="Asian 20 yr old perplexed.jpg"/>
          <p:cNvPicPr>
            <a:picLocks noChangeAspect="1"/>
          </p:cNvPicPr>
          <p:nvPr/>
        </p:nvPicPr>
        <p:blipFill>
          <a:blip r:embed="rId4"/>
          <a:stretch>
            <a:fillRect/>
          </a:stretch>
        </p:blipFill>
        <p:spPr>
          <a:xfrm flipH="1">
            <a:off x="5334002" y="2819400"/>
            <a:ext cx="3809998" cy="4038600"/>
          </a:xfrm>
          <a:prstGeom prst="rect">
            <a:avLst/>
          </a:prstGeom>
          <a:ln>
            <a:noFill/>
          </a:ln>
          <a:effectLst>
            <a:softEdge rad="112500"/>
          </a:effectLst>
        </p:spPr>
      </p:pic>
      <p:sp>
        <p:nvSpPr>
          <p:cNvPr id="7" name="Slide Number Placeholder 6"/>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DF3C661C-B255-4CE6-AA4C-65AA59AD78F9}" type="slidenum">
              <a:rPr lang="en-US" sz="1400" b="0">
                <a:solidFill>
                  <a:schemeClr val="bg1"/>
                </a:solidFill>
                <a:latin typeface="+mn-lt"/>
                <a:ea typeface="ＭＳ Ｐゴシック"/>
                <a:cs typeface="ＭＳ Ｐゴシック"/>
              </a:rPr>
              <a:pPr algn="r">
                <a:defRPr/>
              </a:pPr>
              <a:t>5</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noFill/>
          <a:ln/>
        </p:spPr>
        <p:txBody>
          <a:bodyPr tIns="46038" bIns="46038"/>
          <a:lstStyle/>
          <a:p>
            <a:pPr algn="r" rtl="1"/>
            <a:r>
              <a:rPr lang="ar-SA" dirty="0" smtClean="0"/>
              <a:t>هيا </a:t>
            </a:r>
            <a:r>
              <a:rPr lang="ar-SA" dirty="0" err="1" smtClean="0"/>
              <a:t>ننطلق </a:t>
            </a:r>
            <a:r>
              <a:rPr lang="ar-SA" dirty="0" smtClean="0"/>
              <a:t>– مسيرتك المهنية</a:t>
            </a:r>
            <a:endParaRPr lang="en-US" dirty="0" smtClean="0"/>
          </a:p>
        </p:txBody>
      </p:sp>
      <p:sp>
        <p:nvSpPr>
          <p:cNvPr id="266243"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التوجه نحو التعليم العالي</a:t>
            </a:r>
            <a:endParaRPr lang="en-US" dirty="0" smtClean="0"/>
          </a:p>
          <a:p>
            <a:pPr algn="r" rtl="1">
              <a:buFont typeface="Playbill" pitchFamily="82" charset="0"/>
              <a:buChar char="•"/>
            </a:pPr>
            <a:r>
              <a:rPr lang="ar-SA" dirty="0" smtClean="0"/>
              <a:t>السعي للحصول على تدريب مهني</a:t>
            </a:r>
            <a:endParaRPr lang="en-US" dirty="0" smtClean="0"/>
          </a:p>
          <a:p>
            <a:pPr algn="r" rtl="1">
              <a:buFont typeface="Playbill" pitchFamily="82" charset="0"/>
              <a:buChar char="•"/>
            </a:pPr>
            <a:r>
              <a:rPr lang="ar-SA" dirty="0" smtClean="0"/>
              <a:t>العمل أثناء الدراسة</a:t>
            </a:r>
            <a:endParaRPr lang="en-US" dirty="0" smtClean="0"/>
          </a:p>
          <a:p>
            <a:pPr algn="r" rtl="1">
              <a:buFont typeface="Playbill" pitchFamily="82" charset="0"/>
              <a:buChar char="•"/>
            </a:pPr>
            <a:r>
              <a:rPr lang="ar-SA" dirty="0" smtClean="0"/>
              <a:t>العمل لتوفير نفقات رحلة</a:t>
            </a:r>
            <a:endParaRPr lang="en-US" dirty="0" smtClean="0"/>
          </a:p>
          <a:p>
            <a:pPr algn="r" rtl="1">
              <a:buFont typeface="Playbill" pitchFamily="82" charset="0"/>
              <a:buChar char="•"/>
            </a:pPr>
            <a:r>
              <a:rPr lang="ar-SA" dirty="0" smtClean="0"/>
              <a:t>بناء مسيرتك المهنية في شركة أو في مؤسسة</a:t>
            </a:r>
            <a:endParaRPr lang="en-US" dirty="0" smtClean="0"/>
          </a:p>
          <a:p>
            <a:pPr algn="r" rtl="1">
              <a:buFont typeface="Playbill" pitchFamily="82" charset="0"/>
              <a:buChar char="•"/>
            </a:pPr>
            <a:r>
              <a:rPr lang="ar-SA" dirty="0" smtClean="0"/>
              <a:t>إنشاء مشروعك الخاص</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6D41EB66-46FC-4384-99D9-167BE5CC9C4A}" type="slidenum">
              <a:rPr lang="en-US" sz="1400" b="0">
                <a:solidFill>
                  <a:schemeClr val="bg1"/>
                </a:solidFill>
                <a:latin typeface="+mn-lt"/>
                <a:ea typeface="ＭＳ Ｐゴシック"/>
                <a:cs typeface="ＭＳ Ｐゴシック"/>
              </a:rPr>
              <a:pPr algn="r">
                <a:defRPr/>
              </a:pPr>
              <a:t>6</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1270000"/>
            <a:ext cx="8004175" cy="635000"/>
          </a:xfrm>
        </p:spPr>
        <p:txBody>
          <a:bodyPr/>
          <a:lstStyle/>
          <a:p>
            <a:pPr algn="r" rtl="1"/>
            <a:r>
              <a:rPr lang="ar-SA" sz="3400" dirty="0" smtClean="0"/>
              <a:t>البحث</a:t>
            </a:r>
            <a:endParaRPr lang="en-US" sz="3400" dirty="0" smtClean="0"/>
          </a:p>
        </p:txBody>
      </p:sp>
      <p:sp>
        <p:nvSpPr>
          <p:cNvPr id="262167" name="Rectangle 23"/>
          <p:cNvSpPr>
            <a:spLocks noGrp="1" noChangeArrowheads="1"/>
          </p:cNvSpPr>
          <p:nvPr>
            <p:ph type="body" sz="half" idx="1"/>
          </p:nvPr>
        </p:nvSpPr>
        <p:spPr>
          <a:xfrm>
            <a:off x="685800" y="1981200"/>
            <a:ext cx="3925888" cy="4137025"/>
          </a:xfrm>
          <a:ln w="28575"/>
        </p:spPr>
        <p:txBody>
          <a:bodyPr/>
          <a:lstStyle/>
          <a:p>
            <a:pPr algn="r" rtl="1">
              <a:buFontTx/>
              <a:buNone/>
            </a:pPr>
            <a:r>
              <a:rPr lang="ar-SA" sz="2400" dirty="0" smtClean="0"/>
              <a:t>لماذا؟</a:t>
            </a:r>
            <a:endParaRPr lang="en-GB" sz="2400" dirty="0" smtClean="0"/>
          </a:p>
          <a:p>
            <a:pPr algn="r" rtl="1">
              <a:buFontTx/>
              <a:buNone/>
            </a:pPr>
            <a:r>
              <a:rPr lang="ar-SA" sz="2400" dirty="0" smtClean="0"/>
              <a:t>تعرف على الوظائف الشاغرة والفرص/ السوق الخفي [غير المعلن]</a:t>
            </a:r>
            <a:endParaRPr lang="en-GB" sz="2400" dirty="0" smtClean="0"/>
          </a:p>
          <a:p>
            <a:pPr algn="r" rtl="1">
              <a:buFontTx/>
              <a:buNone/>
            </a:pPr>
            <a:r>
              <a:rPr lang="ar-SA" sz="2400" dirty="0" smtClean="0"/>
              <a:t>اكتشف الأدوار الوظيفية التي تحتاج لمهاراتك</a:t>
            </a:r>
            <a:endParaRPr lang="en-GB" sz="2400" dirty="0" smtClean="0"/>
          </a:p>
          <a:p>
            <a:pPr algn="r" rtl="1">
              <a:buFontTx/>
              <a:buNone/>
            </a:pPr>
            <a:r>
              <a:rPr lang="ar-SA" sz="2400" dirty="0" smtClean="0"/>
              <a:t>أعد قوائم بالشركات التي تستهدفها/ اكتب الرسائل</a:t>
            </a:r>
            <a:endParaRPr lang="en-GB" sz="2400" dirty="0" smtClean="0"/>
          </a:p>
          <a:p>
            <a:pPr algn="r" rtl="1">
              <a:buFontTx/>
              <a:buNone/>
            </a:pPr>
            <a:r>
              <a:rPr lang="ar-SA" sz="2400" dirty="0" smtClean="0"/>
              <a:t>حضر نفسك للمقابلة الشخصية</a:t>
            </a:r>
            <a:endParaRPr lang="en-GB" sz="2400" dirty="0" smtClean="0"/>
          </a:p>
          <a:p>
            <a:pPr algn="r" rtl="1">
              <a:buFontTx/>
              <a:buNone/>
            </a:pPr>
            <a:r>
              <a:rPr lang="ar-SA" sz="2400" dirty="0" smtClean="0"/>
              <a:t>يمكنك أن تستفيد من شبكة العلاقات</a:t>
            </a:r>
            <a:endParaRPr lang="en-GB" sz="2400" dirty="0" smtClean="0"/>
          </a:p>
          <a:p>
            <a:endParaRPr lang="en-US" sz="2000" dirty="0" smtClean="0"/>
          </a:p>
        </p:txBody>
      </p:sp>
      <p:sp>
        <p:nvSpPr>
          <p:cNvPr id="262168" name="Rectangle 24"/>
          <p:cNvSpPr>
            <a:spLocks noGrp="1" noChangeArrowheads="1"/>
          </p:cNvSpPr>
          <p:nvPr>
            <p:ph type="body" sz="half" idx="2"/>
          </p:nvPr>
        </p:nvSpPr>
        <p:spPr>
          <a:xfrm>
            <a:off x="4764088" y="1981200"/>
            <a:ext cx="3925887" cy="4137025"/>
          </a:xfrm>
        </p:spPr>
        <p:txBody>
          <a:bodyPr/>
          <a:lstStyle/>
          <a:p>
            <a:pPr algn="r" rtl="1">
              <a:lnSpc>
                <a:spcPct val="90000"/>
              </a:lnSpc>
              <a:buFontTx/>
              <a:buNone/>
            </a:pPr>
            <a:r>
              <a:rPr lang="ar-SA" sz="2400" dirty="0" smtClean="0"/>
              <a:t>كيف؟</a:t>
            </a:r>
            <a:endParaRPr lang="en-GB" sz="2400" dirty="0" smtClean="0"/>
          </a:p>
          <a:p>
            <a:pPr algn="r" rtl="1">
              <a:lnSpc>
                <a:spcPct val="90000"/>
              </a:lnSpc>
              <a:buFontTx/>
              <a:buNone/>
            </a:pPr>
            <a:r>
              <a:rPr lang="ar-SA" sz="2400" dirty="0" smtClean="0"/>
              <a:t>الأدلة/ المجلات</a:t>
            </a:r>
            <a:endParaRPr lang="en-GB" sz="2400" dirty="0" smtClean="0"/>
          </a:p>
          <a:p>
            <a:pPr algn="r" rtl="1">
              <a:lnSpc>
                <a:spcPct val="90000"/>
              </a:lnSpc>
              <a:buFontTx/>
              <a:buNone/>
            </a:pPr>
            <a:r>
              <a:rPr lang="ar-SA" sz="2400" dirty="0" smtClean="0"/>
              <a:t>النقابات المهنية</a:t>
            </a:r>
            <a:endParaRPr lang="en-GB" sz="2400" dirty="0" smtClean="0"/>
          </a:p>
          <a:p>
            <a:pPr algn="r" rtl="1">
              <a:lnSpc>
                <a:spcPct val="90000"/>
              </a:lnSpc>
              <a:buFontTx/>
              <a:buNone/>
            </a:pPr>
            <a:r>
              <a:rPr lang="ar-SA" sz="2400" dirty="0" smtClean="0"/>
              <a:t>التقارير البحثية عن السوق</a:t>
            </a:r>
            <a:endParaRPr lang="en-GB" sz="2400" dirty="0" smtClean="0"/>
          </a:p>
          <a:p>
            <a:pPr algn="r" rtl="1">
              <a:lnSpc>
                <a:spcPct val="90000"/>
              </a:lnSpc>
              <a:buFontTx/>
              <a:buNone/>
            </a:pPr>
            <a:r>
              <a:rPr lang="ar-SA" sz="2400" dirty="0" smtClean="0"/>
              <a:t>مقالات الصحف والنشرات التجارية</a:t>
            </a:r>
            <a:endParaRPr lang="en-GB" sz="2400" dirty="0" smtClean="0"/>
          </a:p>
          <a:p>
            <a:pPr algn="r" rtl="1">
              <a:lnSpc>
                <a:spcPct val="90000"/>
              </a:lnSpc>
              <a:buFontTx/>
              <a:buNone/>
            </a:pPr>
            <a:r>
              <a:rPr lang="ar-SA" sz="2400" dirty="0" smtClean="0"/>
              <a:t>مستشارو التوظيف</a:t>
            </a:r>
            <a:endParaRPr lang="en-GB" sz="2400" dirty="0" smtClean="0"/>
          </a:p>
          <a:p>
            <a:pPr algn="r" rtl="1">
              <a:lnSpc>
                <a:spcPct val="90000"/>
              </a:lnSpc>
              <a:buFontTx/>
              <a:buNone/>
            </a:pPr>
            <a:r>
              <a:rPr lang="ar-SA" sz="2400" dirty="0" smtClean="0"/>
              <a:t>الإنترنت</a:t>
            </a:r>
            <a:endParaRPr lang="en-GB" sz="2400" dirty="0" smtClean="0"/>
          </a:p>
          <a:p>
            <a:pPr algn="r" rtl="1">
              <a:lnSpc>
                <a:spcPct val="90000"/>
              </a:lnSpc>
              <a:buFontTx/>
              <a:buNone/>
            </a:pPr>
            <a:r>
              <a:rPr lang="ar-SA" sz="2400" dirty="0" smtClean="0"/>
              <a:t>شبكة العلاقات – توجه للناس وتحدث معهم</a:t>
            </a:r>
            <a:endParaRPr lang="en-GB" sz="2400" dirty="0" smtClean="0"/>
          </a:p>
          <a:p>
            <a:endParaRPr lang="en-US" sz="2000" dirty="0" smtClean="0"/>
          </a:p>
        </p:txBody>
      </p:sp>
      <p:sp>
        <p:nvSpPr>
          <p:cNvPr id="7" name="Slide Number Placeholder 6"/>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72F9ADDC-96C4-4DD8-BECD-AFD05C1A2C6A}" type="slidenum">
              <a:rPr lang="en-US" sz="1400" b="0">
                <a:solidFill>
                  <a:schemeClr val="bg1"/>
                </a:solidFill>
                <a:latin typeface="+mn-lt"/>
                <a:ea typeface="ＭＳ Ｐゴシック"/>
                <a:cs typeface="ＭＳ Ｐゴシック"/>
              </a:rPr>
              <a:pPr algn="r">
                <a:defRPr/>
              </a:pPr>
              <a:t>7</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idx="4294967295"/>
          </p:nvPr>
        </p:nvSpPr>
        <p:spPr>
          <a:xfrm>
            <a:off x="685800" y="1066800"/>
            <a:ext cx="8004175" cy="922338"/>
          </a:xfrm>
        </p:spPr>
        <p:txBody>
          <a:bodyPr/>
          <a:lstStyle/>
          <a:p>
            <a:pPr algn="r" rtl="1"/>
            <a:r>
              <a:rPr lang="ar-SA" sz="3000" dirty="0" smtClean="0"/>
              <a:t>انت وسوق </a:t>
            </a:r>
            <a:r>
              <a:rPr lang="ar-SA" sz="3000" dirty="0" err="1" smtClean="0"/>
              <a:t>العمل </a:t>
            </a:r>
            <a:r>
              <a:rPr lang="ar-SA" sz="3000" dirty="0" smtClean="0"/>
              <a:t>– طريقة للتوافق</a:t>
            </a:r>
            <a:endParaRPr lang="en-GB" sz="3000" dirty="0" smtClean="0"/>
          </a:p>
        </p:txBody>
      </p:sp>
      <p:sp>
        <p:nvSpPr>
          <p:cNvPr id="122884" name="Rectangle 3"/>
          <p:cNvSpPr>
            <a:spLocks noGrp="1" noChangeArrowheads="1"/>
          </p:cNvSpPr>
          <p:nvPr>
            <p:ph type="body" idx="4294967295"/>
          </p:nvPr>
        </p:nvSpPr>
        <p:spPr>
          <a:xfrm>
            <a:off x="2819400" y="5786438"/>
            <a:ext cx="5824538" cy="331787"/>
          </a:xfrm>
        </p:spPr>
        <p:txBody>
          <a:bodyPr/>
          <a:lstStyle/>
          <a:p>
            <a:pPr marL="0" indent="0" algn="r">
              <a:lnSpc>
                <a:spcPct val="80000"/>
              </a:lnSpc>
              <a:buFontTx/>
              <a:buNone/>
            </a:pPr>
            <a:r>
              <a:rPr lang="en-GB" sz="1000" i="1" smtClean="0"/>
              <a:t>Copyright permission Carole Pemberton: Adapted from Strike a New  Career Deal by Carole Pemberton ©1995 published by Financial Times Management. </a:t>
            </a:r>
            <a:r>
              <a:rPr lang="en-GB" sz="1000" i="1" smtClean="0">
                <a:hlinkClick r:id="rId4"/>
              </a:rPr>
              <a:t>www.career-matters.com</a:t>
            </a:r>
            <a:r>
              <a:rPr lang="en-GB" sz="1000" i="1" smtClean="0"/>
              <a:t>. All rights reserved</a:t>
            </a:r>
            <a:r>
              <a:rPr lang="en-GB" sz="1000" b="1" i="1" smtClean="0"/>
              <a:t>.</a:t>
            </a:r>
            <a:r>
              <a:rPr lang="en-GB" sz="1000" smtClean="0"/>
              <a:t> </a:t>
            </a:r>
          </a:p>
        </p:txBody>
      </p:sp>
      <p:sp>
        <p:nvSpPr>
          <p:cNvPr id="122885" name="Text Box 4"/>
          <p:cNvSpPr txBox="1">
            <a:spLocks noChangeArrowheads="1"/>
          </p:cNvSpPr>
          <p:nvPr/>
        </p:nvSpPr>
        <p:spPr bwMode="auto">
          <a:xfrm>
            <a:off x="8747125" y="1069975"/>
            <a:ext cx="184150" cy="309563"/>
          </a:xfrm>
          <a:prstGeom prst="rect">
            <a:avLst/>
          </a:prstGeom>
          <a:noFill/>
          <a:ln w="9525">
            <a:noFill/>
            <a:miter lim="800000"/>
            <a:headEnd/>
            <a:tailEnd/>
          </a:ln>
        </p:spPr>
        <p:txBody>
          <a:bodyPr wrap="none">
            <a:spAutoFit/>
          </a:bodyPr>
          <a:lstStyle/>
          <a:p>
            <a:pPr eaLnBrk="0" hangingPunct="0"/>
            <a:endParaRPr lang="en-US" sz="1400" b="0">
              <a:solidFill>
                <a:srgbClr val="1868A3"/>
              </a:solidFill>
              <a:latin typeface="Verdana" pitchFamily="34" charset="0"/>
            </a:endParaRPr>
          </a:p>
        </p:txBody>
      </p:sp>
      <p:pic>
        <p:nvPicPr>
          <p:cNvPr id="122886" name="Picture 21" descr="New Blue Black Alignment Model Oct 09"/>
          <p:cNvPicPr>
            <a:picLocks noChangeAspect="1" noChangeArrowheads="1"/>
          </p:cNvPicPr>
          <p:nvPr/>
        </p:nvPicPr>
        <p:blipFill>
          <a:blip r:embed="rId5"/>
          <a:srcRect/>
          <a:stretch>
            <a:fillRect/>
          </a:stretch>
        </p:blipFill>
        <p:spPr bwMode="auto">
          <a:xfrm>
            <a:off x="1447800" y="2057400"/>
            <a:ext cx="6445250" cy="3260725"/>
          </a:xfrm>
          <a:prstGeom prst="rect">
            <a:avLst/>
          </a:prstGeom>
          <a:noFill/>
          <a:ln w="9525">
            <a:noFill/>
            <a:miter lim="800000"/>
            <a:headEnd/>
            <a:tailEnd/>
          </a:ln>
        </p:spPr>
      </p:pic>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E1EF7CDF-BC77-4287-BC29-A1C090B9B1E5}" type="slidenum">
              <a:rPr lang="en-US" sz="1400" b="0">
                <a:solidFill>
                  <a:schemeClr val="bg1"/>
                </a:solidFill>
                <a:latin typeface="+mn-lt"/>
                <a:ea typeface="ＭＳ Ｐゴシック"/>
                <a:cs typeface="ＭＳ Ｐゴシック"/>
              </a:rPr>
              <a:pPr algn="r">
                <a:defRPr/>
              </a:pPr>
              <a:t>8</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9"/>
          <p:cNvSpPr txBox="1">
            <a:spLocks noChangeArrowheads="1"/>
          </p:cNvSpPr>
          <p:nvPr/>
        </p:nvSpPr>
        <p:spPr bwMode="auto">
          <a:xfrm>
            <a:off x="685800" y="1295400"/>
            <a:ext cx="8001000" cy="558800"/>
          </a:xfrm>
          <a:prstGeom prst="rect">
            <a:avLst/>
          </a:prstGeom>
          <a:noFill/>
          <a:ln w="9525">
            <a:noFill/>
            <a:miter lim="800000"/>
            <a:headEnd/>
            <a:tailEnd/>
          </a:ln>
        </p:spPr>
        <p:txBody>
          <a:bodyPr lIns="0" tIns="0" rIns="0" bIns="0"/>
          <a:lstStyle/>
          <a:p>
            <a:pPr algn="r" rtl="1">
              <a:lnSpc>
                <a:spcPct val="90000"/>
              </a:lnSpc>
            </a:pPr>
            <a:r>
              <a:rPr lang="ar-SA" sz="3000" dirty="0" smtClean="0">
                <a:solidFill>
                  <a:schemeClr val="bg2"/>
                </a:solidFill>
                <a:latin typeface="+mj-lt"/>
                <a:ea typeface="+mj-ea"/>
                <a:cs typeface="+mj-cs"/>
              </a:rPr>
              <a:t>صناعات ذات طلب كبير في فلسطين</a:t>
            </a:r>
            <a:endParaRPr lang="en-US" sz="3000" dirty="0">
              <a:solidFill>
                <a:schemeClr val="bg2"/>
              </a:solidFill>
              <a:latin typeface="+mj-lt"/>
              <a:ea typeface="+mj-ea"/>
              <a:cs typeface="+mj-cs"/>
            </a:endParaRPr>
          </a:p>
        </p:txBody>
      </p:sp>
      <p:sp>
        <p:nvSpPr>
          <p:cNvPr id="275459" name="Rectangle 8"/>
          <p:cNvSpPr>
            <a:spLocks/>
          </p:cNvSpPr>
          <p:nvPr/>
        </p:nvSpPr>
        <p:spPr bwMode="auto">
          <a:xfrm>
            <a:off x="685800" y="2514600"/>
            <a:ext cx="2324100" cy="3962400"/>
          </a:xfrm>
          <a:prstGeom prst="rect">
            <a:avLst/>
          </a:prstGeom>
          <a:noFill/>
          <a:ln w="12700">
            <a:noFill/>
            <a:miter lim="800000"/>
            <a:headEnd/>
            <a:tailEnd/>
          </a:ln>
        </p:spPr>
        <p:txBody>
          <a:bodyPr lIns="0" tIns="0" rIns="40639" bIns="0"/>
          <a:lstStyle/>
          <a:p>
            <a:pPr marL="177800" indent="-138113">
              <a:lnSpc>
                <a:spcPct val="110000"/>
              </a:lnSpc>
              <a:spcBef>
                <a:spcPts val="800"/>
              </a:spcBef>
              <a:buClr>
                <a:schemeClr val="tx2"/>
              </a:buClr>
              <a:buFontTx/>
              <a:buChar char="•"/>
            </a:pPr>
            <a:endParaRPr lang="fr-FR" sz="1200" b="0">
              <a:ea typeface="ヒラギノ明朝 ProN W3"/>
              <a:cs typeface="ヒラギノ明朝 ProN W3"/>
              <a:sym typeface="Arial" charset="0"/>
            </a:endParaRPr>
          </a:p>
        </p:txBody>
      </p:sp>
      <p:sp>
        <p:nvSpPr>
          <p:cNvPr id="275460" name="Rectangle 8"/>
          <p:cNvSpPr>
            <a:spLocks/>
          </p:cNvSpPr>
          <p:nvPr/>
        </p:nvSpPr>
        <p:spPr bwMode="auto">
          <a:xfrm>
            <a:off x="3581400" y="2514600"/>
            <a:ext cx="2286000" cy="3276600"/>
          </a:xfrm>
          <a:prstGeom prst="rect">
            <a:avLst/>
          </a:prstGeom>
          <a:noFill/>
          <a:ln w="12700">
            <a:noFill/>
            <a:miter lim="800000"/>
            <a:headEnd/>
            <a:tailEnd/>
          </a:ln>
        </p:spPr>
        <p:txBody>
          <a:bodyPr lIns="0" tIns="0" rIns="40639" bIns="0"/>
          <a:lstStyle/>
          <a:p>
            <a:pPr marL="177800" indent="-138113">
              <a:lnSpc>
                <a:spcPct val="110000"/>
              </a:lnSpc>
              <a:spcBef>
                <a:spcPts val="800"/>
              </a:spcBef>
              <a:buClr>
                <a:schemeClr val="tx2"/>
              </a:buClr>
              <a:buFontTx/>
              <a:buChar char="•"/>
            </a:pPr>
            <a:endParaRPr lang="fr-FR" sz="1200" b="0">
              <a:ea typeface="ヒラギノ明朝 ProN W3"/>
              <a:cs typeface="ヒラギノ明朝 ProN W3"/>
              <a:sym typeface="Arial" charset="0"/>
            </a:endParaRPr>
          </a:p>
        </p:txBody>
      </p:sp>
      <p:sp>
        <p:nvSpPr>
          <p:cNvPr id="275461" name="Rectangle 8"/>
          <p:cNvSpPr>
            <a:spLocks/>
          </p:cNvSpPr>
          <p:nvPr/>
        </p:nvSpPr>
        <p:spPr bwMode="auto">
          <a:xfrm>
            <a:off x="6324600" y="2590800"/>
            <a:ext cx="2438400" cy="3733800"/>
          </a:xfrm>
          <a:prstGeom prst="rect">
            <a:avLst/>
          </a:prstGeom>
          <a:noFill/>
          <a:ln w="12700">
            <a:noFill/>
            <a:miter lim="800000"/>
            <a:headEnd/>
            <a:tailEnd/>
          </a:ln>
        </p:spPr>
        <p:txBody>
          <a:bodyPr lIns="0" tIns="0" rIns="40639" bIns="0"/>
          <a:lstStyle/>
          <a:p>
            <a:pPr marL="177800" indent="-138113">
              <a:lnSpc>
                <a:spcPct val="110000"/>
              </a:lnSpc>
              <a:spcBef>
                <a:spcPts val="800"/>
              </a:spcBef>
              <a:buClr>
                <a:schemeClr val="tx2"/>
              </a:buClr>
              <a:buFontTx/>
              <a:buChar char="•"/>
            </a:pPr>
            <a:endParaRPr lang="fr-FR" sz="1200" b="0">
              <a:ea typeface="ヒラギノ明朝 ProN W3"/>
              <a:cs typeface="ヒラギノ明朝 ProN W3"/>
              <a:sym typeface="Arial" charset="0"/>
            </a:endParaRPr>
          </a:p>
        </p:txBody>
      </p:sp>
      <p:sp>
        <p:nvSpPr>
          <p:cNvPr id="17" name="Slide Number Placeholder 16"/>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BE9D6EBC-E64F-41ED-A3F7-E1335424487B}" type="slidenum">
              <a:rPr lang="en-US" sz="1400" b="0">
                <a:solidFill>
                  <a:schemeClr val="bg1"/>
                </a:solidFill>
                <a:latin typeface="+mn-lt"/>
                <a:ea typeface="ＭＳ Ｐゴシック"/>
                <a:cs typeface="ＭＳ Ｐゴシック"/>
              </a:rPr>
              <a:pPr algn="r">
                <a:defRPr/>
              </a:pPr>
              <a:t>9</a:t>
            </a:fld>
            <a:endParaRPr lang="en-US" sz="1400" b="0">
              <a:solidFill>
                <a:schemeClr val="bg1"/>
              </a:solidFill>
              <a:latin typeface="+mn-lt"/>
              <a:ea typeface="ＭＳ Ｐゴシック"/>
              <a:cs typeface="ＭＳ Ｐゴシック"/>
            </a:endParaRPr>
          </a:p>
        </p:txBody>
      </p:sp>
      <p:sp>
        <p:nvSpPr>
          <p:cNvPr id="275464" name="Rectangle 3"/>
          <p:cNvSpPr>
            <a:spLocks noChangeArrowheads="1"/>
          </p:cNvSpPr>
          <p:nvPr/>
        </p:nvSpPr>
        <p:spPr bwMode="auto">
          <a:xfrm>
            <a:off x="685800" y="2366963"/>
            <a:ext cx="7696200" cy="3957637"/>
          </a:xfrm>
          <a:prstGeom prst="rect">
            <a:avLst/>
          </a:prstGeom>
          <a:noFill/>
          <a:ln w="9525">
            <a:noFill/>
            <a:miter lim="800000"/>
            <a:headEnd/>
            <a:tailEnd/>
          </a:ln>
        </p:spPr>
        <p:txBody>
          <a:bodyPr lIns="0" tIns="0" rIns="0" bIns="0"/>
          <a:lstStyle/>
          <a:p>
            <a:pPr marL="288925" indent="-288925" algn="r" rtl="1">
              <a:spcBef>
                <a:spcPct val="20000"/>
              </a:spcBef>
              <a:buClr>
                <a:schemeClr val="bg2"/>
              </a:buClr>
            </a:pPr>
            <a:r>
              <a:rPr lang="ar-SA" sz="2400" b="0" dirty="0" smtClean="0"/>
              <a:t>توجد موجة شرسة للتوظيف في القطاعات التالية في فلسطين:</a:t>
            </a:r>
          </a:p>
          <a:p>
            <a:pPr marL="288925" indent="-288925" algn="r" rtl="1">
              <a:spcBef>
                <a:spcPct val="20000"/>
              </a:spcBef>
              <a:buClr>
                <a:schemeClr val="bg2"/>
              </a:buClr>
            </a:pPr>
            <a:endParaRPr lang="en-US" sz="2400" b="0" dirty="0"/>
          </a:p>
          <a:p>
            <a:pPr marL="563563" lvl="1" indent="-273050" algn="r" rtl="1">
              <a:spcBef>
                <a:spcPct val="20000"/>
              </a:spcBef>
              <a:buClr>
                <a:schemeClr val="bg2"/>
              </a:buClr>
              <a:buFontTx/>
              <a:buChar char="•"/>
            </a:pPr>
            <a:r>
              <a:rPr lang="ar-SA" sz="1800" b="0" dirty="0" smtClean="0"/>
              <a:t>قطاع االزراعة</a:t>
            </a:r>
            <a:endParaRPr lang="en-US" sz="1800" b="0" dirty="0"/>
          </a:p>
          <a:p>
            <a:pPr marL="563563" lvl="1" indent="-273050" algn="r" rtl="1">
              <a:spcBef>
                <a:spcPct val="20000"/>
              </a:spcBef>
              <a:buClr>
                <a:schemeClr val="bg2"/>
              </a:buClr>
              <a:buFontTx/>
              <a:buChar char="•"/>
            </a:pPr>
            <a:r>
              <a:rPr lang="ar-SA" sz="1800" b="0" dirty="0" smtClean="0"/>
              <a:t>السياحة</a:t>
            </a:r>
            <a:endParaRPr lang="en-US" sz="1800" b="0" dirty="0"/>
          </a:p>
          <a:p>
            <a:pPr marL="563563" lvl="1" indent="-273050" algn="r" rtl="1">
              <a:spcBef>
                <a:spcPct val="20000"/>
              </a:spcBef>
              <a:buClr>
                <a:schemeClr val="bg2"/>
              </a:buClr>
              <a:buFontTx/>
              <a:buChar char="•"/>
            </a:pPr>
            <a:r>
              <a:rPr lang="ar-SA" sz="1800" b="0" dirty="0" smtClean="0"/>
              <a:t>تكنولوجيا المعلومات والاتصالات</a:t>
            </a:r>
            <a:endParaRPr lang="en-US" sz="1800" b="0" dirty="0"/>
          </a:p>
          <a:p>
            <a:pPr marL="563563" lvl="1" indent="-273050" algn="r" rtl="1">
              <a:spcBef>
                <a:spcPct val="20000"/>
              </a:spcBef>
              <a:buClr>
                <a:schemeClr val="bg2"/>
              </a:buClr>
              <a:buFontTx/>
              <a:buChar char="•"/>
            </a:pPr>
            <a:r>
              <a:rPr lang="ar-SA" sz="1800" b="0" dirty="0" smtClean="0"/>
              <a:t>البناء</a:t>
            </a:r>
            <a:endParaRPr lang="en-US" sz="2400" b="0"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2_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10.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2.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3.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4.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5.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6.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7.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8.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ppt/theme/themeOverride9.xml><?xml version="1.0" encoding="utf-8"?>
<a:themeOverride xmlns:a="http://schemas.openxmlformats.org/drawingml/2006/main">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themeOverride>
</file>

<file path=docProps/app.xml><?xml version="1.0" encoding="utf-8"?>
<Properties xmlns="http://schemas.openxmlformats.org/officeDocument/2006/extended-properties" xmlns:vt="http://schemas.openxmlformats.org/officeDocument/2006/docPropsVTypes">
  <Template/>
  <TotalTime>42641</TotalTime>
  <Words>3426</Words>
  <Application>Microsoft Office PowerPoint</Application>
  <PresentationFormat>On-screen Show (4:3)</PresentationFormat>
  <Paragraphs>227</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ＭＳ Ｐゴシック</vt:lpstr>
      <vt:lpstr>Playbill</vt:lpstr>
      <vt:lpstr>Verdana</vt:lpstr>
      <vt:lpstr>ヒラギノ明朝 ProN W3</vt:lpstr>
      <vt:lpstr>Times New Roman</vt:lpstr>
      <vt:lpstr>1_Blank Presentation</vt:lpstr>
      <vt:lpstr>2_Blank Presentation</vt:lpstr>
      <vt:lpstr>  إيجاد وظيفة هو عمل بحد ذاته</vt:lpstr>
      <vt:lpstr>المقدمة  </vt:lpstr>
      <vt:lpstr>Slide 3</vt:lpstr>
      <vt:lpstr>هيا ننطلق!</vt:lpstr>
      <vt:lpstr>هيا ننطلق – اعرف نفسك</vt:lpstr>
      <vt:lpstr>هيا ننطلق – مسيرتك المهنية</vt:lpstr>
      <vt:lpstr>البحث</vt:lpstr>
      <vt:lpstr>انت وسوق العمل – طريقة للتوافق</vt:lpstr>
      <vt:lpstr>Slide 9</vt:lpstr>
      <vt:lpstr>Slide 10</vt:lpstr>
      <vt:lpstr>هيا ننطلق – لنضع خطة</vt:lpstr>
      <vt:lpstr>إدارة الضغط والمحافظة على التركيز: ”منحنى التغير“</vt:lpstr>
      <vt:lpstr>ملخص: هيا ننطلق</vt:lpstr>
    </vt:vector>
  </TitlesOfParts>
  <Company>manpower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mmennel</dc:creator>
  <cp:lastModifiedBy>Eman Rezqa</cp:lastModifiedBy>
  <cp:revision>831</cp:revision>
  <dcterms:created xsi:type="dcterms:W3CDTF">2009-04-23T17:14:49Z</dcterms:created>
  <dcterms:modified xsi:type="dcterms:W3CDTF">2014-04-12T05:50:10Z</dcterms:modified>
</cp:coreProperties>
</file>